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dapalli vandana" initials="vv" lastIdx="1" clrIdx="0">
    <p:extLst>
      <p:ext uri="{19B8F6BF-5375-455C-9EA6-DF929625EA0E}">
        <p15:presenceInfo xmlns:p15="http://schemas.microsoft.com/office/powerpoint/2012/main" userId="6179bef736e3d6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54" y="-6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07/s11042-022-13153-y" TargetMode="External"/><Relationship Id="rId2" Type="http://schemas.openxmlformats.org/officeDocument/2006/relationships/hyperlink" Target="https://doi.org/10.1007/s11042-022-13644-y"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ieeexplore.ieee.org/xpl/conhome/9341295/proceeding"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viralchharia/Neural-Image-Captioning/blob/master/README.md#neural-image-captioning"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understanding-and-implementing-faster-r-cnn-a-step-by-step-guide-11acfff216b0" TargetMode="External"/><Relationship Id="rId2" Type="http://schemas.openxmlformats.org/officeDocument/2006/relationships/hyperlink" Target="https://towardsdatascience.com/understanding-sppnet-for-object-detection-and-classification-682d6d2bdfb" TargetMode="External"/><Relationship Id="rId1" Type="http://schemas.openxmlformats.org/officeDocument/2006/relationships/slideLayout" Target="../slideLayouts/slideLayout1.xml"/><Relationship Id="rId6" Type="http://schemas.openxmlformats.org/officeDocument/2006/relationships/hyperlink" Target="https://www.researchgate.net/post/How-to-implement-Spatial-Pyramid-Pooling-layer-in-CNN" TargetMode="External"/><Relationship Id="rId5" Type="http://schemas.openxmlformats.org/officeDocument/2006/relationships/hyperlink" Target="https://towardsdatascience.com/implementing-ssd-in-keras-part-i-network-structure-da3323f11cff" TargetMode="External"/><Relationship Id="rId4" Type="http://schemas.openxmlformats.org/officeDocument/2006/relationships/hyperlink" Target="https://www.researchgate.net/figure/A-CNN-with-a-spatial-pyramid-pooling-layer_fig3_34228879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08441"/>
            <a:ext cx="9144000" cy="1323439"/>
          </a:xfrm>
          <a:prstGeom prst="rect">
            <a:avLst/>
          </a:prstGeom>
          <a:noFill/>
        </p:spPr>
        <p:txBody>
          <a:bodyPr wrap="square" rtlCol="0">
            <a:spAutoFit/>
          </a:bodyPr>
          <a:lstStyle/>
          <a:p>
            <a:pPr algn="ctr"/>
            <a:r>
              <a:rPr lang="en-US" sz="4000" b="1" dirty="0"/>
              <a:t>Object Detection for Visually Impaired using YOLOv7</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66992" y="3652964"/>
            <a:ext cx="3621433" cy="646331"/>
          </a:xfrm>
          <a:prstGeom prst="rect">
            <a:avLst/>
          </a:prstGeom>
          <a:noFill/>
        </p:spPr>
        <p:txBody>
          <a:bodyPr wrap="square" rtlCol="0">
            <a:spAutoFit/>
          </a:bodyPr>
          <a:lstStyle/>
          <a:p>
            <a:r>
              <a:rPr lang="en-US" b="1" dirty="0">
                <a:solidFill>
                  <a:schemeClr val="tx2">
                    <a:lumMod val="75000"/>
                  </a:schemeClr>
                </a:solidFill>
              </a:rPr>
              <a:t>Name of the student:</a:t>
            </a:r>
          </a:p>
          <a:p>
            <a:endParaRPr lang="en-US" b="1" dirty="0">
              <a:solidFill>
                <a:schemeClr val="tx2">
                  <a:lumMod val="75000"/>
                </a:schemeClr>
              </a:solidFill>
            </a:endParaRPr>
          </a:p>
        </p:txBody>
      </p:sp>
      <p:sp>
        <p:nvSpPr>
          <p:cNvPr id="4" name="TextBox 3"/>
          <p:cNvSpPr txBox="1"/>
          <p:nvPr/>
        </p:nvSpPr>
        <p:spPr>
          <a:xfrm>
            <a:off x="135766" y="4885900"/>
            <a:ext cx="5181600" cy="86177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the esteemed guidance of</a:t>
            </a:r>
          </a:p>
          <a:p>
            <a:r>
              <a:rPr lang="en-US" sz="2000" b="1" dirty="0"/>
              <a:t>Dr. Siva Skandha </a:t>
            </a:r>
            <a:r>
              <a:rPr lang="en-US" sz="2000" b="1" dirty="0" err="1"/>
              <a:t>Sanagala</a:t>
            </a:r>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238539" y="3660695"/>
            <a:ext cx="5029200" cy="400110"/>
          </a:xfrm>
          <a:prstGeom prst="rect">
            <a:avLst/>
          </a:prstGeom>
          <a:noFill/>
        </p:spPr>
        <p:txBody>
          <a:bodyPr wrap="square" rtlCol="0">
            <a:spAutoFit/>
          </a:bodyPr>
          <a:lstStyle/>
          <a:p>
            <a:r>
              <a:rPr lang="en-US" sz="2000" b="1" dirty="0">
                <a:solidFill>
                  <a:schemeClr val="tx2">
                    <a:lumMod val="75000"/>
                  </a:schemeClr>
                </a:solidFill>
              </a:rPr>
              <a:t>Batch No.: 72</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
        <p:nvSpPr>
          <p:cNvPr id="9" name="TextBox 8">
            <a:extLst>
              <a:ext uri="{FF2B5EF4-FFF2-40B4-BE49-F238E27FC236}">
                <a16:creationId xmlns:a16="http://schemas.microsoft.com/office/drawing/2014/main" id="{A6654151-7855-C55F-5EF2-9EBE8BA53FF2}"/>
              </a:ext>
            </a:extLst>
          </p:cNvPr>
          <p:cNvSpPr txBox="1"/>
          <p:nvPr/>
        </p:nvSpPr>
        <p:spPr>
          <a:xfrm>
            <a:off x="5366992" y="3976129"/>
            <a:ext cx="4572000" cy="923330"/>
          </a:xfrm>
          <a:prstGeom prst="rect">
            <a:avLst/>
          </a:prstGeom>
          <a:noFill/>
        </p:spPr>
        <p:txBody>
          <a:bodyPr wrap="square">
            <a:spAutoFit/>
          </a:bodyPr>
          <a:lstStyle/>
          <a:p>
            <a:r>
              <a:rPr lang="en-IN" sz="1800" dirty="0">
                <a:effectLst/>
                <a:latin typeface="+mj-lt"/>
                <a:ea typeface="Calibri" panose="020F0502020204030204" pitchFamily="34" charset="0"/>
              </a:rPr>
              <a:t>N. Sreekar            20H51A0540	   </a:t>
            </a:r>
          </a:p>
          <a:p>
            <a:r>
              <a:rPr lang="en-IN" sz="1800" dirty="0">
                <a:effectLst/>
                <a:latin typeface="+mj-lt"/>
                <a:ea typeface="Calibri" panose="020F0502020204030204" pitchFamily="34" charset="0"/>
              </a:rPr>
              <a:t>A. Sai Prashanth  20H51A05A9</a:t>
            </a:r>
            <a:endParaRPr lang="en-IN" dirty="0">
              <a:latin typeface="+mj-lt"/>
              <a:ea typeface="Calibri" panose="020F0502020204030204" pitchFamily="34" charset="0"/>
            </a:endParaRPr>
          </a:p>
          <a:p>
            <a:r>
              <a:rPr lang="en-IN" sz="1800" dirty="0">
                <a:effectLst/>
                <a:latin typeface="+mj-lt"/>
                <a:ea typeface="Calibri" panose="020F0502020204030204" pitchFamily="34" charset="0"/>
              </a:rPr>
              <a:t>V. Vandana</a:t>
            </a:r>
            <a:r>
              <a:rPr lang="en-IN" dirty="0">
                <a:latin typeface="+mj-lt"/>
                <a:ea typeface="Calibri" panose="020F0502020204030204" pitchFamily="34" charset="0"/>
              </a:rPr>
              <a:t>           </a:t>
            </a:r>
            <a:r>
              <a:rPr lang="en-IN" sz="1800" dirty="0">
                <a:effectLst/>
                <a:latin typeface="+mj-lt"/>
                <a:ea typeface="Calibri" panose="020F0502020204030204" pitchFamily="34" charset="0"/>
              </a:rPr>
              <a:t>20H51A05M4</a:t>
            </a:r>
            <a:endParaRPr lang="en-IN" sz="1800" dirty="0">
              <a:effectLst/>
              <a:latin typeface="+mj-lt"/>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916438A4-6D84-10BF-68B0-26069E8B24D0}"/>
              </a:ext>
            </a:extLst>
          </p:cNvPr>
          <p:cNvSpPr txBox="1"/>
          <p:nvPr/>
        </p:nvSpPr>
        <p:spPr>
          <a:xfrm>
            <a:off x="427234" y="1295400"/>
            <a:ext cx="8266432" cy="585955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Visually impaired individuals encounter substantial challenges in navigating and comprehending their surroundings, impacting their daily activities and overall quality of life. </a:t>
            </a:r>
          </a:p>
          <a:p>
            <a:pPr marL="285750" indent="-285750" algn="just">
              <a:lnSpc>
                <a:spcPct val="150000"/>
              </a:lnSpc>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 absence of adequate assistive technologies exacerbates these challenges, placing them at risk of physical harm, social isolation, and emotional distress. </a:t>
            </a:r>
          </a:p>
          <a:p>
            <a:pPr marL="285750" indent="-285750" algn="just">
              <a:lnSpc>
                <a:spcPct val="150000"/>
              </a:lnSpc>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 primary problem is the lack of a comprehensive and user-friendly solution that seamlessly integrates advanced image and face detection technologies, such as YOLOv7, with live audio descriptions. </a:t>
            </a:r>
          </a:p>
          <a:p>
            <a:pPr marL="285750" indent="-285750" algn="just">
              <a:lnSpc>
                <a:spcPct val="150000"/>
              </a:lnSpc>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This deficiency hinders visually impaired individuals from independently interpreting visual information in real time, limiting their freedom and autonomy. </a:t>
            </a:r>
          </a:p>
          <a:p>
            <a:pPr marL="285750" indent="-285750" algn="just">
              <a:lnSpc>
                <a:spcPct val="150000"/>
              </a:lnSpc>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Addressing this problem requires the development of a mobile application that combines cutting-edge computer vision capabilities with intuitive audio feedback, empowering visually impaired users to navigate the world more confidently and engage in a wider range of activities.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1420" y="1086252"/>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23917254-DC62-7C3C-C839-9BA478BF2DA0}"/>
              </a:ext>
            </a:extLst>
          </p:cNvPr>
          <p:cNvSpPr txBox="1"/>
          <p:nvPr/>
        </p:nvSpPr>
        <p:spPr>
          <a:xfrm>
            <a:off x="475247" y="1044946"/>
            <a:ext cx="8193505" cy="4197559"/>
          </a:xfrm>
          <a:prstGeom prst="rect">
            <a:avLst/>
          </a:prstGeom>
          <a:noFill/>
        </p:spPr>
        <p:txBody>
          <a:bodyPr wrap="square">
            <a:spAutoFit/>
          </a:bodyPr>
          <a:lstStyle/>
          <a:p>
            <a:pPr algn="just">
              <a:lnSpc>
                <a:spcPct val="150000"/>
              </a:lnSpc>
            </a:pPr>
            <a:br>
              <a:rPr lang="en-US" dirty="0">
                <a:latin typeface="Times New Roman" panose="02020603050405020304" pitchFamily="18" charset="0"/>
                <a:cs typeface="Times New Roman" panose="02020603050405020304" pitchFamily="18" charset="0"/>
              </a:rPr>
            </a:br>
            <a:r>
              <a:rPr lang="en-US" b="0" i="0" dirty="0">
                <a:solidFill>
                  <a:srgbClr val="374151"/>
                </a:solidFill>
                <a:effectLst/>
                <a:latin typeface="Times New Roman" panose="02020603050405020304" pitchFamily="18" charset="0"/>
                <a:cs typeface="Times New Roman" panose="02020603050405020304" pitchFamily="18" charset="0"/>
              </a:rPr>
              <a:t>This project aims to empower visually impaired individuals by developing a mobile application utilizing YOLOv7 for image and face detection, providing real-time audio descriptions of surroundings. The application incorporates features such as object exploration, color recognition, text reading, and currency recognition, offering a holistic solution for independent navigation and information access. With a user-friendly interface and compatibility with common mobile devices, the scope emphasizes accessibility, ensuring the application becomes a valuable tool in enhancing the daily lives of visually impaired users by fostering independence and improving their overall quality of life.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589090396"/>
              </p:ext>
            </p:extLst>
          </p:nvPr>
        </p:nvGraphicFramePr>
        <p:xfrm>
          <a:off x="172453" y="220892"/>
          <a:ext cx="8895347" cy="6949440"/>
        </p:xfrm>
        <a:graphic>
          <a:graphicData uri="http://schemas.openxmlformats.org/drawingml/2006/table">
            <a:tbl>
              <a:tblPr firstRow="1" bandRow="1">
                <a:tableStyleId>{5C22544A-7EE6-4342-B048-85BDC9FD1C3A}</a:tableStyleId>
              </a:tblPr>
              <a:tblGrid>
                <a:gridCol w="437147">
                  <a:extLst>
                    <a:ext uri="{9D8B030D-6E8A-4147-A177-3AD203B41FA5}">
                      <a16:colId xmlns:a16="http://schemas.microsoft.com/office/drawing/2014/main" val="432745929"/>
                    </a:ext>
                  </a:extLst>
                </a:gridCol>
                <a:gridCol w="1560617">
                  <a:extLst>
                    <a:ext uri="{9D8B030D-6E8A-4147-A177-3AD203B41FA5}">
                      <a16:colId xmlns:a16="http://schemas.microsoft.com/office/drawing/2014/main" val="1998233565"/>
                    </a:ext>
                  </a:extLst>
                </a:gridCol>
                <a:gridCol w="1066800">
                  <a:extLst>
                    <a:ext uri="{9D8B030D-6E8A-4147-A177-3AD203B41FA5}">
                      <a16:colId xmlns:a16="http://schemas.microsoft.com/office/drawing/2014/main" val="3760181125"/>
                    </a:ext>
                  </a:extLst>
                </a:gridCol>
                <a:gridCol w="1447800">
                  <a:extLst>
                    <a:ext uri="{9D8B030D-6E8A-4147-A177-3AD203B41FA5}">
                      <a16:colId xmlns:a16="http://schemas.microsoft.com/office/drawing/2014/main" val="1470764825"/>
                    </a:ext>
                  </a:extLst>
                </a:gridCol>
                <a:gridCol w="1868383">
                  <a:extLst>
                    <a:ext uri="{9D8B030D-6E8A-4147-A177-3AD203B41FA5}">
                      <a16:colId xmlns:a16="http://schemas.microsoft.com/office/drawing/2014/main" val="3423994347"/>
                    </a:ext>
                  </a:extLst>
                </a:gridCol>
                <a:gridCol w="2514600">
                  <a:extLst>
                    <a:ext uri="{9D8B030D-6E8A-4147-A177-3AD203B41FA5}">
                      <a16:colId xmlns:a16="http://schemas.microsoft.com/office/drawing/2014/main" val="635663868"/>
                    </a:ext>
                  </a:extLst>
                </a:gridCol>
              </a:tblGrid>
              <a:tr h="596689">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747311">
                <a:tc>
                  <a:txBody>
                    <a:bodyPr/>
                    <a:lstStyle/>
                    <a:p>
                      <a:r>
                        <a:rPr lang="en-US" dirty="0"/>
                        <a:t>1</a:t>
                      </a:r>
                      <a:endParaRPr lang="en-IN" dirty="0"/>
                    </a:p>
                  </a:txBody>
                  <a:tcPr/>
                </a:tc>
                <a:tc>
                  <a:txBody>
                    <a:bodyPr/>
                    <a:lstStyle/>
                    <a:p>
                      <a:r>
                        <a:rPr lang="en-IN" sz="1200" dirty="0" err="1"/>
                        <a:t>Tausif</a:t>
                      </a:r>
                      <a:r>
                        <a:rPr lang="en-IN" sz="1200" dirty="0"/>
                        <a:t> Diwan G. Anirudh Jitendra V. </a:t>
                      </a:r>
                      <a:r>
                        <a:rPr lang="en-IN" sz="1200" dirty="0" err="1"/>
                        <a:t>Tembhurne</a:t>
                      </a:r>
                      <a:endParaRPr lang="en-IN" sz="1200" dirty="0"/>
                    </a:p>
                    <a:p>
                      <a:endParaRPr lang="en-IN" sz="1200" dirty="0"/>
                    </a:p>
                    <a:p>
                      <a:r>
                        <a:rPr lang="en-US" sz="1200" dirty="0"/>
                        <a:t>Multimedia Tools and Applications (2023) 82:9243–9275 </a:t>
                      </a:r>
                      <a:r>
                        <a:rPr lang="en-US" sz="1200" dirty="0">
                          <a:hlinkClick r:id="rId2"/>
                        </a:rPr>
                        <a:t>https://doi.org/10.1007/s11042-022-13644-y</a:t>
                      </a:r>
                      <a:endParaRPr lang="en-US" sz="1200" dirty="0"/>
                    </a:p>
                    <a:p>
                      <a:endParaRPr lang="en-US" sz="1200" dirty="0"/>
                    </a:p>
                    <a:p>
                      <a:r>
                        <a:rPr lang="en-IN" sz="1200" dirty="0"/>
                        <a:t>8 August 2022</a:t>
                      </a:r>
                    </a:p>
                  </a:txBody>
                  <a:tcPr/>
                </a:tc>
                <a:tc>
                  <a:txBody>
                    <a:bodyPr/>
                    <a:lstStyle/>
                    <a:p>
                      <a:r>
                        <a:rPr lang="en-US" sz="1200" dirty="0"/>
                        <a:t>Object detection using YOLO: challenges, architectural successors, datasets and applications</a:t>
                      </a:r>
                      <a:endParaRPr lang="en-IN" sz="1200" dirty="0"/>
                    </a:p>
                  </a:txBody>
                  <a:tcPr/>
                </a:tc>
                <a:tc>
                  <a:txBody>
                    <a:bodyPr/>
                    <a:lstStyle/>
                    <a:p>
                      <a:r>
                        <a:rPr lang="en-IN" sz="1200" dirty="0"/>
                        <a:t>One-stage object detection using YOLO &amp;</a:t>
                      </a:r>
                    </a:p>
                    <a:p>
                      <a:r>
                        <a:rPr lang="en-IN" sz="1200" dirty="0"/>
                        <a:t>Two-stage object detection using RCNN, Fast-RCNN and Faster-RCNN</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t>In this paper, we explored two stage object detectors viz. RCNN, Fast RCNN, and Faster-RCNN along with their important applications. We majorly reviewed single stage object detectors especially YOLOs, their architectural advancements, underlying pretrained CNN architectures, and loss function in details.</a:t>
                      </a:r>
                      <a:endParaRPr lang="en-IN" sz="1200" dirty="0"/>
                    </a:p>
                    <a:p>
                      <a:endParaRPr lang="en-IN" dirty="0"/>
                    </a:p>
                  </a:txBody>
                  <a:tcPr/>
                </a:tc>
                <a:tc>
                  <a:txBody>
                    <a:bodyPr/>
                    <a:lstStyle/>
                    <a:p>
                      <a:r>
                        <a:rPr lang="en-US" sz="1200" b="0" i="0" dirty="0">
                          <a:solidFill>
                            <a:schemeClr val="dk1"/>
                          </a:solidFill>
                          <a:effectLst/>
                          <a:latin typeface="+mn-lt"/>
                          <a:ea typeface="+mn-ea"/>
                          <a:cs typeface="+mn-cs"/>
                        </a:rPr>
                        <a:t>The paper provides a comprehensive review of two-stage and single-stage object detectors. It details the architectural advancements, underlying CNN structures, and loss functions in YOLOs. The review establishes YOLOs' superiority in terms of detection accuracy and inference time compared to two-stage detectors. The paper concludes by emphasizing ongoing research and suggesting avenues for further exploration in the realm of single-stage object detectors.</a:t>
                      </a:r>
                      <a:endParaRPr lang="en-IN" sz="1200" dirty="0"/>
                    </a:p>
                  </a:txBody>
                  <a:tcPr/>
                </a:tc>
                <a:extLst>
                  <a:ext uri="{0D108BD9-81ED-4DB2-BD59-A6C34878D82A}">
                    <a16:rowId xmlns:a16="http://schemas.microsoft.com/office/drawing/2014/main" val="3097843794"/>
                  </a:ext>
                </a:extLst>
              </a:tr>
              <a:tr h="2363469">
                <a:tc>
                  <a:txBody>
                    <a:bodyPr/>
                    <a:lstStyle/>
                    <a:p>
                      <a:r>
                        <a:rPr lang="en-US" dirty="0"/>
                        <a:t>2</a:t>
                      </a:r>
                      <a:endParaRPr lang="en-IN" dirty="0"/>
                    </a:p>
                  </a:txBody>
                  <a:tcPr/>
                </a:tc>
                <a:tc>
                  <a:txBody>
                    <a:bodyPr/>
                    <a:lstStyle/>
                    <a:p>
                      <a:r>
                        <a:rPr lang="en-IN" sz="1200" dirty="0" err="1"/>
                        <a:t>Jaskirat</a:t>
                      </a:r>
                      <a:r>
                        <a:rPr lang="en-IN" sz="1200" dirty="0"/>
                        <a:t> Kaur</a:t>
                      </a:r>
                    </a:p>
                    <a:p>
                      <a:r>
                        <a:rPr lang="en-IN" sz="1200" dirty="0" err="1"/>
                        <a:t>Williamjeet</a:t>
                      </a:r>
                      <a:r>
                        <a:rPr lang="en-IN" sz="1200" dirty="0"/>
                        <a:t> Singh</a:t>
                      </a:r>
                    </a:p>
                    <a:p>
                      <a:endParaRPr lang="en-IN" sz="1200" dirty="0"/>
                    </a:p>
                    <a:p>
                      <a:r>
                        <a:rPr lang="en-US" sz="1200" dirty="0"/>
                        <a:t>Multimedia Tools and Applications (2022) 81:38297–38351 </a:t>
                      </a:r>
                      <a:r>
                        <a:rPr lang="en-US" sz="1200" dirty="0">
                          <a:hlinkClick r:id="rId3"/>
                        </a:rPr>
                        <a:t>https://doi.org/10.1007/s11042-022-13153-y</a:t>
                      </a:r>
                      <a:endParaRPr lang="en-US" sz="1200" dirty="0"/>
                    </a:p>
                    <a:p>
                      <a:endParaRPr lang="en-US" sz="1200" dirty="0"/>
                    </a:p>
                    <a:p>
                      <a:r>
                        <a:rPr lang="en-IN" sz="1200" dirty="0"/>
                        <a:t>23 April 2022</a:t>
                      </a:r>
                    </a:p>
                  </a:txBody>
                  <a:tcPr/>
                </a:tc>
                <a:tc>
                  <a:txBody>
                    <a:bodyPr/>
                    <a:lstStyle/>
                    <a:p>
                      <a:r>
                        <a:rPr lang="en-US" sz="1200" dirty="0"/>
                        <a:t>Tools, techniques, datasets and application areas for object detection in an image: a review</a:t>
                      </a:r>
                      <a:endParaRPr lang="en-IN" sz="1200" dirty="0"/>
                    </a:p>
                  </a:txBody>
                  <a:tcPr/>
                </a:tc>
                <a:tc>
                  <a:txBody>
                    <a:bodyPr/>
                    <a:lstStyle/>
                    <a:p>
                      <a:r>
                        <a:rPr lang="en-IN" sz="1200" dirty="0"/>
                        <a:t>This paper provides brief information on various object detection techniques like RCNN, SPP, fast RCNN, Faster RCNN, YOLO, SSD, </a:t>
                      </a:r>
                      <a:r>
                        <a:rPr lang="en-IN" sz="1200" dirty="0" err="1"/>
                        <a:t>RatinaNet</a:t>
                      </a:r>
                      <a:r>
                        <a:rPr lang="en-IN" sz="1200" dirty="0"/>
                        <a:t>, </a:t>
                      </a:r>
                      <a:r>
                        <a:rPr lang="en-IN" sz="1200" dirty="0" err="1"/>
                        <a:t>LADet</a:t>
                      </a:r>
                      <a:r>
                        <a:rPr lang="en-IN" sz="1200" dirty="0"/>
                        <a:t> etc.</a:t>
                      </a:r>
                    </a:p>
                  </a:txBody>
                  <a:tcPr/>
                </a:tc>
                <a:tc>
                  <a:txBody>
                    <a:bodyPr/>
                    <a:lstStyle/>
                    <a:p>
                      <a:r>
                        <a:rPr lang="en-US" sz="1200" b="0" i="0" dirty="0">
                          <a:solidFill>
                            <a:schemeClr val="dk1"/>
                          </a:solidFill>
                          <a:effectLst/>
                          <a:latin typeface="+mn-lt"/>
                          <a:ea typeface="+mn-ea"/>
                          <a:cs typeface="+mn-cs"/>
                        </a:rPr>
                        <a:t>The review highlights challenges in object detection, including improving video-based, 3D, and small object detection, and integrating one-stage and two-stage detectors. It suggests addressing domain adaptation challenges, promoting efficient automatic annotation methods, and emphasizing feature fusion and multi-task learning for better accuracy and speed... </a:t>
                      </a:r>
                      <a:endParaRPr lang="en-IN" sz="1200" dirty="0"/>
                    </a:p>
                  </a:txBody>
                  <a:tcPr/>
                </a:tc>
                <a:tc>
                  <a:txBody>
                    <a:bodyPr/>
                    <a:lstStyle/>
                    <a:p>
                      <a:r>
                        <a:rPr lang="en-IN" sz="1200" dirty="0"/>
                        <a:t>This paper provides a comprehensive review of various datasets such as Pascal VOC,ILSVRC,MS COCO,OID etc and various object detection techniques such as traditional object detectors like VJ </a:t>
                      </a:r>
                      <a:r>
                        <a:rPr lang="en-IN" sz="1200" dirty="0" err="1"/>
                        <a:t>detector,HOG,DPM</a:t>
                      </a:r>
                      <a:r>
                        <a:rPr lang="en-IN" sz="1200" dirty="0"/>
                        <a:t> and deep learning based object detectors like</a:t>
                      </a:r>
                    </a:p>
                    <a:p>
                      <a:r>
                        <a:rPr lang="en-IN" sz="1200" dirty="0" err="1"/>
                        <a:t>RCNN,SPP,Fast</a:t>
                      </a:r>
                      <a:r>
                        <a:rPr lang="en-IN" sz="1200" dirty="0"/>
                        <a:t> </a:t>
                      </a:r>
                      <a:r>
                        <a:rPr lang="en-IN" sz="1200" dirty="0" err="1"/>
                        <a:t>RCNN,Faster</a:t>
                      </a:r>
                      <a:r>
                        <a:rPr lang="en-IN" sz="1200" dirty="0"/>
                        <a:t> </a:t>
                      </a:r>
                      <a:r>
                        <a:rPr lang="en-IN" sz="1200" dirty="0" err="1"/>
                        <a:t>RCNN,YOLO,SSD,RatinaNet</a:t>
                      </a:r>
                      <a:r>
                        <a:rPr lang="en-IN" sz="1200" dirty="0"/>
                        <a:t>,       </a:t>
                      </a:r>
                      <a:r>
                        <a:rPr lang="en-IN" sz="1200" dirty="0" err="1"/>
                        <a:t>LADet</a:t>
                      </a:r>
                      <a:r>
                        <a:rPr lang="en-IN" sz="1200" dirty="0"/>
                        <a:t> etc</a:t>
                      </a:r>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660198539"/>
              </p:ext>
            </p:extLst>
          </p:nvPr>
        </p:nvGraphicFramePr>
        <p:xfrm>
          <a:off x="76200" y="451726"/>
          <a:ext cx="8991600" cy="658368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432745929"/>
                    </a:ext>
                  </a:extLst>
                </a:gridCol>
                <a:gridCol w="1388164">
                  <a:extLst>
                    <a:ext uri="{9D8B030D-6E8A-4147-A177-3AD203B41FA5}">
                      <a16:colId xmlns:a16="http://schemas.microsoft.com/office/drawing/2014/main" val="1998233565"/>
                    </a:ext>
                  </a:extLst>
                </a:gridCol>
                <a:gridCol w="1126436">
                  <a:extLst>
                    <a:ext uri="{9D8B030D-6E8A-4147-A177-3AD203B41FA5}">
                      <a16:colId xmlns:a16="http://schemas.microsoft.com/office/drawing/2014/main" val="3760181125"/>
                    </a:ext>
                  </a:extLst>
                </a:gridCol>
                <a:gridCol w="2150164">
                  <a:extLst>
                    <a:ext uri="{9D8B030D-6E8A-4147-A177-3AD203B41FA5}">
                      <a16:colId xmlns:a16="http://schemas.microsoft.com/office/drawing/2014/main" val="1470764825"/>
                    </a:ext>
                  </a:extLst>
                </a:gridCol>
                <a:gridCol w="1905000">
                  <a:extLst>
                    <a:ext uri="{9D8B030D-6E8A-4147-A177-3AD203B41FA5}">
                      <a16:colId xmlns:a16="http://schemas.microsoft.com/office/drawing/2014/main" val="3423994347"/>
                    </a:ext>
                  </a:extLst>
                </a:gridCol>
                <a:gridCol w="2117036">
                  <a:extLst>
                    <a:ext uri="{9D8B030D-6E8A-4147-A177-3AD203B41FA5}">
                      <a16:colId xmlns:a16="http://schemas.microsoft.com/office/drawing/2014/main" val="635663868"/>
                    </a:ext>
                  </a:extLst>
                </a:gridCol>
              </a:tblGrid>
              <a:tr h="76200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3</a:t>
                      </a:r>
                      <a:endParaRPr lang="en-IN" dirty="0"/>
                    </a:p>
                  </a:txBody>
                  <a:tcPr/>
                </a:tc>
                <a:tc>
                  <a:txBody>
                    <a:bodyPr/>
                    <a:lstStyle/>
                    <a:p>
                      <a:r>
                        <a:rPr lang="en-IN" sz="1200" dirty="0"/>
                        <a:t>IEEE</a:t>
                      </a:r>
                    </a:p>
                    <a:p>
                      <a:r>
                        <a:rPr lang="en-US" sz="1200" b="0" i="0" u="sng" dirty="0">
                          <a:solidFill>
                            <a:schemeClr val="dk1"/>
                          </a:solidFill>
                          <a:effectLst/>
                          <a:latin typeface="+mn-lt"/>
                          <a:ea typeface="+mn-ea"/>
                          <a:cs typeface="+mn-cs"/>
                          <a:hlinkClick r:id="rId2"/>
                        </a:rPr>
                        <a:t>2021 IEEE International Conference on Consumer Electronics and Computer Engineering (ICCECE)</a:t>
                      </a:r>
                      <a:endParaRPr lang="en-IN" sz="1200" dirty="0"/>
                    </a:p>
                  </a:txBody>
                  <a:tcPr/>
                </a:tc>
                <a:tc>
                  <a:txBody>
                    <a:bodyPr/>
                    <a:lstStyle/>
                    <a:p>
                      <a:r>
                        <a:rPr lang="en-IN" sz="1200" dirty="0"/>
                        <a:t>Object  Detection using deep learning</a:t>
                      </a:r>
                    </a:p>
                  </a:txBody>
                  <a:tcPr/>
                </a:tc>
                <a:tc>
                  <a:txBody>
                    <a:bodyPr/>
                    <a:lstStyle/>
                    <a:p>
                      <a:r>
                        <a:rPr lang="en-US" sz="1200" b="0" i="0" dirty="0">
                          <a:solidFill>
                            <a:schemeClr val="dk1"/>
                          </a:solidFill>
                          <a:effectLst/>
                          <a:latin typeface="+mn-lt"/>
                          <a:ea typeface="+mn-ea"/>
                          <a:cs typeface="+mn-cs"/>
                        </a:rPr>
                        <a:t>To overcome the limitations of traditional object detection methods, this paper advocates for the adoption of deep learning frameworks. Leveraging convolutional neural networks (CNNs) and exploring modifications and optimization strategies, deep learning models can capture semantic, high-level features, enhancing object detection performance</a:t>
                      </a:r>
                      <a:endParaRPr lang="en-IN" sz="1200" dirty="0"/>
                    </a:p>
                  </a:txBody>
                  <a:tcPr/>
                </a:tc>
                <a:tc>
                  <a:txBody>
                    <a:bodyPr/>
                    <a:lstStyle/>
                    <a:p>
                      <a:r>
                        <a:rPr lang="en-US" sz="1200" b="0" i="0" dirty="0">
                          <a:solidFill>
                            <a:schemeClr val="dk1"/>
                          </a:solidFill>
                          <a:effectLst/>
                          <a:latin typeface="+mn-lt"/>
                          <a:ea typeface="+mn-ea"/>
                          <a:cs typeface="+mn-cs"/>
                        </a:rPr>
                        <a:t>The solution lies in embracing the advancements in deep learning tools, incorporating innovative architectures, and utilizing effective training strategies to achieve more robust and accurate object detection results.</a:t>
                      </a:r>
                    </a:p>
                    <a:p>
                      <a:br>
                        <a:rPr lang="en-US" dirty="0"/>
                      </a:br>
                      <a:endParaRPr lang="en-IN" dirty="0"/>
                    </a:p>
                  </a:txBody>
                  <a:tcPr/>
                </a:tc>
                <a:tc>
                  <a:txBody>
                    <a:bodyPr/>
                    <a:lstStyle/>
                    <a:p>
                      <a:r>
                        <a:rPr lang="en-US" sz="1200" b="0" i="0" dirty="0">
                          <a:solidFill>
                            <a:schemeClr val="dk1"/>
                          </a:solidFill>
                          <a:effectLst/>
                          <a:latin typeface="+mn-lt"/>
                          <a:ea typeface="+mn-ea"/>
                          <a:cs typeface="+mn-cs"/>
                        </a:rPr>
                        <a:t>Object detection using deep learning involves training neural networks to locate and classify objects within images or videos. Techniques like Faster R-CNN, YOLO, and SSD have gained prominence for their ability to accurately identify objects, enabling applications in areas such as autonomous vehicles, surveillance, and image analysis</a:t>
                      </a:r>
                      <a:endParaRPr lang="en-IN" sz="1200" dirty="0"/>
                    </a:p>
                  </a:txBody>
                  <a:tcPr/>
                </a:tc>
                <a:extLst>
                  <a:ext uri="{0D108BD9-81ED-4DB2-BD59-A6C34878D82A}">
                    <a16:rowId xmlns:a16="http://schemas.microsoft.com/office/drawing/2014/main" val="3097843794"/>
                  </a:ext>
                </a:extLst>
              </a:tr>
              <a:tr h="931273">
                <a:tc>
                  <a:txBody>
                    <a:bodyPr/>
                    <a:lstStyle/>
                    <a:p>
                      <a:r>
                        <a:rPr lang="en-US" dirty="0"/>
                        <a:t>4</a:t>
                      </a:r>
                      <a:endParaRPr lang="en-IN" dirty="0"/>
                    </a:p>
                  </a:txBody>
                  <a:tcPr/>
                </a:tc>
                <a:tc>
                  <a:txBody>
                    <a:bodyPr/>
                    <a:lstStyle/>
                    <a:p>
                      <a:r>
                        <a:rPr lang="en-IN" sz="1200" dirty="0"/>
                        <a:t>Desmond Elliott and Arjen P. de Vries</a:t>
                      </a:r>
                    </a:p>
                    <a:p>
                      <a:r>
                        <a:rPr lang="en-IN" sz="1200" dirty="0"/>
                        <a:t>2020</a:t>
                      </a:r>
                    </a:p>
                  </a:txBody>
                  <a:tcPr/>
                </a:tc>
                <a:tc>
                  <a:txBody>
                    <a:bodyPr/>
                    <a:lstStyle/>
                    <a:p>
                      <a:r>
                        <a:rPr lang="en-US" sz="1200" dirty="0"/>
                        <a:t>Describing Images using Inferred Visual Dependency Representations</a:t>
                      </a:r>
                      <a:endParaRPr lang="en-IN" sz="1200" dirty="0"/>
                    </a:p>
                  </a:txBody>
                  <a:tcPr/>
                </a:tc>
                <a:tc>
                  <a:txBody>
                    <a:bodyPr/>
                    <a:lstStyle/>
                    <a:p>
                      <a:pPr algn="just">
                        <a:buFont typeface="Arial" panose="020B0604020202020204" pitchFamily="34" charset="0"/>
                        <a:buNone/>
                      </a:pPr>
                      <a:r>
                        <a:rPr lang="en-US" sz="1200" b="0" i="0" dirty="0">
                          <a:effectLst/>
                          <a:latin typeface="+mn-lt"/>
                        </a:rPr>
                        <a:t>The methodology used in this paper is as </a:t>
                      </a:r>
                      <a:r>
                        <a:rPr lang="en-US" sz="1200" b="0" i="0" dirty="0" err="1">
                          <a:effectLst/>
                          <a:latin typeface="+mn-lt"/>
                        </a:rPr>
                        <a:t>follows:The</a:t>
                      </a:r>
                      <a:r>
                        <a:rPr lang="en-US" sz="1200" b="0" i="0" dirty="0">
                          <a:effectLst/>
                          <a:latin typeface="+mn-lt"/>
                        </a:rPr>
                        <a:t> authors first used an object recognition model to identify the objects in an </a:t>
                      </a:r>
                      <a:r>
                        <a:rPr lang="en-US" sz="1200" b="0" i="0" dirty="0" err="1">
                          <a:effectLst/>
                          <a:latin typeface="+mn-lt"/>
                        </a:rPr>
                        <a:t>image.They</a:t>
                      </a:r>
                      <a:r>
                        <a:rPr lang="en-US" sz="1200" b="0" i="0" dirty="0">
                          <a:effectLst/>
                          <a:latin typeface="+mn-lt"/>
                        </a:rPr>
                        <a:t> then used a visual dependency parser to identify the relationships between the </a:t>
                      </a:r>
                      <a:r>
                        <a:rPr lang="en-US" sz="1200" b="0" i="0" dirty="0" err="1">
                          <a:effectLst/>
                          <a:latin typeface="+mn-lt"/>
                        </a:rPr>
                        <a:t>objects.Finally</a:t>
                      </a:r>
                      <a:r>
                        <a:rPr lang="en-US" sz="1200" b="0" i="0" dirty="0">
                          <a:effectLst/>
                          <a:latin typeface="+mn-lt"/>
                        </a:rPr>
                        <a:t>, they used a natural language generation model to generate a description of the image that captures the identified objects and relationships.</a:t>
                      </a:r>
                    </a:p>
                    <a:p>
                      <a:pPr algn="l"/>
                      <a:endParaRPr lang="en-IN" dirty="0"/>
                    </a:p>
                  </a:txBody>
                  <a:tcPr/>
                </a:tc>
                <a:tc>
                  <a:txBody>
                    <a:bodyPr/>
                    <a:lstStyle/>
                    <a:p>
                      <a:r>
                        <a:rPr lang="en-US" sz="1200" b="0" i="0" dirty="0">
                          <a:solidFill>
                            <a:schemeClr val="dk1"/>
                          </a:solidFill>
                          <a:effectLst/>
                          <a:latin typeface="+mn-lt"/>
                          <a:ea typeface="+mn-ea"/>
                          <a:cs typeface="+mn-cs"/>
                        </a:rPr>
                        <a:t>The paper introduces a method to train a Visual Dependency Representation (VDR) model with reduced human supervision. It uses an advanced object detector to identify objects in images, generating training data. For unseen images, the model predicts VDRs based on these detected objects and generates descriptions using templates. </a:t>
                      </a:r>
                      <a:endParaRPr lang="en-IN" sz="1200" dirty="0"/>
                    </a:p>
                  </a:txBody>
                  <a:tcPr/>
                </a:tc>
                <a:tc>
                  <a:txBody>
                    <a:bodyPr/>
                    <a:lstStyle/>
                    <a:p>
                      <a:r>
                        <a:rPr lang="en-US" sz="1200" b="0" i="0" dirty="0">
                          <a:solidFill>
                            <a:schemeClr val="dk1"/>
                          </a:solidFill>
                          <a:effectLst/>
                          <a:latin typeface="+mn-lt"/>
                          <a:ea typeface="+mn-ea"/>
                          <a:cs typeface="+mn-cs"/>
                        </a:rPr>
                        <a:t>The paper introduces a method for generating Visual Dependency Representations (VDR) of images with minimal human supervision. It performs well in a large dataset of people in action but struggles with smaller, diverse datasets. However, transfer learning between datasets shows promise, emphasizing the importance of encoding object spatial relationships for action description tasks</a:t>
                      </a:r>
                      <a:r>
                        <a:rPr lang="en-US" b="0" i="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5C687C8F-6ADC-E57B-D7F9-4BDAAA8EB495}"/>
              </a:ext>
            </a:extLst>
          </p:cNvPr>
          <p:cNvSpPr txBox="1"/>
          <p:nvPr/>
        </p:nvSpPr>
        <p:spPr>
          <a:xfrm>
            <a:off x="228600" y="1447800"/>
            <a:ext cx="8305800" cy="1754326"/>
          </a:xfrm>
          <a:prstGeom prst="rect">
            <a:avLst/>
          </a:prstGeom>
          <a:noFill/>
        </p:spPr>
        <p:txBody>
          <a:bodyPr wrap="square">
            <a:spAutoFit/>
          </a:bodyPr>
          <a:lstStyle/>
          <a:p>
            <a:pPr algn="l"/>
            <a:r>
              <a:rPr lang="en-IN" b="1" i="0" u="none" strike="noStrike" dirty="0">
                <a:solidFill>
                  <a:srgbClr val="1F2328"/>
                </a:solidFill>
                <a:effectLst/>
                <a:latin typeface="-apple-system"/>
                <a:hlinkClick r:id="rId2"/>
              </a:rPr>
              <a:t>Neural Image Captioning</a:t>
            </a:r>
            <a:endParaRPr lang="en-IN" b="1" i="0" dirty="0">
              <a:solidFill>
                <a:srgbClr val="1F2328"/>
              </a:solidFill>
              <a:effectLst/>
              <a:latin typeface="-apple-system"/>
            </a:endParaRPr>
          </a:p>
          <a:p>
            <a:pPr algn="l"/>
            <a:r>
              <a:rPr lang="en-IN" b="0" i="0" dirty="0">
                <a:solidFill>
                  <a:srgbClr val="1F2328"/>
                </a:solidFill>
                <a:effectLst/>
                <a:latin typeface="-apple-system"/>
              </a:rPr>
              <a:t>Image Captioning using advanced Computer Vision and Natural language processing methods. Implemented VGG-16 Net Convolutional Neural Network for extracting 4096-Dimensional feature vector &amp; LSTM for novel sentence generation in natural language. Trained the model on Flickr8k dataset and obtained BLEU Score at par with state-of-the-art papers which uses a </a:t>
            </a:r>
            <a:r>
              <a:rPr lang="en-IN" b="0" i="0" dirty="0" err="1">
                <a:solidFill>
                  <a:srgbClr val="1F2328"/>
                </a:solidFill>
                <a:effectLst/>
                <a:latin typeface="-apple-system"/>
              </a:rPr>
              <a:t>similiar</a:t>
            </a:r>
            <a:r>
              <a:rPr lang="en-IN" b="0" i="0" dirty="0">
                <a:solidFill>
                  <a:srgbClr val="1F2328"/>
                </a:solidFill>
                <a:effectLst/>
                <a:latin typeface="-apple-system"/>
              </a:rPr>
              <a:t> implementation.</a:t>
            </a:r>
          </a:p>
        </p:txBody>
      </p:sp>
      <p:pic>
        <p:nvPicPr>
          <p:cNvPr id="5" name="Picture 4">
            <a:extLst>
              <a:ext uri="{FF2B5EF4-FFF2-40B4-BE49-F238E27FC236}">
                <a16:creationId xmlns:a16="http://schemas.microsoft.com/office/drawing/2014/main" id="{8E925566-D8FE-3012-83E5-5859B4A2F8BD}"/>
              </a:ext>
            </a:extLst>
          </p:cNvPr>
          <p:cNvPicPr>
            <a:picLocks noChangeAspect="1"/>
          </p:cNvPicPr>
          <p:nvPr/>
        </p:nvPicPr>
        <p:blipFill rotWithShape="1">
          <a:blip r:embed="rId3"/>
          <a:srcRect l="20339" t="26548" r="13559"/>
          <a:stretch/>
        </p:blipFill>
        <p:spPr>
          <a:xfrm>
            <a:off x="103705" y="3202125"/>
            <a:ext cx="4773095" cy="2817674"/>
          </a:xfrm>
          <a:prstGeom prst="rect">
            <a:avLst/>
          </a:prstGeom>
        </p:spPr>
      </p:pic>
      <p:pic>
        <p:nvPicPr>
          <p:cNvPr id="8" name="Picture 7">
            <a:extLst>
              <a:ext uri="{FF2B5EF4-FFF2-40B4-BE49-F238E27FC236}">
                <a16:creationId xmlns:a16="http://schemas.microsoft.com/office/drawing/2014/main" id="{CEAD76A8-82E4-E706-4A66-233A97507B34}"/>
              </a:ext>
            </a:extLst>
          </p:cNvPr>
          <p:cNvPicPr>
            <a:picLocks noChangeAspect="1"/>
          </p:cNvPicPr>
          <p:nvPr/>
        </p:nvPicPr>
        <p:blipFill rotWithShape="1">
          <a:blip r:embed="rId4"/>
          <a:srcRect l="11667" t="28039" r="13333" b="1372"/>
          <a:stretch/>
        </p:blipFill>
        <p:spPr>
          <a:xfrm>
            <a:off x="4876800" y="3655875"/>
            <a:ext cx="4191000" cy="2095501"/>
          </a:xfrm>
          <a:prstGeom prst="rect">
            <a:avLst/>
          </a:prstGeom>
        </p:spPr>
      </p:pic>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Box 2">
            <a:extLst>
              <a:ext uri="{FF2B5EF4-FFF2-40B4-BE49-F238E27FC236}">
                <a16:creationId xmlns:a16="http://schemas.microsoft.com/office/drawing/2014/main" id="{C71CA04E-3520-3AB3-42FF-B29BFCEA227E}"/>
              </a:ext>
            </a:extLst>
          </p:cNvPr>
          <p:cNvSpPr txBox="1"/>
          <p:nvPr/>
        </p:nvSpPr>
        <p:spPr>
          <a:xfrm>
            <a:off x="152400" y="1097784"/>
            <a:ext cx="8839200" cy="4613058"/>
          </a:xfrm>
          <a:prstGeom prst="rect">
            <a:avLst/>
          </a:prstGeom>
          <a:noFill/>
        </p:spPr>
        <p:txBody>
          <a:bodyPr wrap="square">
            <a:spAutoFit/>
          </a:bodyPr>
          <a:lstStyle/>
          <a:p>
            <a:pPr marL="826135" marR="481330" indent="-285750" algn="just">
              <a:lnSpc>
                <a:spcPct val="150000"/>
              </a:lnSpc>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SimSun" panose="02010600030101010101" pitchFamily="2" charset="-122"/>
              </a:rPr>
              <a:t>In the realm of object detection within computer vision, three prominent methodologies, namely Region-based Convolutional Neural Network (R-CNN), Spatial Pyramid Pooling (SPP), and Single Shot </a:t>
            </a:r>
            <a:r>
              <a:rPr lang="en-US" sz="1800" dirty="0" err="1">
                <a:solidFill>
                  <a:srgbClr val="000000"/>
                </a:solidFill>
                <a:effectLst/>
                <a:latin typeface="Times New Roman" panose="02020603050405020304" pitchFamily="18" charset="0"/>
                <a:ea typeface="SimSun" panose="02010600030101010101" pitchFamily="2" charset="-122"/>
              </a:rPr>
              <a:t>Multibox</a:t>
            </a:r>
            <a:r>
              <a:rPr lang="en-US" sz="1800" dirty="0">
                <a:solidFill>
                  <a:srgbClr val="000000"/>
                </a:solidFill>
                <a:effectLst/>
                <a:latin typeface="Times New Roman" panose="02020603050405020304" pitchFamily="18" charset="0"/>
                <a:ea typeface="SimSun" panose="02010600030101010101" pitchFamily="2" charset="-122"/>
              </a:rPr>
              <a:t> Detector (SSD), showcase distinct strengths and limitations. </a:t>
            </a:r>
          </a:p>
          <a:p>
            <a:pPr marL="826135" marR="481330" indent="-285750" algn="just">
              <a:lnSpc>
                <a:spcPct val="150000"/>
              </a:lnSpc>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SimSun" panose="02010600030101010101" pitchFamily="2" charset="-122"/>
              </a:rPr>
              <a:t>R-CNN achieves unparalleled accuracy in object localization, providing precise bounding box information and excelling in complex scenes. </a:t>
            </a:r>
          </a:p>
          <a:p>
            <a:pPr marL="826135" marR="481330" indent="-285750" algn="just">
              <a:lnSpc>
                <a:spcPct val="150000"/>
              </a:lnSpc>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SimSun" panose="02010600030101010101" pitchFamily="2" charset="-122"/>
              </a:rPr>
              <a:t>SPP enhances flexibility but introduces complexity. </a:t>
            </a:r>
          </a:p>
          <a:p>
            <a:pPr marL="826135" marR="481330" indent="-285750" algn="just">
              <a:lnSpc>
                <a:spcPct val="150000"/>
              </a:lnSpc>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SimSun" panose="02010600030101010101" pitchFamily="2" charset="-122"/>
              </a:rPr>
              <a:t>SSD, excelling in real-time scenarios, faces accuracy limitations in certain contexts. </a:t>
            </a:r>
          </a:p>
          <a:p>
            <a:pPr marL="826135" marR="481330" indent="-285750" algn="just">
              <a:lnSpc>
                <a:spcPct val="150000"/>
              </a:lnSpc>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SimSun" panose="02010600030101010101" pitchFamily="2" charset="-122"/>
              </a:rPr>
              <a:t>The selection among these methods hinges on the task's requirements and the nuanced balance between precision and speed.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62E3F846-0F96-DA4D-12F3-CD82969922C5}"/>
              </a:ext>
            </a:extLst>
          </p:cNvPr>
          <p:cNvSpPr txBox="1"/>
          <p:nvPr/>
        </p:nvSpPr>
        <p:spPr>
          <a:xfrm>
            <a:off x="152400" y="1295400"/>
            <a:ext cx="8685960" cy="5028556"/>
          </a:xfrm>
          <a:prstGeom prst="rect">
            <a:avLst/>
          </a:prstGeom>
          <a:noFill/>
        </p:spPr>
        <p:txBody>
          <a:bodyPr wrap="square">
            <a:spAutoFit/>
          </a:bodyPr>
          <a:lstStyle/>
          <a:p>
            <a:pPr marL="735965" marR="391160" indent="-285750" algn="just">
              <a:lnSpc>
                <a:spcPct val="150000"/>
              </a:lnSpc>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Object detection is a complex field with a range of approaches. Region-based Convolutional Neural Network (R-CNN), Spatial Pyramid Pooling (SPP), and Single Shot </a:t>
            </a:r>
            <a:r>
              <a:rPr lang="en-US" sz="1800" dirty="0" err="1">
                <a:effectLst/>
                <a:latin typeface="Times New Roman" panose="02020603050405020304" pitchFamily="18" charset="0"/>
                <a:ea typeface="Times New Roman" panose="02020603050405020304" pitchFamily="18" charset="0"/>
              </a:rPr>
              <a:t>Multibox</a:t>
            </a:r>
            <a:r>
              <a:rPr lang="en-US" sz="1800" dirty="0">
                <a:effectLst/>
                <a:latin typeface="Times New Roman" panose="02020603050405020304" pitchFamily="18" charset="0"/>
                <a:ea typeface="Times New Roman" panose="02020603050405020304" pitchFamily="18" charset="0"/>
              </a:rPr>
              <a:t> Detector (SSD) are three popular methods.</a:t>
            </a:r>
          </a:p>
          <a:p>
            <a:pPr marL="735965" marR="391160" indent="-285750" algn="just">
              <a:lnSpc>
                <a:spcPct val="150000"/>
              </a:lnSpc>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R-CNN is highly accurate but computationally demanding and multi-step, making it unsuitable for real-time use. </a:t>
            </a:r>
          </a:p>
          <a:p>
            <a:pPr marL="735965" marR="391160" indent="-285750" algn="just">
              <a:lnSpc>
                <a:spcPct val="150000"/>
              </a:lnSpc>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SPP can handle input images of varying sizes and preserve spatial information, but it is complex and computationally expensive.</a:t>
            </a:r>
          </a:p>
          <a:p>
            <a:pPr marL="735965" marR="391160" indent="-285750" algn="just">
              <a:lnSpc>
                <a:spcPct val="150000"/>
              </a:lnSpc>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SSD is a good option for real-time use, with a streamlined architecture and a good balance of speed and accuracy. </a:t>
            </a:r>
            <a:endParaRPr lang="en-IN" sz="1600" dirty="0">
              <a:effectLst/>
              <a:latin typeface="Times New Roman" panose="02020603050405020304" pitchFamily="18" charset="0"/>
              <a:ea typeface="Times New Roman" panose="02020603050405020304" pitchFamily="18" charset="0"/>
            </a:endParaRPr>
          </a:p>
          <a:p>
            <a:pPr marL="735965" marR="391160" indent="-285750" algn="just">
              <a:lnSpc>
                <a:spcPct val="150000"/>
              </a:lnSpc>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As technology advances, these methods will continue to evolve, with new approaches emerging to shape the future of computer vision applications.</a:t>
            </a:r>
            <a:r>
              <a:rPr lang="en-US" sz="18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450215" marR="391160" algn="just">
              <a:lnSpc>
                <a:spcPct val="150000"/>
              </a:lnSpc>
              <a:spcAft>
                <a:spcPts val="0"/>
              </a:spcAft>
            </a:pPr>
            <a:r>
              <a:rPr lang="en-US" sz="18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2992540D-1D50-C36B-5FDD-19AE099F400F}"/>
              </a:ext>
            </a:extLst>
          </p:cNvPr>
          <p:cNvSpPr txBox="1"/>
          <p:nvPr/>
        </p:nvSpPr>
        <p:spPr>
          <a:xfrm>
            <a:off x="457200" y="1382019"/>
            <a:ext cx="8152560" cy="4770537"/>
          </a:xfrm>
          <a:prstGeom prst="rect">
            <a:avLst/>
          </a:prstGeom>
          <a:noFill/>
        </p:spPr>
        <p:txBody>
          <a:bodyPr wrap="square">
            <a:spAutoFit/>
          </a:bodyPr>
          <a:lstStyle/>
          <a:p>
            <a:pPr marL="540385" marR="391160">
              <a:spcAft>
                <a:spcPts val="0"/>
              </a:spcAft>
            </a:pP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https://towardsdatascience.com/understanding-sppnet-for-object-detection-and-classification-682d6d2bdfb</a:t>
            </a:r>
            <a:endParaRPr lang="en-IN" sz="1600" dirty="0">
              <a:effectLst/>
              <a:latin typeface="Times New Roman" panose="02020603050405020304" pitchFamily="18" charset="0"/>
              <a:ea typeface="Times New Roman" panose="02020603050405020304" pitchFamily="18" charset="0"/>
            </a:endParaRPr>
          </a:p>
          <a:p>
            <a:pPr marR="391160"/>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40385" marR="391160">
              <a:spcAft>
                <a:spcPts val="0"/>
              </a:spcAft>
            </a:pP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https://towardsdatascience.com/understanding-and-implementing-faster-r-cnn-a-step-by-step-guide-11acfff216b0</a:t>
            </a:r>
            <a:endParaRPr lang="en-IN" sz="1600" dirty="0">
              <a:effectLst/>
              <a:latin typeface="Times New Roman" panose="02020603050405020304" pitchFamily="18" charset="0"/>
              <a:ea typeface="Times New Roman" panose="02020603050405020304" pitchFamily="18" charset="0"/>
            </a:endParaRPr>
          </a:p>
          <a:p>
            <a:pPr marL="540385" marR="39116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40385" marR="39116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40385" marR="391160">
              <a:spcAft>
                <a:spcPts val="0"/>
              </a:spcAft>
            </a:pP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https://www.researchgate.net/figure/A-CNN-with-a-spatial-pyramid-pooling-layer_fig3_342288794</a:t>
            </a:r>
            <a:endParaRPr lang="en-IN" sz="1600" dirty="0">
              <a:effectLst/>
              <a:latin typeface="Times New Roman" panose="02020603050405020304" pitchFamily="18" charset="0"/>
              <a:ea typeface="Times New Roman" panose="02020603050405020304" pitchFamily="18" charset="0"/>
            </a:endParaRPr>
          </a:p>
          <a:p>
            <a:pPr marL="540385" marR="39116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40385" marR="391160">
              <a:spcAft>
                <a:spcPts val="0"/>
              </a:spcAft>
            </a:pP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https://towardsdatascience.com/implementing-ssd-in-keras-part-i-network-structure-da3323f11cff</a:t>
            </a:r>
            <a:endParaRPr lang="en-IN" sz="1600" dirty="0">
              <a:effectLst/>
              <a:latin typeface="Times New Roman" panose="02020603050405020304" pitchFamily="18" charset="0"/>
              <a:ea typeface="Times New Roman" panose="02020603050405020304" pitchFamily="18" charset="0"/>
            </a:endParaRPr>
          </a:p>
          <a:p>
            <a:pPr marL="540385" marR="39116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40385" marR="391160">
              <a:spcAft>
                <a:spcPts val="0"/>
              </a:spcAft>
            </a:pPr>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https://www.researchgate.net/post/How-to-implement-Spatial-Pyramid-Pooling-layer-in-CNN</a:t>
            </a:r>
            <a:endParaRPr lang="en-IN" sz="1600" dirty="0">
              <a:effectLst/>
              <a:latin typeface="Times New Roman" panose="02020603050405020304" pitchFamily="18" charset="0"/>
              <a:ea typeface="Times New Roman" panose="02020603050405020304" pitchFamily="18" charset="0"/>
            </a:endParaRPr>
          </a:p>
          <a:p>
            <a:pPr marL="540385" marR="39116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40385" marR="391160">
              <a:spcAft>
                <a:spcPts val="0"/>
              </a:spcAft>
            </a:pP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6CD7F540-C64D-AE8F-E009-94745A828378}"/>
              </a:ext>
            </a:extLst>
          </p:cNvPr>
          <p:cNvSpPr txBox="1"/>
          <p:nvPr/>
        </p:nvSpPr>
        <p:spPr>
          <a:xfrm>
            <a:off x="360452" y="1217068"/>
            <a:ext cx="8305800" cy="632673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Visually impaired individuals face many challenges in their daily lives. One of the biggest challenges is navigating the world around them. This can make it difficult to perform everyday tasks such as walking down the street, shopping, and socializing</a:t>
            </a:r>
          </a:p>
          <a:p>
            <a:pPr marL="285750" indent="-285750" algn="just">
              <a:lnSpc>
                <a:spcPct val="150000"/>
              </a:lnSpc>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 It is important to address this problem because it can have a significant impact on their quality of life. Without adequate assistance, they may be at risk of injury, isolation, and depression. </a:t>
            </a:r>
            <a:endParaRPr lang="en-IN"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This project proposes a mobile application that uses YOLOv7 for image and face detection, and live camera feed description as audio input to provide detailed audio descriptions, allowing users to interpret visual cues through auditory feedback. </a:t>
            </a:r>
          </a:p>
          <a:p>
            <a:pPr marL="285750" indent="-285750" algn="just">
              <a:lnSpc>
                <a:spcPct val="150000"/>
              </a:lnSpc>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The project also features object exploration, color recognition, text reading, currency recognition, etc. </a:t>
            </a:r>
          </a:p>
          <a:p>
            <a:pPr marL="285750" indent="-285750" algn="just">
              <a:lnSpc>
                <a:spcPct val="150000"/>
              </a:lnSpc>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The application is designed to help visually impaired users navigate the world around them more easily and independently. And has the potential to make a significant difference in the lives of visually impaired users. By providing them with real-time audio descriptions of their surroundings and other helpful features, the application can help them to live more independent and fulfilling lives.</a:t>
            </a:r>
            <a:endParaRPr lang="en-IN" sz="16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indent="457200" algn="just">
              <a:lnSpc>
                <a:spcPct val="150000"/>
              </a:lnSpc>
            </a:pP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8DCD749E-AC98-23C5-8E05-B55406CEE3CD}"/>
              </a:ext>
            </a:extLst>
          </p:cNvPr>
          <p:cNvSpPr txBox="1"/>
          <p:nvPr/>
        </p:nvSpPr>
        <p:spPr>
          <a:xfrm>
            <a:off x="304800" y="1423737"/>
            <a:ext cx="8229600" cy="5028556"/>
          </a:xfrm>
          <a:prstGeom prst="rect">
            <a:avLst/>
          </a:prstGeom>
          <a:noFill/>
        </p:spPr>
        <p:txBody>
          <a:bodyPr wrap="square">
            <a:spAutoFit/>
          </a:bodyPr>
          <a:lstStyle/>
          <a:p>
            <a:pPr marL="450215" marR="300990" indent="457200" algn="just">
              <a:lnSpc>
                <a:spcPct val="150000"/>
              </a:lnSpc>
              <a:spcAft>
                <a:spcPts val="0"/>
              </a:spcAft>
            </a:pPr>
            <a:r>
              <a:rPr lang="en-US" dirty="0">
                <a:effectLst/>
                <a:latin typeface="Times New Roman" panose="02020603050405020304" pitchFamily="18" charset="0"/>
                <a:ea typeface="Times New Roman" panose="02020603050405020304" pitchFamily="18" charset="0"/>
              </a:rPr>
              <a:t>Many visually impaired individuals face significant obstacles in their daily lives, particularly when it comes to navigating and understanding the visual world around them. This can make simple tasks like going shopping, getting around, and socializing very difficult, and can significantly affect their overall quality of life. Without effective assistance, they are at greater risk of accidents, social isolation, and emotional distress Our project proposes a mobile app that uses YOLOv7 for image and face detection, providing detailed audio descriptions of the user's surroundings. It also incorporates features such as object exploration, color recognition, text reading, and currency identification. This app aims to help visually impaired individuals navigate with greater ease and independence, promising to significantly enhance their daily lives.</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10" name="TextBox 9">
            <a:extLst>
              <a:ext uri="{FF2B5EF4-FFF2-40B4-BE49-F238E27FC236}">
                <a16:creationId xmlns:a16="http://schemas.microsoft.com/office/drawing/2014/main" id="{C140C8FE-F409-3F48-5D9C-490E91B8E70F}"/>
              </a:ext>
            </a:extLst>
          </p:cNvPr>
          <p:cNvSpPr txBox="1"/>
          <p:nvPr/>
        </p:nvSpPr>
        <p:spPr>
          <a:xfrm>
            <a:off x="457200" y="1295400"/>
            <a:ext cx="8381160" cy="54425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primary objective of this research endeavor is to develop a mobile application catering to the unique needs of visually impaired individuals, with a focus on enhancing their navigational capabilities and overall independence in daily activities. </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Leveraging the YOLOv7 framework for image and face detection, the research aims to implement a robust system that utilizes live camera feed narration as an audio input mechanism. </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Furthermore, the research seeks to integrate advanced functionalities, including but not limited to object exploration, color recognition, text reading, and currency identification within the application. </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research endeavors to optimize the application's usability and effectiveness, ensuring that it becomes a valuable tool for facilitating independent navigation and fostering a heightened quality of life for the target user demographic.</a:t>
            </a:r>
            <a:endParaRPr lang="en-IN" sz="1800" dirty="0">
              <a:effectLst/>
              <a:latin typeface="Times New Roman" panose="02020603050405020304" pitchFamily="18" charset="0"/>
              <a:ea typeface="Times New Roman" panose="02020603050405020304" pitchFamily="18" charset="0"/>
            </a:endParaRPr>
          </a:p>
          <a:p>
            <a:pPr>
              <a:lnSpc>
                <a:spcPct val="150000"/>
              </a:lnSpc>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10179</TotalTime>
  <Words>1966</Words>
  <Application>Microsoft Office PowerPoint</Application>
  <PresentationFormat>On-screen Show (4:3)</PresentationFormat>
  <Paragraphs>140</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vadapalli vandana</cp:lastModifiedBy>
  <cp:revision>727</cp:revision>
  <dcterms:modified xsi:type="dcterms:W3CDTF">2023-10-18T07:29:55Z</dcterms:modified>
</cp:coreProperties>
</file>