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58" r:id="rId3"/>
    <p:sldId id="256" r:id="rId4"/>
    <p:sldId id="260" r:id="rId5"/>
    <p:sldId id="262" r:id="rId6"/>
    <p:sldId id="265" r:id="rId7"/>
    <p:sldId id="259" r:id="rId8"/>
    <p:sldId id="266" r:id="rId9"/>
    <p:sldId id="268" r:id="rId10"/>
    <p:sldId id="267" r:id="rId11"/>
    <p:sldId id="263" r:id="rId12"/>
    <p:sldId id="26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4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59"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57" Type="http://schemas.openxmlformats.org/officeDocument/2006/relationships/presProps" Target="presProps.xml"/><Relationship Id="rId10" Type="http://schemas.openxmlformats.org/officeDocument/2006/relationships/slide" Target="slides/slide9.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3600" dirty="0">
                <a:latin typeface="Bookman Old Style" panose="02050604050505020204" pitchFamily="18" charset="0"/>
              </a:rPr>
              <a:t>AUTOMATIC TIMETABLE GENERATION</a:t>
            </a:r>
          </a:p>
        </p:txBody>
      </p:sp>
      <p:sp>
        <p:nvSpPr>
          <p:cNvPr id="3" name="TextBox 2"/>
          <p:cNvSpPr txBox="1"/>
          <p:nvPr/>
        </p:nvSpPr>
        <p:spPr>
          <a:xfrm>
            <a:off x="377266" y="2825799"/>
            <a:ext cx="3794684" cy="1200329"/>
          </a:xfrm>
          <a:prstGeom prst="rect">
            <a:avLst/>
          </a:prstGeom>
          <a:noFill/>
        </p:spPr>
        <p:txBody>
          <a:bodyPr wrap="square" rtlCol="0">
            <a:spAutoFit/>
          </a:bodyPr>
          <a:lstStyle/>
          <a:p>
            <a:r>
              <a:rPr lang="en-US" sz="1600" b="1" dirty="0">
                <a:latin typeface="Bookman Old Style" panose="02050604050505020204" pitchFamily="18" charset="0"/>
              </a:rPr>
              <a:t>Team Details </a:t>
            </a:r>
          </a:p>
          <a:p>
            <a:pPr marL="342900" indent="-342900">
              <a:buFont typeface="+mj-lt"/>
              <a:buAutoNum type="arabicPeriod"/>
            </a:pPr>
            <a:r>
              <a:rPr lang="en-IN" dirty="0">
                <a:latin typeface="+mn-lt"/>
              </a:rPr>
              <a:t>G. SAI CHARAN REDDY </a:t>
            </a:r>
            <a:r>
              <a:rPr lang="en-US" dirty="0">
                <a:latin typeface="+mn-lt"/>
              </a:rPr>
              <a:t>(</a:t>
            </a:r>
            <a:r>
              <a:rPr lang="en-IN" dirty="0">
                <a:latin typeface="+mn-lt"/>
              </a:rPr>
              <a:t>20EG105114</a:t>
            </a:r>
            <a:r>
              <a:rPr lang="en-US" dirty="0">
                <a:latin typeface="+mn-lt"/>
              </a:rPr>
              <a:t>)</a:t>
            </a:r>
          </a:p>
          <a:p>
            <a:pPr marL="342900" indent="-342900">
              <a:buFont typeface="+mj-lt"/>
              <a:buAutoNum type="arabicPeriod"/>
            </a:pPr>
            <a:r>
              <a:rPr lang="en-IN" dirty="0">
                <a:latin typeface="+mn-lt"/>
              </a:rPr>
              <a:t>G. SHIRISHA </a:t>
            </a:r>
            <a:r>
              <a:rPr lang="en-US" dirty="0">
                <a:latin typeface="+mn-lt"/>
              </a:rPr>
              <a:t>(</a:t>
            </a:r>
            <a:r>
              <a:rPr lang="en-IN" dirty="0">
                <a:latin typeface="+mn-lt"/>
              </a:rPr>
              <a:t>20EG105115</a:t>
            </a:r>
            <a:r>
              <a:rPr lang="en-US" dirty="0">
                <a:latin typeface="+mn-lt"/>
              </a:rPr>
              <a:t>)</a:t>
            </a:r>
          </a:p>
          <a:p>
            <a:pPr marL="342900" indent="-342900">
              <a:buFont typeface="+mj-lt"/>
              <a:buAutoNum type="arabicPeriod"/>
            </a:pPr>
            <a:r>
              <a:rPr lang="en-IN" dirty="0">
                <a:latin typeface="+mn-lt"/>
              </a:rPr>
              <a:t>N. SAI PRATHIBHA </a:t>
            </a:r>
            <a:r>
              <a:rPr lang="en-US" dirty="0">
                <a:latin typeface="+mn-lt"/>
              </a:rPr>
              <a:t>(</a:t>
            </a:r>
            <a:r>
              <a:rPr lang="en-IN" dirty="0">
                <a:latin typeface="+mn-lt"/>
              </a:rPr>
              <a:t>20EG105135</a:t>
            </a:r>
            <a:r>
              <a:rPr lang="en-US" dirty="0">
                <a:latin typeface="+mn-lt"/>
              </a:rPr>
              <a:t>)</a:t>
            </a:r>
          </a:p>
          <a:p>
            <a:pPr marL="342900" indent="-342900">
              <a:buFont typeface="+mj-lt"/>
              <a:buAutoNum type="arabicPeriod"/>
            </a:pPr>
            <a:r>
              <a:rPr lang="en-IN" dirty="0">
                <a:latin typeface="+mn-lt"/>
              </a:rPr>
              <a:t>P. NITISH GOUD</a:t>
            </a:r>
            <a:r>
              <a:rPr lang="en-US" dirty="0">
                <a:latin typeface="+mn-lt"/>
              </a:rPr>
              <a:t> (</a:t>
            </a:r>
            <a:r>
              <a:rPr lang="en-IN" dirty="0">
                <a:latin typeface="+mn-lt"/>
              </a:rPr>
              <a:t>20EG105137</a:t>
            </a:r>
            <a:r>
              <a:rPr lang="en-US" dirty="0">
                <a:latin typeface="+mn-lt"/>
              </a:rPr>
              <a:t>)</a:t>
            </a:r>
          </a:p>
        </p:txBody>
      </p:sp>
      <p:sp>
        <p:nvSpPr>
          <p:cNvPr id="8" name="TextBox 7"/>
          <p:cNvSpPr txBox="1"/>
          <p:nvPr/>
        </p:nvSpPr>
        <p:spPr>
          <a:xfrm>
            <a:off x="5339443" y="2825799"/>
            <a:ext cx="3233057" cy="1200329"/>
          </a:xfrm>
          <a:prstGeom prst="rect">
            <a:avLst/>
          </a:prstGeom>
          <a:noFill/>
        </p:spPr>
        <p:txBody>
          <a:bodyPr wrap="square" rtlCol="0">
            <a:spAutoFit/>
          </a:bodyPr>
          <a:lstStyle/>
          <a:p>
            <a:r>
              <a:rPr lang="en-US" sz="1600" b="1" dirty="0">
                <a:latin typeface="Bookman Old Style" panose="02050604050505020204" pitchFamily="18" charset="0"/>
              </a:rPr>
              <a:t>Project Supervisor </a:t>
            </a:r>
          </a:p>
          <a:p>
            <a:r>
              <a:rPr lang="en-US" dirty="0">
                <a:latin typeface="Bookman Old Style" panose="02050604050505020204" pitchFamily="18" charset="0"/>
              </a:rPr>
              <a:t>Name: Dr. G. Prabhakar Raju</a:t>
            </a:r>
          </a:p>
          <a:p>
            <a:r>
              <a:rPr lang="en-US" dirty="0">
                <a:latin typeface="Bookman Old Style" panose="02050604050505020204" pitchFamily="18" charset="0"/>
              </a:rPr>
              <a:t>Designation: Assistant Professor</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27343" y="137938"/>
            <a:ext cx="6117431" cy="627321"/>
          </a:xfrm>
        </p:spPr>
        <p:txBody>
          <a:bodyPr/>
          <a:lstStyle/>
          <a:p>
            <a:r>
              <a:rPr lang="en-US" sz="3600" dirty="0"/>
              <a:t>Findings</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6AB694B2-9BC1-7851-C963-77308BBF5C88}"/>
              </a:ext>
            </a:extLst>
          </p:cNvPr>
          <p:cNvSpPr txBox="1"/>
          <p:nvPr/>
        </p:nvSpPr>
        <p:spPr>
          <a:xfrm>
            <a:off x="644980" y="1017478"/>
            <a:ext cx="7756070" cy="3539430"/>
          </a:xfrm>
          <a:prstGeom prst="rect">
            <a:avLst/>
          </a:prstGeom>
          <a:noFill/>
        </p:spPr>
        <p:txBody>
          <a:bodyPr wrap="square">
            <a:spAutoFit/>
          </a:bodyPr>
          <a:lstStyle/>
          <a:p>
            <a:r>
              <a:rPr lang="en-IN" dirty="0">
                <a:latin typeface="Bookman Old Style" panose="02050604050505020204" pitchFamily="18" charset="0"/>
                <a:cs typeface="Times New Roman" panose="02020603050405020304" pitchFamily="18" charset="0"/>
              </a:rPr>
              <a:t>To include equal load to faculty with the same subject and highlight the ability to add free periods, as well as the project's efficiency in generating timetables within seconds, here are additional points for the findings:</a:t>
            </a:r>
          </a:p>
          <a:p>
            <a:endParaRPr lang="en-IN" dirty="0">
              <a:latin typeface="Bookman Old Style" panose="02050604050505020204" pitchFamily="18" charset="0"/>
              <a:cs typeface="Times New Roman" panose="02020603050405020304" pitchFamily="18" charset="0"/>
            </a:endParaRPr>
          </a:p>
          <a:p>
            <a:r>
              <a:rPr lang="en-IN" b="1" dirty="0">
                <a:latin typeface="Bookman Old Style" panose="02050604050505020204" pitchFamily="18" charset="0"/>
                <a:cs typeface="Times New Roman" panose="02020603050405020304" pitchFamily="18" charset="0"/>
              </a:rPr>
              <a:t>1.Equal Faculty Load: </a:t>
            </a:r>
            <a:br>
              <a:rPr lang="en-IN" b="1" dirty="0">
                <a:latin typeface="Bookman Old Style" panose="02050604050505020204" pitchFamily="18" charset="0"/>
                <a:cs typeface="Times New Roman" panose="02020603050405020304" pitchFamily="18" charset="0"/>
              </a:rPr>
            </a:br>
            <a:r>
              <a:rPr lang="en-IN" dirty="0">
                <a:latin typeface="Bookman Old Style" panose="02050604050505020204" pitchFamily="18" charset="0"/>
                <a:cs typeface="Times New Roman" panose="02020603050405020304" pitchFamily="18" charset="0"/>
              </a:rPr>
              <a:t>The project ensures fairness by distributing teaching loads equally among faculty members handling the same subject.</a:t>
            </a:r>
            <a:br>
              <a:rPr lang="en-IN" dirty="0">
                <a:latin typeface="Bookman Old Style" panose="02050604050505020204" pitchFamily="18" charset="0"/>
                <a:cs typeface="Times New Roman" panose="02020603050405020304" pitchFamily="18" charset="0"/>
              </a:rPr>
            </a:br>
            <a:endParaRPr lang="en-IN" dirty="0">
              <a:latin typeface="Bookman Old Style" panose="02050604050505020204" pitchFamily="18" charset="0"/>
              <a:cs typeface="Times New Roman" panose="02020603050405020304" pitchFamily="18" charset="0"/>
            </a:endParaRPr>
          </a:p>
          <a:p>
            <a:r>
              <a:rPr lang="en-IN" b="1" dirty="0">
                <a:latin typeface="Bookman Old Style" panose="02050604050505020204" pitchFamily="18" charset="0"/>
                <a:cs typeface="Times New Roman" panose="02020603050405020304" pitchFamily="18" charset="0"/>
              </a:rPr>
              <a:t>2. Inclusion of Free Periods:</a:t>
            </a:r>
          </a:p>
          <a:p>
            <a:r>
              <a:rPr lang="en-IN" dirty="0">
                <a:latin typeface="Bookman Old Style" panose="02050604050505020204" pitchFamily="18" charset="0"/>
                <a:cs typeface="Times New Roman" panose="02020603050405020304" pitchFamily="18" charset="0"/>
              </a:rPr>
              <a:t>The system intelligently incorporates free periods into the generated timetables, allowing for breaks and downtime for both students and faculty.</a:t>
            </a:r>
            <a:br>
              <a:rPr lang="en-IN" dirty="0">
                <a:latin typeface="Bookman Old Style" panose="02050604050505020204" pitchFamily="18" charset="0"/>
                <a:cs typeface="Times New Roman" panose="02020603050405020304" pitchFamily="18" charset="0"/>
              </a:rPr>
            </a:br>
            <a:endParaRPr lang="en-IN" dirty="0">
              <a:latin typeface="Bookman Old Style" panose="02050604050505020204" pitchFamily="18" charset="0"/>
              <a:cs typeface="Times New Roman" panose="02020603050405020304" pitchFamily="18" charset="0"/>
            </a:endParaRPr>
          </a:p>
          <a:p>
            <a:r>
              <a:rPr lang="en-IN" b="1" dirty="0">
                <a:latin typeface="Bookman Old Style" panose="02050604050505020204" pitchFamily="18" charset="0"/>
                <a:cs typeface="Times New Roman" panose="02020603050405020304" pitchFamily="18" charset="0"/>
              </a:rPr>
              <a:t>3. Efficient Generation Speed:</a:t>
            </a:r>
          </a:p>
          <a:p>
            <a:r>
              <a:rPr lang="en-IN" dirty="0">
                <a:latin typeface="Bookman Old Style" panose="02050604050505020204" pitchFamily="18" charset="0"/>
                <a:cs typeface="Times New Roman" panose="02020603050405020304" pitchFamily="18" charset="0"/>
              </a:rPr>
              <a:t>This rapid generation capability significantly reduces the time and resources required for timetable creation, enabling institutions to adapt quickly to changing schedules or demands.</a:t>
            </a:r>
          </a:p>
        </p:txBody>
      </p:sp>
    </p:spTree>
    <p:extLst>
      <p:ext uri="{BB962C8B-B14F-4D97-AF65-F5344CB8AC3E}">
        <p14:creationId xmlns:p14="http://schemas.microsoft.com/office/powerpoint/2010/main" val="280476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1674688" y="2072728"/>
            <a:ext cx="184731" cy="307777"/>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5AA7D1C-5FDF-0ECF-FEA7-AB51A3F8170B}"/>
              </a:ext>
            </a:extLst>
          </p:cNvPr>
          <p:cNvSpPr txBox="1"/>
          <p:nvPr/>
        </p:nvSpPr>
        <p:spPr>
          <a:xfrm>
            <a:off x="787401" y="1391899"/>
            <a:ext cx="7687733" cy="954107"/>
          </a:xfrm>
          <a:prstGeom prst="rect">
            <a:avLst/>
          </a:prstGeom>
          <a:noFill/>
        </p:spPr>
        <p:txBody>
          <a:bodyPr wrap="square">
            <a:spAutoFit/>
          </a:bodyPr>
          <a:lstStyle/>
          <a:p>
            <a:pPr algn="just"/>
            <a:r>
              <a:rPr lang="en-US" b="0" i="0" dirty="0">
                <a:solidFill>
                  <a:schemeClr val="tx1"/>
                </a:solidFill>
                <a:effectLst/>
                <a:latin typeface="Bookman Old Style" panose="02050604050505020204" pitchFamily="18" charset="0"/>
              </a:rPr>
              <a:t>the fitness function evaluates how well a solution meets the desired objectives. In the context of timetable generation, the fitness function assesses how closely the generated timetable adheres to certain criteria, such as minimizing conflicts, meeting resource constraints, and optimizing scheduling efficiency.</a:t>
            </a:r>
            <a:endParaRPr lang="en-IN" dirty="0">
              <a:solidFill>
                <a:schemeClr val="tx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1F335C29-A8C7-2CA2-B37F-3194E4565624}"/>
              </a:ext>
            </a:extLst>
          </p:cNvPr>
          <p:cNvSpPr txBox="1"/>
          <p:nvPr/>
        </p:nvSpPr>
        <p:spPr>
          <a:xfrm>
            <a:off x="787401" y="2762996"/>
            <a:ext cx="7552265" cy="1323439"/>
          </a:xfrm>
          <a:prstGeom prst="rect">
            <a:avLst/>
          </a:prstGeom>
          <a:noFill/>
        </p:spPr>
        <p:txBody>
          <a:bodyPr wrap="square">
            <a:spAutoFit/>
          </a:bodyPr>
          <a:lstStyle/>
          <a:p>
            <a:r>
              <a:rPr lang="en-US" sz="1600" b="1" i="0" dirty="0">
                <a:solidFill>
                  <a:schemeClr val="tx1"/>
                </a:solidFill>
                <a:effectLst/>
                <a:latin typeface="Söhne"/>
              </a:rPr>
              <a:t>fitness=1-(point/((nostgrp-1.0)*hours*days));</a:t>
            </a:r>
            <a:br>
              <a:rPr lang="en-US" sz="1600" b="1" i="0" dirty="0">
                <a:solidFill>
                  <a:schemeClr val="tx1"/>
                </a:solidFill>
                <a:effectLst/>
                <a:latin typeface="Söhne"/>
              </a:rPr>
            </a:br>
            <a:br>
              <a:rPr lang="en-US" sz="1600" b="1" i="0" dirty="0">
                <a:solidFill>
                  <a:schemeClr val="tx1"/>
                </a:solidFill>
                <a:effectLst/>
                <a:latin typeface="Söhne"/>
              </a:rPr>
            </a:br>
            <a:br>
              <a:rPr lang="en-US" sz="1600" b="1" i="0" dirty="0">
                <a:solidFill>
                  <a:schemeClr val="tx1"/>
                </a:solidFill>
                <a:effectLst/>
                <a:latin typeface="Söhne"/>
              </a:rPr>
            </a:br>
            <a:r>
              <a:rPr lang="en-US" sz="1600" b="1" i="0" dirty="0">
                <a:solidFill>
                  <a:schemeClr val="tx1"/>
                </a:solidFill>
                <a:effectLst/>
                <a:latin typeface="Söhne"/>
              </a:rPr>
              <a:t>point: </a:t>
            </a:r>
            <a:r>
              <a:rPr lang="en-US" sz="1600" i="0" dirty="0">
                <a:solidFill>
                  <a:schemeClr val="tx1"/>
                </a:solidFill>
                <a:effectLst/>
                <a:latin typeface="Söhne"/>
              </a:rPr>
              <a:t>measure of the conflicts present in the generated solution</a:t>
            </a:r>
            <a:br>
              <a:rPr lang="en-US" sz="1600" b="1" i="0" dirty="0">
                <a:solidFill>
                  <a:schemeClr val="tx1"/>
                </a:solidFill>
                <a:effectLst/>
                <a:latin typeface="Söhne"/>
              </a:rPr>
            </a:br>
            <a:r>
              <a:rPr lang="en-US" sz="1600" b="1" i="0" dirty="0" err="1">
                <a:solidFill>
                  <a:schemeClr val="tx1"/>
                </a:solidFill>
                <a:effectLst/>
                <a:latin typeface="Söhne"/>
              </a:rPr>
              <a:t>nostgrp</a:t>
            </a:r>
            <a:r>
              <a:rPr lang="en-US" sz="1600" b="1" i="0" dirty="0">
                <a:solidFill>
                  <a:schemeClr val="tx1"/>
                </a:solidFill>
                <a:effectLst/>
                <a:latin typeface="Söhne"/>
              </a:rPr>
              <a:t>: </a:t>
            </a:r>
            <a:r>
              <a:rPr lang="en-US" sz="1600" i="0" dirty="0">
                <a:solidFill>
                  <a:schemeClr val="tx1"/>
                </a:solidFill>
                <a:effectLst/>
                <a:latin typeface="Söhne"/>
              </a:rPr>
              <a:t>total number of batches being scheduled</a:t>
            </a:r>
            <a:endParaRPr lang="en-IN" sz="1600" dirty="0">
              <a:solidFill>
                <a:schemeClr val="tx1"/>
              </a:solidFill>
            </a:endParaRPr>
          </a:p>
        </p:txBody>
      </p:sp>
    </p:spTree>
    <p:extLst>
      <p:ext uri="{BB962C8B-B14F-4D97-AF65-F5344CB8AC3E}">
        <p14:creationId xmlns:p14="http://schemas.microsoft.com/office/powerpoint/2010/main" val="190410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F25AC89-8B63-E03B-0F96-662838B6D676}"/>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59EEF236-C9C1-60D8-4D04-4E8B807ABE18}"/>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53E7FB6A-4606-19CA-7176-458D5B0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8" name="TextBox 7">
            <a:extLst>
              <a:ext uri="{FF2B5EF4-FFF2-40B4-BE49-F238E27FC236}">
                <a16:creationId xmlns:a16="http://schemas.microsoft.com/office/drawing/2014/main" id="{F427F78D-8ACA-C81E-1373-7186C2FDAAF7}"/>
              </a:ext>
            </a:extLst>
          </p:cNvPr>
          <p:cNvSpPr txBox="1"/>
          <p:nvPr/>
        </p:nvSpPr>
        <p:spPr>
          <a:xfrm>
            <a:off x="2590800" y="2013729"/>
            <a:ext cx="4572000" cy="769441"/>
          </a:xfrm>
          <a:prstGeom prst="rect">
            <a:avLst/>
          </a:prstGeom>
          <a:noFill/>
        </p:spPr>
        <p:txBody>
          <a:bodyPr wrap="square">
            <a:spAutoFit/>
          </a:bodyPr>
          <a:lstStyle/>
          <a:p>
            <a:r>
              <a:rPr lang="en-US" sz="4400" dirty="0"/>
              <a:t>THANK YOU</a:t>
            </a:r>
            <a:endParaRPr lang="en-IN" sz="4400" dirty="0"/>
          </a:p>
        </p:txBody>
      </p:sp>
    </p:spTree>
    <p:extLst>
      <p:ext uri="{BB962C8B-B14F-4D97-AF65-F5344CB8AC3E}">
        <p14:creationId xmlns:p14="http://schemas.microsoft.com/office/powerpoint/2010/main" val="117663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56996" y="421757"/>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56996" y="1418548"/>
            <a:ext cx="6655982" cy="2893100"/>
          </a:xfrm>
          <a:prstGeom prst="rect">
            <a:avLst/>
          </a:prstGeom>
          <a:noFill/>
        </p:spPr>
        <p:txBody>
          <a:bodyPr wrap="square" rtlCol="0">
            <a:spAutoFit/>
          </a:bodyPr>
          <a:lstStyle/>
          <a:p>
            <a:pPr algn="just"/>
            <a:r>
              <a:rPr lang="en-US" sz="1400" dirty="0">
                <a:latin typeface="Bookman Old Style" panose="02050604050505020204" pitchFamily="18" charset="0"/>
              </a:rPr>
              <a:t>The Automatic Timetable Generation project utilizes a genetic algorithm to automatically create optimized timetables for educational institutions. Users input information like the number of courses, classrooms, teachers, and available timeslots. The genetic algorithm generates a population of schedules, evaluates their fitness based on constraints and objectives, and iteratively refines solutions through selection, crossover, and mutation. The goal is to save time and effort for institutions, enhance timetable quality by considering multiple factors, and leverage genetic algorithms' ability to handle complex constraints in a large search space. The project aims to provide an effective and efficient solution for automated timetable generation.</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77295" y="182638"/>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304800" y="1126618"/>
            <a:ext cx="4572000" cy="3323987"/>
          </a:xfrm>
          <a:prstGeom prst="rect">
            <a:avLst/>
          </a:prstGeom>
          <a:noFill/>
        </p:spPr>
        <p:txBody>
          <a:bodyPr wrap="square" rtlCol="0">
            <a:spAutoFit/>
          </a:bodyPr>
          <a:lstStyle/>
          <a:p>
            <a:pPr algn="just"/>
            <a:r>
              <a:rPr lang="en-US" dirty="0">
                <a:latin typeface="Bookman Old Style" panose="02050604050505020204" pitchFamily="18" charset="0"/>
              </a:rPr>
              <a:t>Time table scheduling is a common challenge in academic institutes, typically requiring significant time and effort to manually organize. In the past, this task was done by individuals or small groups, leading to errors and complexities. Now, a program automates this process by taking inputs such as the number of periods, break slots, working days, teacher details, subjects, and their allocations to batches. It aims to fulfill user-defined constraints like resource availability and fairness using a genetic algorithm approach, refining solutions until a satisfactory timetable is achieved. This automated solution streamlines the complex scheduling process, saving time and reducing errors.</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pic>
        <p:nvPicPr>
          <p:cNvPr id="3" name="image6.png">
            <a:extLst>
              <a:ext uri="{FF2B5EF4-FFF2-40B4-BE49-F238E27FC236}">
                <a16:creationId xmlns:a16="http://schemas.microsoft.com/office/drawing/2014/main" id="{296C7588-8295-D2F0-9D85-ADB94B78DAF3}"/>
              </a:ext>
            </a:extLst>
          </p:cNvPr>
          <p:cNvPicPr/>
          <p:nvPr/>
        </p:nvPicPr>
        <p:blipFill>
          <a:blip r:embed="rId3"/>
          <a:srcRect/>
          <a:stretch>
            <a:fillRect/>
          </a:stretch>
        </p:blipFill>
        <p:spPr>
          <a:xfrm>
            <a:off x="4914900" y="755024"/>
            <a:ext cx="4020231" cy="4286140"/>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6152" y="260423"/>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4B961283-D930-5B59-4652-24E868D59B91}"/>
              </a:ext>
            </a:extLst>
          </p:cNvPr>
          <p:cNvSpPr txBox="1"/>
          <p:nvPr/>
        </p:nvSpPr>
        <p:spPr>
          <a:xfrm>
            <a:off x="313935" y="1273232"/>
            <a:ext cx="4878552" cy="3323987"/>
          </a:xfrm>
          <a:prstGeom prst="rect">
            <a:avLst/>
          </a:prstGeom>
          <a:noFill/>
        </p:spPr>
        <p:txBody>
          <a:bodyPr wrap="square">
            <a:spAutoFit/>
          </a:bodyPr>
          <a:lstStyle/>
          <a:p>
            <a:pPr algn="just">
              <a:buSzPts val="2000"/>
            </a:pPr>
            <a:r>
              <a:rPr lang="en-IN" sz="1400" kern="100" dirty="0">
                <a:solidFill>
                  <a:srgbClr val="000000"/>
                </a:solidFill>
                <a:effectLst/>
                <a:latin typeface="Bookman Old Style" panose="02050604050505020204" pitchFamily="18" charset="0"/>
                <a:ea typeface="Times New Roman" panose="02020603050405020304" pitchFamily="18" charset="0"/>
              </a:rPr>
              <a:t>The proposed system for Automatic timetable Generation  utilizes genetic algorithms to efficiently generate optimal timetables for educational institutions. The genetic algorithm creates a population of possible timetables, employing crossover and mutation operations to produce new generations. A fitness function evaluates each timetable based on constraints and objectives, selecting the fittest for the next generation. </a:t>
            </a:r>
            <a:r>
              <a:rPr lang="en-IN" sz="1400" kern="100" dirty="0">
                <a:latin typeface="Bookman Old Style" panose="02050604050505020204" pitchFamily="18" charset="0"/>
                <a:ea typeface="Times New Roman" panose="02020603050405020304" pitchFamily="18" charset="0"/>
              </a:rPr>
              <a:t>It</a:t>
            </a:r>
            <a:r>
              <a:rPr lang="en-IN" sz="1400" kern="100" dirty="0">
                <a:solidFill>
                  <a:srgbClr val="000000"/>
                </a:solidFill>
                <a:effectLst/>
                <a:latin typeface="Bookman Old Style" panose="02050604050505020204" pitchFamily="18" charset="0"/>
                <a:ea typeface="Times New Roman" panose="02020603050405020304" pitchFamily="18" charset="0"/>
              </a:rPr>
              <a:t> visualize, evaluate, and refine schedules, adjusting limits as needed, and compare multiple schedules to choose the best fit using conflicts. The system handles complex constraints, offers flexibility, and is designed for ease of use, saving time and effort for educational institutions. </a:t>
            </a:r>
          </a:p>
        </p:txBody>
      </p:sp>
      <p:pic>
        <p:nvPicPr>
          <p:cNvPr id="7" name="Picture 6">
            <a:extLst>
              <a:ext uri="{FF2B5EF4-FFF2-40B4-BE49-F238E27FC236}">
                <a16:creationId xmlns:a16="http://schemas.microsoft.com/office/drawing/2014/main" id="{0ED738B2-46D0-1979-5B4C-FDF644D86B33}"/>
              </a:ext>
            </a:extLst>
          </p:cNvPr>
          <p:cNvPicPr>
            <a:picLocks noChangeAspect="1"/>
          </p:cNvPicPr>
          <p:nvPr/>
        </p:nvPicPr>
        <p:blipFill>
          <a:blip r:embed="rId3"/>
          <a:stretch>
            <a:fillRect/>
          </a:stretch>
        </p:blipFill>
        <p:spPr>
          <a:xfrm>
            <a:off x="5352801" y="1019437"/>
            <a:ext cx="3538106" cy="3621816"/>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28436" y="102336"/>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509071" y="827146"/>
            <a:ext cx="7984000" cy="3943515"/>
          </a:xfrm>
          <a:prstGeom prst="rect">
            <a:avLst/>
          </a:prstGeom>
          <a:noFill/>
        </p:spPr>
        <p:txBody>
          <a:bodyPr wrap="square" rtlCol="0">
            <a:spAutoFit/>
          </a:bodyPr>
          <a:lstStyle/>
          <a:p>
            <a:pPr marR="497840" lvl="0" algn="just" fontAlgn="base">
              <a:lnSpc>
                <a:spcPct val="103000"/>
              </a:lnSpc>
              <a:spcBef>
                <a:spcPts val="0"/>
              </a:spcBef>
              <a:spcAft>
                <a:spcPts val="65"/>
              </a:spcAft>
              <a:buClr>
                <a:srgbClr val="000000"/>
              </a:buClr>
              <a:buSzPts val="1500"/>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1)</a:t>
            </a:r>
            <a:r>
              <a:rPr lang="en-IN" u="none" strike="noStrike" kern="100"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First of all an initial generation of chromosomes is created randomly and their fitness value is analysed. </a:t>
            </a:r>
          </a:p>
          <a:p>
            <a:pPr marR="497840" lvl="0" algn="just" fontAlgn="base">
              <a:lnSpc>
                <a:spcPct val="103000"/>
              </a:lnSpc>
              <a:spcBef>
                <a:spcPts val="0"/>
              </a:spcBef>
              <a:spcAft>
                <a:spcPts val="65"/>
              </a:spcAft>
              <a:buClr>
                <a:srgbClr val="000000"/>
              </a:buClr>
              <a:buSzPts val="1500"/>
            </a:pPr>
            <a:r>
              <a:rPr lang="en-IN" u="none" strike="noStrike" kern="100"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New Generations are created after this. For each generation, it performs following basic operations:</a:t>
            </a:r>
          </a:p>
          <a:p>
            <a:pPr marL="171450" marR="497840" lvl="0" indent="-171450" algn="just" fontAlgn="base">
              <a:lnSpc>
                <a:spcPct val="103000"/>
              </a:lnSpc>
              <a:spcBef>
                <a:spcPts val="0"/>
              </a:spcBef>
              <a:spcAft>
                <a:spcPts val="65"/>
              </a:spcAft>
              <a:buClr>
                <a:srgbClr val="000000"/>
              </a:buClr>
              <a:buSzPts val="1500"/>
              <a:buFont typeface="Arial" panose="020B0604020202020204" pitchFamily="34" charset="0"/>
              <a:buChar char="•"/>
            </a:pPr>
            <a:r>
              <a:rPr lang="en-IN" u="none" strike="noStrike" kern="100" dirty="0">
                <a:solidFill>
                  <a:srgbClr val="000000"/>
                </a:solidFill>
                <a:effectLst/>
                <a:uFill>
                  <a:solidFill>
                    <a:srgbClr val="000000"/>
                  </a:solidFill>
                </a:uFill>
                <a:latin typeface="Bookman Old Style" panose="02050604050505020204" pitchFamily="18" charset="0"/>
                <a:ea typeface="Calibri" panose="020F0502020204030204" pitchFamily="34" charset="0"/>
                <a:cs typeface="Calibri" panose="020F0502020204030204" pitchFamily="34" charset="0"/>
              </a:rPr>
              <a:t>First of all preserve few fittest chromosomes from the previous generation as it is. This is called Elitism and is necessary to preserve     desired characteristics in the coming generations . </a:t>
            </a:r>
            <a:r>
              <a:rPr lang="en-IN" kern="100" dirty="0">
                <a:solidFill>
                  <a:srgbClr val="000000"/>
                </a:solidFill>
                <a:effectLst/>
                <a:latin typeface="Bookman Old Style" panose="02050604050505020204" pitchFamily="18" charset="0"/>
                <a:ea typeface="Calibri" panose="020F0502020204030204" pitchFamily="34" charset="0"/>
              </a:rPr>
              <a:t> </a:t>
            </a:r>
            <a:endParaRPr lang="en-IN" kern="100" dirty="0">
              <a:latin typeface="Bookman Old Style" panose="02050604050505020204" pitchFamily="18" charset="0"/>
              <a:ea typeface="Calibri" panose="020F0502020204030204" pitchFamily="34" charset="0"/>
            </a:endParaRPr>
          </a:p>
          <a:p>
            <a:pPr marL="171450" marR="497840" lvl="0" indent="-171450" algn="just" fontAlgn="base">
              <a:lnSpc>
                <a:spcPct val="103000"/>
              </a:lnSpc>
              <a:spcBef>
                <a:spcPts val="0"/>
              </a:spcBef>
              <a:spcAft>
                <a:spcPts val="65"/>
              </a:spcAft>
              <a:buClr>
                <a:srgbClr val="000000"/>
              </a:buClr>
              <a:buSzPts val="1500"/>
              <a:buFont typeface="Arial" panose="020B0604020202020204" pitchFamily="34" charset="0"/>
              <a:buChar char="•"/>
            </a:pPr>
            <a:r>
              <a:rPr lang="en-IN" u="none" strike="noStrike" kern="100" dirty="0">
                <a:solidFill>
                  <a:srgbClr val="000000"/>
                </a:solidFill>
                <a:effectLst/>
                <a:uFill>
                  <a:solidFill>
                    <a:srgbClr val="000000"/>
                  </a:solidFill>
                </a:uFill>
                <a:latin typeface="Bookman Old Style" panose="02050604050505020204" pitchFamily="18" charset="0"/>
                <a:ea typeface="Calibri" panose="020F0502020204030204" pitchFamily="34" charset="0"/>
                <a:cs typeface="Calibri" panose="020F0502020204030204" pitchFamily="34" charset="0"/>
              </a:rPr>
              <a:t>Randomly select a pair of chromosomes from the previous generation. Roulette wheel selection method has been used here in this project. </a:t>
            </a:r>
          </a:p>
          <a:p>
            <a:pPr marL="171450" marR="497840" lvl="0" indent="-171450" algn="just" fontAlgn="base">
              <a:lnSpc>
                <a:spcPct val="103000"/>
              </a:lnSpc>
              <a:spcBef>
                <a:spcPts val="0"/>
              </a:spcBef>
              <a:spcAft>
                <a:spcPts val="65"/>
              </a:spcAft>
              <a:buClr>
                <a:srgbClr val="000000"/>
              </a:buClr>
              <a:buSzPts val="1500"/>
              <a:buFont typeface="Arial" panose="020B0604020202020204" pitchFamily="34" charset="0"/>
              <a:buChar char="•"/>
            </a:pPr>
            <a:r>
              <a:rPr lang="en-IN" u="none" strike="noStrike" kern="100" dirty="0">
                <a:solidFill>
                  <a:srgbClr val="000000"/>
                </a:solidFill>
                <a:effectLst/>
                <a:uFill>
                  <a:solidFill>
                    <a:srgbClr val="000000"/>
                  </a:solidFill>
                </a:uFill>
                <a:latin typeface="Bookman Old Style" panose="02050604050505020204" pitchFamily="18" charset="0"/>
                <a:ea typeface="Calibri" panose="020F0502020204030204" pitchFamily="34" charset="0"/>
                <a:cs typeface="Calibri" panose="020F0502020204030204" pitchFamily="34" charset="0"/>
              </a:rPr>
              <a:t>Perform crossover depending on the crossover rate which is pretty high usually. Here single point crossover has been used. </a:t>
            </a:r>
          </a:p>
          <a:p>
            <a:pPr marL="171450" marR="497840" lvl="0" indent="-171450" algn="just" fontAlgn="base">
              <a:lnSpc>
                <a:spcPct val="103000"/>
              </a:lnSpc>
              <a:spcBef>
                <a:spcPts val="0"/>
              </a:spcBef>
              <a:spcAft>
                <a:spcPts val="65"/>
              </a:spcAft>
              <a:buClr>
                <a:srgbClr val="000000"/>
              </a:buClr>
              <a:buSzPts val="1500"/>
              <a:buFont typeface="Arial" panose="020B0604020202020204" pitchFamily="34" charset="0"/>
              <a:buChar char="•"/>
            </a:pPr>
            <a:r>
              <a:rPr lang="en-IN" u="none" strike="noStrike" kern="100" dirty="0">
                <a:solidFill>
                  <a:srgbClr val="000000"/>
                </a:solidFill>
                <a:effectLst/>
                <a:uFill>
                  <a:solidFill>
                    <a:srgbClr val="000000"/>
                  </a:solidFill>
                </a:uFill>
                <a:latin typeface="Bookman Old Style" panose="02050604050505020204" pitchFamily="18" charset="0"/>
                <a:ea typeface="Calibri" panose="020F0502020204030204" pitchFamily="34" charset="0"/>
                <a:cs typeface="Calibri" panose="020F0502020204030204" pitchFamily="34" charset="0"/>
              </a:rPr>
              <a:t>Perform mutation on the more fit chromosome so obtained depending on the mutation rate which is kept pretty small usually. </a:t>
            </a:r>
            <a:endParaRPr lang="en-IN" kern="100" dirty="0">
              <a:solidFill>
                <a:srgbClr val="000000"/>
              </a:solidFill>
              <a:effectLst/>
              <a:latin typeface="Bookman Old Style" panose="02050604050505020204" pitchFamily="18" charset="0"/>
              <a:ea typeface="Calibri" panose="020F0502020204030204" pitchFamily="34" charset="0"/>
            </a:endParaRPr>
          </a:p>
          <a:p>
            <a:pPr marR="497840" lvl="0" algn="just" fontAlgn="base">
              <a:lnSpc>
                <a:spcPct val="103000"/>
              </a:lnSpc>
              <a:spcBef>
                <a:spcPts val="0"/>
              </a:spcBef>
              <a:spcAft>
                <a:spcPts val="65"/>
              </a:spcAft>
              <a:buClr>
                <a:srgbClr val="000000"/>
              </a:buClr>
              <a:buSzPts val="1500"/>
            </a:pPr>
            <a:r>
              <a:rPr lang="en-IN" u="none" strike="noStrike" kern="100"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2)Now </a:t>
            </a:r>
            <a:r>
              <a:rPr lang="en-IN" u="none" strike="noStrike" kern="100" dirty="0" err="1">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analyze</a:t>
            </a:r>
            <a:r>
              <a:rPr lang="en-IN" u="none" strike="noStrike" kern="100"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 the fitness of the new generation of chromosomes and order them according to fitness values. </a:t>
            </a:r>
            <a:r>
              <a:rPr lang="en-IN" kern="100" dirty="0">
                <a:solidFill>
                  <a:srgbClr val="000000"/>
                </a:solidFill>
                <a:effectLst/>
                <a:latin typeface="Bookman Old Style" panose="02050604050505020204" pitchFamily="18" charset="0"/>
                <a:ea typeface="Calibri" panose="020F0502020204030204" pitchFamily="34" charset="0"/>
              </a:rPr>
              <a:t> </a:t>
            </a:r>
          </a:p>
          <a:p>
            <a:pPr marR="497840" lvl="0" algn="just" fontAlgn="base">
              <a:lnSpc>
                <a:spcPct val="103000"/>
              </a:lnSpc>
              <a:spcBef>
                <a:spcPts val="0"/>
              </a:spcBef>
              <a:spcAft>
                <a:spcPts val="1350"/>
              </a:spcAft>
              <a:buClr>
                <a:srgbClr val="000000"/>
              </a:buClr>
              <a:buSzPts val="1500"/>
            </a:pPr>
            <a:r>
              <a:rPr lang="en-IN" u="none" strike="noStrike" kern="100"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3)Repeat creating new generations unless chromosomes of desired fitness value i.e. fitness=1, are obtained. </a:t>
            </a: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76150" y="189155"/>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16312C7D-7950-CC8A-9272-2E13F6E11127}"/>
              </a:ext>
            </a:extLst>
          </p:cNvPr>
          <p:cNvSpPr txBox="1"/>
          <p:nvPr/>
        </p:nvSpPr>
        <p:spPr>
          <a:xfrm>
            <a:off x="902295" y="958135"/>
            <a:ext cx="7090474" cy="3539430"/>
          </a:xfrm>
          <a:prstGeom prst="rect">
            <a:avLst/>
          </a:prstGeom>
          <a:noFill/>
        </p:spPr>
        <p:txBody>
          <a:bodyPr wrap="square">
            <a:spAutoFit/>
          </a:bodyPr>
          <a:lstStyle/>
          <a:p>
            <a:pPr algn="just"/>
            <a:r>
              <a:rPr lang="en-US" sz="1400" dirty="0">
                <a:latin typeface="Bookman Old Style" panose="02050604050505020204" pitchFamily="18" charset="0"/>
              </a:rPr>
              <a:t>1.Development Language and Framework:</a:t>
            </a:r>
          </a:p>
          <a:p>
            <a:pPr algn="just"/>
            <a:r>
              <a:rPr lang="en-US" dirty="0">
                <a:latin typeface="Bookman Old Style" panose="02050604050505020204" pitchFamily="18" charset="0"/>
              </a:rPr>
              <a:t>   - </a:t>
            </a:r>
            <a:r>
              <a:rPr lang="en-US" sz="1400" dirty="0">
                <a:latin typeface="Bookman Old Style" panose="02050604050505020204" pitchFamily="18" charset="0"/>
              </a:rPr>
              <a:t>Java 8</a:t>
            </a:r>
          </a:p>
          <a:p>
            <a:pPr algn="just"/>
            <a:r>
              <a:rPr lang="en-US" sz="1400" dirty="0">
                <a:latin typeface="Bookman Old Style" panose="02050604050505020204" pitchFamily="18" charset="0"/>
              </a:rPr>
              <a:t>   - Java Server Pages (JSP)</a:t>
            </a:r>
          </a:p>
          <a:p>
            <a:pPr algn="just"/>
            <a:r>
              <a:rPr lang="en-US" sz="1400" dirty="0">
                <a:latin typeface="Bookman Old Style" panose="02050604050505020204" pitchFamily="18" charset="0"/>
              </a:rPr>
              <a:t>   - Servlets</a:t>
            </a:r>
          </a:p>
          <a:p>
            <a:pPr algn="just"/>
            <a:r>
              <a:rPr lang="en-US" dirty="0">
                <a:latin typeface="Bookman Old Style" panose="02050604050505020204" pitchFamily="18" charset="0"/>
              </a:rPr>
              <a:t>2.</a:t>
            </a:r>
            <a:r>
              <a:rPr lang="en-US" sz="1400" dirty="0">
                <a:latin typeface="Bookman Old Style" panose="02050604050505020204" pitchFamily="18" charset="0"/>
              </a:rPr>
              <a:t>Database:</a:t>
            </a:r>
          </a:p>
          <a:p>
            <a:pPr algn="just"/>
            <a:r>
              <a:rPr lang="en-US" sz="1400" dirty="0">
                <a:latin typeface="Bookman Old Style" panose="02050604050505020204" pitchFamily="18" charset="0"/>
              </a:rPr>
              <a:t>   - MySQL database</a:t>
            </a:r>
          </a:p>
          <a:p>
            <a:pPr algn="just"/>
            <a:r>
              <a:rPr lang="en-US" sz="1400" dirty="0">
                <a:latin typeface="Bookman Old Style" panose="02050604050505020204" pitchFamily="18" charset="0"/>
              </a:rPr>
              <a:t>3. Frontend Design:</a:t>
            </a:r>
          </a:p>
          <a:p>
            <a:pPr algn="just"/>
            <a:r>
              <a:rPr lang="en-US" sz="1400" dirty="0">
                <a:latin typeface="Bookman Old Style" panose="02050604050505020204" pitchFamily="18" charset="0"/>
              </a:rPr>
              <a:t>   - HTML 5</a:t>
            </a:r>
          </a:p>
          <a:p>
            <a:pPr algn="just"/>
            <a:r>
              <a:rPr lang="en-US" sz="1400" dirty="0">
                <a:latin typeface="Bookman Old Style" panose="02050604050505020204" pitchFamily="18" charset="0"/>
              </a:rPr>
              <a:t>   - Cascading Style Sheets (CSS)</a:t>
            </a:r>
          </a:p>
          <a:p>
            <a:pPr algn="just"/>
            <a:r>
              <a:rPr lang="en-US" sz="1400" dirty="0">
                <a:latin typeface="Bookman Old Style" panose="02050604050505020204" pitchFamily="18" charset="0"/>
              </a:rPr>
              <a:t>   - JavaScript</a:t>
            </a:r>
          </a:p>
          <a:p>
            <a:pPr algn="just"/>
            <a:r>
              <a:rPr lang="en-US" sz="1400" dirty="0">
                <a:latin typeface="Bookman Old Style" panose="02050604050505020204" pitchFamily="18" charset="0"/>
              </a:rPr>
              <a:t>   - Bootstrap</a:t>
            </a:r>
          </a:p>
          <a:p>
            <a:pPr algn="just"/>
            <a:r>
              <a:rPr lang="en-US" sz="1400" dirty="0">
                <a:latin typeface="Bookman Old Style" panose="02050604050505020204" pitchFamily="18" charset="0"/>
              </a:rPr>
              <a:t>   - Ajax</a:t>
            </a:r>
          </a:p>
          <a:p>
            <a:pPr algn="just"/>
            <a:r>
              <a:rPr lang="en-US" sz="1400" dirty="0">
                <a:latin typeface="Bookman Old Style" panose="02050604050505020204" pitchFamily="18" charset="0"/>
              </a:rPr>
              <a:t>4. Web Server:</a:t>
            </a:r>
          </a:p>
          <a:p>
            <a:pPr algn="just"/>
            <a:r>
              <a:rPr lang="en-US" sz="1400" dirty="0">
                <a:latin typeface="Bookman Old Style" panose="02050604050505020204" pitchFamily="18" charset="0"/>
              </a:rPr>
              <a:t>   - Apache Tomcat-9 (locally hosted during development)</a:t>
            </a:r>
          </a:p>
          <a:p>
            <a:pPr algn="just"/>
            <a:r>
              <a:rPr lang="en-US" sz="1400" dirty="0">
                <a:latin typeface="Bookman Old Style" panose="02050604050505020204" pitchFamily="18" charset="0"/>
              </a:rPr>
              <a:t>5.Experimentation Data:</a:t>
            </a:r>
          </a:p>
          <a:p>
            <a:pPr algn="just"/>
            <a:r>
              <a:rPr lang="en-US" sz="1400" dirty="0">
                <a:latin typeface="Bookman Old Style" panose="02050604050505020204" pitchFamily="18" charset="0"/>
              </a:rPr>
              <a:t>   - Sample input provided in the form for testing purposes during development</a:t>
            </a:r>
            <a:r>
              <a:rPr lang="en-US" sz="900" dirty="0">
                <a:latin typeface="Bookman Old Style" panose="02050604050505020204" pitchFamily="18" charset="0"/>
              </a:rPr>
              <a:t>.</a:t>
            </a: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63112" y="116675"/>
            <a:ext cx="6117431" cy="657349"/>
          </a:xfrm>
        </p:spPr>
        <p:txBody>
          <a:bodyPr/>
          <a:lstStyle/>
          <a:p>
            <a:r>
              <a:rPr lang="en-US" sz="3600" dirty="0"/>
              <a:t>Experiment Screen 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image6.png">
            <a:extLst>
              <a:ext uri="{FF2B5EF4-FFF2-40B4-BE49-F238E27FC236}">
                <a16:creationId xmlns:a16="http://schemas.microsoft.com/office/drawing/2014/main" id="{634330F2-F9BD-64DB-8229-690FD74DAA4A}"/>
              </a:ext>
            </a:extLst>
          </p:cNvPr>
          <p:cNvPicPr/>
          <p:nvPr/>
        </p:nvPicPr>
        <p:blipFill>
          <a:blip r:embed="rId3"/>
          <a:srcRect/>
          <a:stretch>
            <a:fillRect/>
          </a:stretch>
        </p:blipFill>
        <p:spPr>
          <a:xfrm>
            <a:off x="1263112" y="1015726"/>
            <a:ext cx="6827003" cy="3611104"/>
          </a:xfrm>
          <a:prstGeom prst="rect">
            <a:avLst/>
          </a:prstGeom>
          <a:ln/>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69124" y="189447"/>
            <a:ext cx="6117431" cy="627321"/>
          </a:xfrm>
        </p:spPr>
        <p:txBody>
          <a:bodyPr/>
          <a:lstStyle/>
          <a:p>
            <a:r>
              <a:rPr lang="en-US" sz="3600" dirty="0"/>
              <a:t>Experiment Screen 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10" name="Picture 9">
            <a:extLst>
              <a:ext uri="{FF2B5EF4-FFF2-40B4-BE49-F238E27FC236}">
                <a16:creationId xmlns:a16="http://schemas.microsoft.com/office/drawing/2014/main" id="{01CAB334-8F2E-DE6C-22FC-7368C693E66A}"/>
              </a:ext>
            </a:extLst>
          </p:cNvPr>
          <p:cNvPicPr>
            <a:picLocks noChangeAspect="1"/>
          </p:cNvPicPr>
          <p:nvPr/>
        </p:nvPicPr>
        <p:blipFill>
          <a:blip r:embed="rId3"/>
          <a:stretch>
            <a:fillRect/>
          </a:stretch>
        </p:blipFill>
        <p:spPr>
          <a:xfrm>
            <a:off x="1309606" y="945397"/>
            <a:ext cx="6168325" cy="3564610"/>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4284-D533-FE89-0F36-F5CF64963D64}"/>
              </a:ext>
            </a:extLst>
          </p:cNvPr>
          <p:cNvSpPr>
            <a:spLocks noGrp="1"/>
          </p:cNvSpPr>
          <p:nvPr>
            <p:ph type="title"/>
          </p:nvPr>
        </p:nvSpPr>
        <p:spPr>
          <a:xfrm>
            <a:off x="702129" y="0"/>
            <a:ext cx="6659566" cy="538843"/>
          </a:xfrm>
        </p:spPr>
        <p:txBody>
          <a:bodyPr/>
          <a:lstStyle/>
          <a:p>
            <a:r>
              <a:rPr lang="en-US" sz="3600" dirty="0"/>
              <a:t>Experiment Results </a:t>
            </a:r>
            <a:endParaRPr lang="en-IN" sz="3600" dirty="0"/>
          </a:p>
        </p:txBody>
      </p:sp>
      <p:sp>
        <p:nvSpPr>
          <p:cNvPr id="7" name="Date Placeholder 6">
            <a:extLst>
              <a:ext uri="{FF2B5EF4-FFF2-40B4-BE49-F238E27FC236}">
                <a16:creationId xmlns:a16="http://schemas.microsoft.com/office/drawing/2014/main" id="{D76EF9E4-DA9D-CEA0-3C26-024EBD63F8DF}"/>
              </a:ext>
            </a:extLst>
          </p:cNvPr>
          <p:cNvSpPr>
            <a:spLocks noGrp="1"/>
          </p:cNvSpPr>
          <p:nvPr>
            <p:ph type="dt" idx="10"/>
          </p:nvPr>
        </p:nvSpPr>
        <p:spPr/>
        <p:txBody>
          <a:bodyPr/>
          <a:lstStyle/>
          <a:p>
            <a:endParaRPr lang="en-IN"/>
          </a:p>
        </p:txBody>
      </p:sp>
      <p:sp>
        <p:nvSpPr>
          <p:cNvPr id="8" name="Footer Placeholder 7">
            <a:extLst>
              <a:ext uri="{FF2B5EF4-FFF2-40B4-BE49-F238E27FC236}">
                <a16:creationId xmlns:a16="http://schemas.microsoft.com/office/drawing/2014/main" id="{3F1E16D3-351F-7067-355E-D3706FCB3504}"/>
              </a:ext>
            </a:extLst>
          </p:cNvPr>
          <p:cNvSpPr>
            <a:spLocks noGrp="1"/>
          </p:cNvSpPr>
          <p:nvPr>
            <p:ph type="ftr" idx="11"/>
          </p:nvPr>
        </p:nvSpPr>
        <p:spPr/>
        <p:txBody>
          <a:bodyPr/>
          <a:lstStyle/>
          <a:p>
            <a:r>
              <a:rPr lang="en-US"/>
              <a:t>Department of Computer Science and Engineering</a:t>
            </a:r>
          </a:p>
        </p:txBody>
      </p:sp>
      <p:sp>
        <p:nvSpPr>
          <p:cNvPr id="9" name="Slide Number Placeholder 8">
            <a:extLst>
              <a:ext uri="{FF2B5EF4-FFF2-40B4-BE49-F238E27FC236}">
                <a16:creationId xmlns:a16="http://schemas.microsoft.com/office/drawing/2014/main" id="{D92393CE-634C-4CE5-AA58-1091EF2A30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3" name="image5.png">
            <a:extLst>
              <a:ext uri="{FF2B5EF4-FFF2-40B4-BE49-F238E27FC236}">
                <a16:creationId xmlns:a16="http://schemas.microsoft.com/office/drawing/2014/main" id="{5A8BC1B1-3055-9118-49BC-13EDE747B382}"/>
              </a:ext>
            </a:extLst>
          </p:cNvPr>
          <p:cNvPicPr/>
          <p:nvPr/>
        </p:nvPicPr>
        <p:blipFill>
          <a:blip r:embed="rId2"/>
          <a:srcRect/>
          <a:stretch>
            <a:fillRect/>
          </a:stretch>
        </p:blipFill>
        <p:spPr>
          <a:xfrm>
            <a:off x="1159023" y="739515"/>
            <a:ext cx="6117431" cy="2592620"/>
          </a:xfrm>
          <a:prstGeom prst="rect">
            <a:avLst/>
          </a:prstGeom>
          <a:ln/>
        </p:spPr>
      </p:pic>
      <p:pic>
        <p:nvPicPr>
          <p:cNvPr id="5" name="image1.png">
            <a:extLst>
              <a:ext uri="{FF2B5EF4-FFF2-40B4-BE49-F238E27FC236}">
                <a16:creationId xmlns:a16="http://schemas.microsoft.com/office/drawing/2014/main" id="{49EBEE48-05F4-2658-F0CB-9DAD4C181B89}"/>
              </a:ext>
            </a:extLst>
          </p:cNvPr>
          <p:cNvPicPr/>
          <p:nvPr/>
        </p:nvPicPr>
        <p:blipFill>
          <a:blip r:embed="rId3"/>
          <a:srcRect/>
          <a:stretch>
            <a:fillRect/>
          </a:stretch>
        </p:blipFill>
        <p:spPr>
          <a:xfrm>
            <a:off x="1159023" y="3332135"/>
            <a:ext cx="6117431" cy="1379350"/>
          </a:xfrm>
          <a:prstGeom prst="rect">
            <a:avLst/>
          </a:prstGeom>
          <a:ln/>
        </p:spPr>
      </p:pic>
    </p:spTree>
    <p:extLst>
      <p:ext uri="{BB962C8B-B14F-4D97-AF65-F5344CB8AC3E}">
        <p14:creationId xmlns:p14="http://schemas.microsoft.com/office/powerpoint/2010/main" val="23997622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3035</TotalTime>
  <Words>969</Words>
  <Application>Microsoft Office PowerPoint</Application>
  <PresentationFormat>On-screen Show (16:9)</PresentationFormat>
  <Paragraphs>80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Noto Sans Symbols</vt:lpstr>
      <vt:lpstr>Söhne</vt:lpstr>
      <vt:lpstr>Trebuchet MS</vt:lpstr>
      <vt:lpstr>1_Office Theme</vt:lpstr>
      <vt:lpstr>AUTOMATIC TIMETABLE GENERATION</vt:lpstr>
      <vt:lpstr>Introduction</vt:lpstr>
      <vt:lpstr>Problem Statement</vt:lpstr>
      <vt:lpstr>Proposed Method</vt:lpstr>
      <vt:lpstr>Proposed Method</vt:lpstr>
      <vt:lpstr>Experiment Environment </vt:lpstr>
      <vt:lpstr>Experiment Screen shots </vt:lpstr>
      <vt:lpstr>Experiment Screen shots </vt:lpstr>
      <vt:lpstr>Experiment Results </vt:lpstr>
      <vt:lpstr>Findings</vt:lpstr>
      <vt:lpstr>Justification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SAI PRATHIBHA NAMPALLY</cp:lastModifiedBy>
  <cp:revision>29</cp:revision>
  <dcterms:modified xsi:type="dcterms:W3CDTF">2024-03-30T01:53:45Z</dcterms:modified>
</cp:coreProperties>
</file>