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7" r:id="rId2"/>
    <p:sldId id="273" r:id="rId3"/>
    <p:sldId id="266" r:id="rId4"/>
    <p:sldId id="259" r:id="rId5"/>
    <p:sldId id="267" r:id="rId6"/>
    <p:sldId id="264" r:id="rId7"/>
    <p:sldId id="265" r:id="rId8"/>
    <p:sldId id="269" r:id="rId9"/>
    <p:sldId id="270" r:id="rId10"/>
    <p:sldId id="268" r:id="rId11"/>
    <p:sldId id="275" r:id="rId12"/>
    <p:sldId id="274" r:id="rId13"/>
    <p:sldId id="261" r:id="rId14"/>
    <p:sldId id="263" r:id="rId15"/>
    <p:sldId id="272"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risha ganaji" initials="sg" lastIdx="1" clrIdx="0">
    <p:extLst>
      <p:ext uri="{19B8F6BF-5375-455C-9EA6-DF929625EA0E}">
        <p15:presenceInfo xmlns:p15="http://schemas.microsoft.com/office/powerpoint/2012/main" userId="d8b7d816bd94b4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0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59"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574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840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45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09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17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704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856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468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350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241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697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68473FE-FEE8-4A11-984C-6BE76FFFB8A6}" type="datetime1">
              <a:rPr lang="en-US" smtClean="0"/>
              <a:t>1/26/2024</a:t>
            </a:fld>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35A6381-E52B-4798-A646-D5D2C58998FF}" type="datetime1">
              <a:rPr lang="en-US" smtClean="0"/>
              <a:t>1/26/2024</a:t>
            </a:fld>
            <a:endParaRPr/>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FCD31909-F8D8-472A-B301-C0B47A1CFDDD}" type="datetime1">
              <a:rPr lang="en-US" smtClean="0"/>
              <a:t>1/26/2024</a:t>
            </a:fld>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382986D8-E136-46E8-BED6-C56E4CA5985D}" type="datetime1">
              <a:rPr lang="en-US" smtClean="0"/>
              <a:t>1/26/2024</a:t>
            </a:fld>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7B8B21AD-1FB2-4879-B352-C4B469FF0E55}" type="datetime1">
              <a:rPr lang="en-US" smtClean="0"/>
              <a:t>1/26/2024</a:t>
            </a:fld>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23FA63B-7BA5-439B-808C-CD31261DC627}" type="datetime1">
              <a:rPr lang="en-US" smtClean="0"/>
              <a:t>1/26/2024</a:t>
            </a:fld>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D71AE679-8649-4E45-928F-F7B28F40B515}" type="datetime1">
              <a:rPr lang="en-US" smtClean="0"/>
              <a:t>1/26/2024</a:t>
            </a:fld>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fld id="{440CFF11-AA4A-4972-8AFF-841A0A2244AA}" type="datetime1">
              <a:rPr lang="en-US" smtClean="0"/>
              <a:t>1/26/2024</a:t>
            </a:fld>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224" y="694236"/>
            <a:ext cx="8229600" cy="1144304"/>
          </a:xfrm>
        </p:spPr>
        <p:txBody>
          <a:bodyPr/>
          <a:lstStyle/>
          <a:p>
            <a:r>
              <a:rPr lang="en-US" sz="1600" dirty="0">
                <a:latin typeface="Bookman Old Style" panose="02050604050505020204" pitchFamily="18" charset="0"/>
              </a:rPr>
              <a:t>A Seminar on</a:t>
            </a:r>
            <a:br>
              <a:rPr lang="en-US" sz="3600" dirty="0">
                <a:latin typeface="Bookman Old Style" panose="02050604050505020204" pitchFamily="18" charset="0"/>
              </a:rPr>
            </a:br>
            <a:r>
              <a:rPr lang="en-US" sz="3600" dirty="0">
                <a:latin typeface="Bookman Old Style" panose="02050604050505020204" pitchFamily="18" charset="0"/>
              </a:rPr>
              <a:t>AUTOMATIC TIMETABLE GENERATION</a:t>
            </a:r>
          </a:p>
        </p:txBody>
      </p:sp>
      <p:sp>
        <p:nvSpPr>
          <p:cNvPr id="3" name="TextBox 2"/>
          <p:cNvSpPr txBox="1"/>
          <p:nvPr/>
        </p:nvSpPr>
        <p:spPr>
          <a:xfrm>
            <a:off x="267768" y="3265616"/>
            <a:ext cx="4025264" cy="1415772"/>
          </a:xfrm>
          <a:prstGeom prst="rect">
            <a:avLst/>
          </a:prstGeom>
          <a:noFill/>
        </p:spPr>
        <p:txBody>
          <a:bodyPr wrap="square" rtlCol="0">
            <a:spAutoFit/>
          </a:bodyPr>
          <a:lstStyle/>
          <a:p>
            <a:r>
              <a:rPr lang="en-US" sz="1600" b="1" dirty="0">
                <a:latin typeface="Bookman Old Style" panose="02050604050505020204" pitchFamily="18" charset="0"/>
              </a:rPr>
              <a:t>Team Details </a:t>
            </a:r>
          </a:p>
          <a:p>
            <a:pPr marL="342900" indent="-342900">
              <a:buFont typeface="+mj-lt"/>
              <a:buAutoNum type="arabicPeriod"/>
            </a:pPr>
            <a:r>
              <a:rPr lang="en-IN" dirty="0">
                <a:latin typeface="+mn-lt"/>
              </a:rPr>
              <a:t>G. SAI CHARAN REDDY </a:t>
            </a:r>
            <a:r>
              <a:rPr lang="en-US" dirty="0">
                <a:latin typeface="+mn-lt"/>
              </a:rPr>
              <a:t>(</a:t>
            </a:r>
            <a:r>
              <a:rPr lang="en-IN" dirty="0">
                <a:latin typeface="+mn-lt"/>
              </a:rPr>
              <a:t>20EG105114</a:t>
            </a:r>
            <a:r>
              <a:rPr lang="en-US" dirty="0">
                <a:latin typeface="+mn-lt"/>
              </a:rPr>
              <a:t>)</a:t>
            </a:r>
          </a:p>
          <a:p>
            <a:pPr marL="342900" indent="-342900">
              <a:buFont typeface="+mj-lt"/>
              <a:buAutoNum type="arabicPeriod"/>
            </a:pPr>
            <a:r>
              <a:rPr lang="en-IN" dirty="0">
                <a:latin typeface="+mn-lt"/>
              </a:rPr>
              <a:t>G. SHIRISHA </a:t>
            </a:r>
            <a:r>
              <a:rPr lang="en-US" dirty="0">
                <a:latin typeface="+mn-lt"/>
              </a:rPr>
              <a:t>(</a:t>
            </a:r>
            <a:r>
              <a:rPr lang="en-IN" dirty="0">
                <a:latin typeface="+mn-lt"/>
              </a:rPr>
              <a:t>20EG105115</a:t>
            </a:r>
            <a:r>
              <a:rPr lang="en-US" dirty="0">
                <a:latin typeface="+mn-lt"/>
              </a:rPr>
              <a:t>)</a:t>
            </a:r>
          </a:p>
          <a:p>
            <a:pPr marL="342900" indent="-342900">
              <a:buFont typeface="+mj-lt"/>
              <a:buAutoNum type="arabicPeriod"/>
            </a:pPr>
            <a:r>
              <a:rPr lang="en-IN" dirty="0">
                <a:latin typeface="+mn-lt"/>
              </a:rPr>
              <a:t>N. SAI PRATHIBHA </a:t>
            </a:r>
            <a:r>
              <a:rPr lang="en-US" dirty="0">
                <a:latin typeface="+mn-lt"/>
              </a:rPr>
              <a:t>(</a:t>
            </a:r>
            <a:r>
              <a:rPr lang="en-IN" dirty="0">
                <a:latin typeface="+mn-lt"/>
              </a:rPr>
              <a:t>20EG105135</a:t>
            </a:r>
            <a:r>
              <a:rPr lang="en-US" dirty="0">
                <a:latin typeface="+mn-lt"/>
              </a:rPr>
              <a:t>)</a:t>
            </a:r>
          </a:p>
          <a:p>
            <a:pPr marL="342900" indent="-342900">
              <a:buFont typeface="+mj-lt"/>
              <a:buAutoNum type="arabicPeriod"/>
            </a:pPr>
            <a:r>
              <a:rPr lang="en-IN" dirty="0">
                <a:latin typeface="+mn-lt"/>
              </a:rPr>
              <a:t>P. NITISH GOUD</a:t>
            </a:r>
            <a:r>
              <a:rPr lang="en-US" dirty="0">
                <a:latin typeface="+mn-lt"/>
              </a:rPr>
              <a:t> (</a:t>
            </a:r>
            <a:r>
              <a:rPr lang="en-IN" dirty="0">
                <a:latin typeface="+mn-lt"/>
              </a:rPr>
              <a:t>20EG105137</a:t>
            </a:r>
            <a:r>
              <a:rPr lang="en-US" dirty="0">
                <a:latin typeface="+mn-lt"/>
              </a:rPr>
              <a:t>)</a:t>
            </a:r>
          </a:p>
          <a:p>
            <a:endParaRPr lang="en-US" dirty="0">
              <a:latin typeface="Bookman Old Style" panose="02050604050505020204" pitchFamily="18" charset="0"/>
            </a:endParaRPr>
          </a:p>
        </p:txBody>
      </p:sp>
      <p:sp>
        <p:nvSpPr>
          <p:cNvPr id="8" name="TextBox 7"/>
          <p:cNvSpPr txBox="1"/>
          <p:nvPr/>
        </p:nvSpPr>
        <p:spPr>
          <a:xfrm>
            <a:off x="5342771" y="3588781"/>
            <a:ext cx="3115429" cy="769441"/>
          </a:xfrm>
          <a:prstGeom prst="rect">
            <a:avLst/>
          </a:prstGeom>
          <a:noFill/>
        </p:spPr>
        <p:txBody>
          <a:bodyPr wrap="square" rtlCol="0">
            <a:spAutoFit/>
          </a:bodyPr>
          <a:lstStyle/>
          <a:p>
            <a:r>
              <a:rPr lang="en-US" sz="1600" b="1">
                <a:latin typeface="Bookman Old Style" panose="02050604050505020204" pitchFamily="18" charset="0"/>
              </a:rPr>
              <a:t>Project Supervisor </a:t>
            </a:r>
          </a:p>
          <a:p>
            <a:r>
              <a:rPr lang="en-US">
                <a:latin typeface="Bookman Old Style" panose="02050604050505020204" pitchFamily="18" charset="0"/>
              </a:rPr>
              <a:t>Name: Dr. G. Prabhakar Raju</a:t>
            </a:r>
          </a:p>
          <a:p>
            <a:r>
              <a:rPr lang="en-US">
                <a:latin typeface="Bookman Old Style" panose="02050604050505020204" pitchFamily="18" charset="0"/>
              </a:rPr>
              <a:t>Designation: Assistant Professor</a:t>
            </a:r>
            <a:endParaRPr lang="en-US" dirty="0">
              <a:latin typeface="Bookman Old Style" panose="02050604050505020204" pitchFamily="18" charset="0"/>
            </a:endParaRPr>
          </a:p>
        </p:txBody>
      </p:sp>
      <p:sp>
        <p:nvSpPr>
          <p:cNvPr id="4" name="Date Placeholder 3"/>
          <p:cNvSpPr>
            <a:spLocks noGrp="1"/>
          </p:cNvSpPr>
          <p:nvPr>
            <p:ph type="dt" idx="10"/>
          </p:nvPr>
        </p:nvSpPr>
        <p:spPr/>
        <p:txBody>
          <a:bodyPr/>
          <a:lstStyle/>
          <a:p>
            <a:fld id="{1BC53C58-4FC8-40FA-85FB-B704D218A008}" type="datetime1">
              <a:rPr lang="en-US" smtClean="0"/>
              <a:t>1/26/2024</a:t>
            </a:fld>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10</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789009" y="2832"/>
            <a:ext cx="6117431" cy="627321"/>
          </a:xfrm>
        </p:spPr>
        <p:txBody>
          <a:bodyPr/>
          <a:lstStyle/>
          <a:p>
            <a:r>
              <a:rPr lang="en-US" sz="3600" dirty="0">
                <a:latin typeface="Bookman Old Style" panose="02050604050505020204" pitchFamily="18" charset="0"/>
              </a:rPr>
              <a:t>Parameter </a:t>
            </a:r>
          </a:p>
        </p:txBody>
      </p:sp>
      <p:sp>
        <p:nvSpPr>
          <p:cNvPr id="5" name="TextBox 4"/>
          <p:cNvSpPr txBox="1"/>
          <p:nvPr/>
        </p:nvSpPr>
        <p:spPr>
          <a:xfrm>
            <a:off x="457199" y="974559"/>
            <a:ext cx="7803397" cy="3073470"/>
          </a:xfrm>
          <a:prstGeom prst="rect">
            <a:avLst/>
          </a:prstGeom>
          <a:noFill/>
        </p:spPr>
        <p:txBody>
          <a:bodyPr wrap="square" rtlCol="0">
            <a:spAutoFit/>
          </a:bodyPr>
          <a:lstStyle/>
          <a:p>
            <a:pPr marL="6350" marR="0" indent="-6350" algn="just">
              <a:lnSpc>
                <a:spcPct val="110000"/>
              </a:lnSpc>
              <a:spcBef>
                <a:spcPts val="0"/>
              </a:spcBef>
              <a:spcAft>
                <a:spcPts val="725"/>
              </a:spcAft>
            </a:pPr>
            <a:r>
              <a:rPr lang="en-IN" kern="100" dirty="0">
                <a:solidFill>
                  <a:srgbClr val="000000"/>
                </a:solidFill>
                <a:effectLst/>
                <a:latin typeface="Times New Roman" panose="02020603050405020304" pitchFamily="18" charset="0"/>
                <a:ea typeface="Times New Roman" panose="02020603050405020304" pitchFamily="18" charset="0"/>
              </a:rPr>
              <a:t>The parameter formulas mentioned in the provided text can be derived from the explanation of the Genetic Algorithm (GA) process for Time Table Scheduling. Here are some of the key parameters mentioned:</a:t>
            </a:r>
          </a:p>
          <a:p>
            <a:pPr marL="6350" marR="0" indent="-6350" algn="just">
              <a:lnSpc>
                <a:spcPct val="110000"/>
              </a:lnSpc>
              <a:spcBef>
                <a:spcPts val="0"/>
              </a:spcBef>
              <a:spcAft>
                <a:spcPts val="725"/>
              </a:spcAft>
            </a:pPr>
            <a:r>
              <a:rPr lang="en-IN" kern="100" dirty="0">
                <a:solidFill>
                  <a:srgbClr val="000000"/>
                </a:solidFill>
                <a:effectLst/>
                <a:latin typeface="Times New Roman" panose="02020603050405020304" pitchFamily="18" charset="0"/>
                <a:ea typeface="Times New Roman" panose="02020603050405020304" pitchFamily="18" charset="0"/>
              </a:rPr>
              <a:t>1. Initialization:</a:t>
            </a:r>
          </a:p>
          <a:p>
            <a:pPr marL="6350" marR="0" indent="-6350" algn="just">
              <a:lnSpc>
                <a:spcPct val="110000"/>
              </a:lnSpc>
              <a:spcBef>
                <a:spcPts val="0"/>
              </a:spcBef>
              <a:spcAft>
                <a:spcPts val="725"/>
              </a:spcAft>
            </a:pPr>
            <a:r>
              <a:rPr lang="en-IN" kern="100" dirty="0">
                <a:solidFill>
                  <a:srgbClr val="000000"/>
                </a:solidFill>
                <a:effectLst/>
                <a:latin typeface="Times New Roman" panose="02020603050405020304" pitchFamily="18" charset="0"/>
                <a:ea typeface="Times New Roman" panose="02020603050405020304" pitchFamily="18" charset="0"/>
              </a:rPr>
              <a:t>   - Population Size (N):Number of chromosomes in the initial population.</a:t>
            </a:r>
          </a:p>
          <a:p>
            <a:pPr marL="6350" marR="0" indent="-6350" algn="just">
              <a:lnSpc>
                <a:spcPct val="110000"/>
              </a:lnSpc>
              <a:spcBef>
                <a:spcPts val="0"/>
              </a:spcBef>
              <a:spcAft>
                <a:spcPts val="725"/>
              </a:spcAft>
            </a:pPr>
            <a:r>
              <a:rPr lang="en-IN" kern="100" dirty="0">
                <a:solidFill>
                  <a:srgbClr val="000000"/>
                </a:solidFill>
                <a:effectLst/>
                <a:latin typeface="Times New Roman" panose="02020603050405020304" pitchFamily="18" charset="0"/>
                <a:ea typeface="Times New Roman" panose="02020603050405020304" pitchFamily="18" charset="0"/>
              </a:rPr>
              <a:t>2. Genetic Operations:</a:t>
            </a:r>
          </a:p>
          <a:p>
            <a:pPr marL="6350" marR="0" indent="-6350" algn="just">
              <a:lnSpc>
                <a:spcPct val="110000"/>
              </a:lnSpc>
              <a:spcBef>
                <a:spcPts val="0"/>
              </a:spcBef>
              <a:spcAft>
                <a:spcPts val="725"/>
              </a:spcAft>
            </a:pPr>
            <a:r>
              <a:rPr lang="en-IN" kern="100" dirty="0">
                <a:solidFill>
                  <a:srgbClr val="000000"/>
                </a:solidFill>
                <a:effectLst/>
                <a:latin typeface="Times New Roman" panose="02020603050405020304" pitchFamily="18" charset="0"/>
                <a:ea typeface="Times New Roman" panose="02020603050405020304" pitchFamily="18" charset="0"/>
              </a:rPr>
              <a:t>   a. Elitism:</a:t>
            </a:r>
          </a:p>
          <a:p>
            <a:pPr marL="6350" marR="0" indent="-6350" algn="just">
              <a:lnSpc>
                <a:spcPct val="110000"/>
              </a:lnSpc>
              <a:spcBef>
                <a:spcPts val="0"/>
              </a:spcBef>
              <a:spcAft>
                <a:spcPts val="725"/>
              </a:spcAft>
            </a:pPr>
            <a:r>
              <a:rPr lang="en-IN" kern="100" dirty="0">
                <a:solidFill>
                  <a:srgbClr val="000000"/>
                </a:solidFill>
                <a:effectLst/>
                <a:latin typeface="Times New Roman" panose="02020603050405020304" pitchFamily="18" charset="0"/>
                <a:ea typeface="Times New Roman" panose="02020603050405020304" pitchFamily="18" charset="0"/>
              </a:rPr>
              <a:t>      - Elitism Ratio (ER): Percentage of fittest chromosomes preserved from the previous generation.</a:t>
            </a:r>
          </a:p>
          <a:p>
            <a:pPr marL="6350" marR="0" indent="-6350" algn="just">
              <a:lnSpc>
                <a:spcPct val="110000"/>
              </a:lnSpc>
              <a:spcBef>
                <a:spcPts val="0"/>
              </a:spcBef>
              <a:spcAft>
                <a:spcPts val="725"/>
              </a:spcAft>
            </a:pPr>
            <a:r>
              <a:rPr lang="en-IN" kern="100" dirty="0">
                <a:solidFill>
                  <a:srgbClr val="000000"/>
                </a:solidFill>
                <a:effectLst/>
                <a:latin typeface="Times New Roman" panose="02020603050405020304" pitchFamily="18" charset="0"/>
                <a:ea typeface="Times New Roman" panose="02020603050405020304" pitchFamily="18" charset="0"/>
              </a:rPr>
              <a:t>   b. Selection:</a:t>
            </a:r>
          </a:p>
          <a:p>
            <a:pPr marL="6350" marR="0" indent="-6350" algn="just">
              <a:lnSpc>
                <a:spcPct val="110000"/>
              </a:lnSpc>
              <a:spcBef>
                <a:spcPts val="0"/>
              </a:spcBef>
              <a:spcAft>
                <a:spcPts val="725"/>
              </a:spcAft>
            </a:pPr>
            <a:r>
              <a:rPr lang="en-IN" kern="100" dirty="0">
                <a:solidFill>
                  <a:srgbClr val="000000"/>
                </a:solidFill>
                <a:effectLst/>
                <a:latin typeface="Times New Roman" panose="02020603050405020304" pitchFamily="18" charset="0"/>
                <a:ea typeface="Times New Roman" panose="02020603050405020304" pitchFamily="18" charset="0"/>
              </a:rPr>
              <a:t>      - Selection Probability (SP): Probability of selecting a chromosome based on its fitness during the Roulette Wheel Selection.</a:t>
            </a:r>
          </a:p>
        </p:txBody>
      </p:sp>
      <p:sp>
        <p:nvSpPr>
          <p:cNvPr id="3" name="Date Placeholder 2"/>
          <p:cNvSpPr>
            <a:spLocks noGrp="1"/>
          </p:cNvSpPr>
          <p:nvPr>
            <p:ph type="dt" idx="10"/>
          </p:nvPr>
        </p:nvSpPr>
        <p:spPr/>
        <p:txBody>
          <a:bodyPr/>
          <a:lstStyle/>
          <a:p>
            <a:fld id="{CCFD4614-2DE1-4A4F-B9AA-17848EE63AB0}" type="datetime1">
              <a:rPr lang="en-US" smtClean="0"/>
              <a:t>1/26/2024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40124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0D17F95-5FDA-5A34-A0D1-6DDD9170E79E}"/>
              </a:ext>
            </a:extLst>
          </p:cNvPr>
          <p:cNvSpPr>
            <a:spLocks noGrp="1"/>
          </p:cNvSpPr>
          <p:nvPr>
            <p:ph type="title"/>
          </p:nvPr>
        </p:nvSpPr>
        <p:spPr>
          <a:xfrm>
            <a:off x="-990600" y="0"/>
            <a:ext cx="8229600" cy="857400"/>
          </a:xfrm>
        </p:spPr>
        <p:txBody>
          <a:bodyPr/>
          <a:lstStyle/>
          <a:p>
            <a:r>
              <a:rPr lang="en-US" sz="4000" dirty="0"/>
              <a:t>              Parameter </a:t>
            </a:r>
            <a:endParaRPr lang="en-IN" sz="4000" dirty="0"/>
          </a:p>
        </p:txBody>
      </p:sp>
      <p:sp>
        <p:nvSpPr>
          <p:cNvPr id="5" name="Date Placeholder 4">
            <a:extLst>
              <a:ext uri="{FF2B5EF4-FFF2-40B4-BE49-F238E27FC236}">
                <a16:creationId xmlns:a16="http://schemas.microsoft.com/office/drawing/2014/main" id="{A7831397-A112-009C-FBDA-38B0CDAC2892}"/>
              </a:ext>
            </a:extLst>
          </p:cNvPr>
          <p:cNvSpPr>
            <a:spLocks noGrp="1"/>
          </p:cNvSpPr>
          <p:nvPr>
            <p:ph type="dt" idx="10"/>
          </p:nvPr>
        </p:nvSpPr>
        <p:spPr/>
        <p:txBody>
          <a:bodyPr/>
          <a:lstStyle/>
          <a:p>
            <a:fld id="{035A6381-E52B-4798-A646-D5D2C58998FF}" type="datetime1">
              <a:rPr lang="en-US" smtClean="0"/>
              <a:t>1/26/2024</a:t>
            </a:fld>
            <a:endParaRPr lang="en-US"/>
          </a:p>
        </p:txBody>
      </p:sp>
      <p:sp>
        <p:nvSpPr>
          <p:cNvPr id="6" name="Footer Placeholder 5">
            <a:extLst>
              <a:ext uri="{FF2B5EF4-FFF2-40B4-BE49-F238E27FC236}">
                <a16:creationId xmlns:a16="http://schemas.microsoft.com/office/drawing/2014/main" id="{4A019B3F-7AD3-C961-2F56-EFA9C4E3E250}"/>
              </a:ext>
            </a:extLst>
          </p:cNvPr>
          <p:cNvSpPr>
            <a:spLocks noGrp="1"/>
          </p:cNvSpPr>
          <p:nvPr>
            <p:ph type="ftr" idx="11"/>
          </p:nvPr>
        </p:nvSpPr>
        <p:spPr/>
        <p:txBody>
          <a:bodyPr/>
          <a:lstStyle/>
          <a:p>
            <a:r>
              <a:rPr lang="en-US"/>
              <a:t>Department of Computer Science and Engineering</a:t>
            </a:r>
          </a:p>
        </p:txBody>
      </p:sp>
      <p:sp>
        <p:nvSpPr>
          <p:cNvPr id="7" name="Slide Number Placeholder 6">
            <a:extLst>
              <a:ext uri="{FF2B5EF4-FFF2-40B4-BE49-F238E27FC236}">
                <a16:creationId xmlns:a16="http://schemas.microsoft.com/office/drawing/2014/main" id="{4E3F65D3-1903-7C1D-16E9-CF3491036E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11" name="TextBox 10">
            <a:extLst>
              <a:ext uri="{FF2B5EF4-FFF2-40B4-BE49-F238E27FC236}">
                <a16:creationId xmlns:a16="http://schemas.microsoft.com/office/drawing/2014/main" id="{64891632-1842-D973-2D70-7534D8FBD838}"/>
              </a:ext>
            </a:extLst>
          </p:cNvPr>
          <p:cNvSpPr txBox="1"/>
          <p:nvPr/>
        </p:nvSpPr>
        <p:spPr>
          <a:xfrm>
            <a:off x="1232116" y="1025069"/>
            <a:ext cx="7020731" cy="3310202"/>
          </a:xfrm>
          <a:prstGeom prst="rect">
            <a:avLst/>
          </a:prstGeom>
          <a:noFill/>
        </p:spPr>
        <p:txBody>
          <a:bodyPr wrap="square">
            <a:spAutoFit/>
          </a:bodyPr>
          <a:lstStyle/>
          <a:p>
            <a:pPr marL="6350" marR="0" indent="-6350" algn="just">
              <a:lnSpc>
                <a:spcPct val="110000"/>
              </a:lnSpc>
              <a:spcBef>
                <a:spcPts val="0"/>
              </a:spcBef>
              <a:spcAft>
                <a:spcPts val="725"/>
              </a:spcAft>
            </a:pPr>
            <a:r>
              <a:rPr lang="en-IN" sz="1400" kern="100" dirty="0">
                <a:solidFill>
                  <a:srgbClr val="000000"/>
                </a:solidFill>
                <a:effectLst/>
                <a:latin typeface="Times New Roman" panose="02020603050405020304" pitchFamily="18" charset="0"/>
                <a:ea typeface="Times New Roman" panose="02020603050405020304" pitchFamily="18" charset="0"/>
              </a:rPr>
              <a:t> c. Crossover:</a:t>
            </a:r>
          </a:p>
          <a:p>
            <a:pPr marL="6350" marR="0" indent="-6350" algn="just">
              <a:lnSpc>
                <a:spcPct val="110000"/>
              </a:lnSpc>
              <a:spcBef>
                <a:spcPts val="0"/>
              </a:spcBef>
              <a:spcAft>
                <a:spcPts val="725"/>
              </a:spcAft>
            </a:pPr>
            <a:r>
              <a:rPr lang="en-IN" sz="1400" kern="100" dirty="0">
                <a:solidFill>
                  <a:srgbClr val="000000"/>
                </a:solidFill>
                <a:effectLst/>
                <a:latin typeface="Times New Roman" panose="02020603050405020304" pitchFamily="18" charset="0"/>
                <a:ea typeface="Times New Roman" panose="02020603050405020304" pitchFamily="18" charset="0"/>
              </a:rPr>
              <a:t>      - Crossover Rate (CR): Probability of crossover occurring between two selected chromosomes.</a:t>
            </a:r>
          </a:p>
          <a:p>
            <a:pPr marL="6350" marR="0" indent="-6350" algn="just">
              <a:lnSpc>
                <a:spcPct val="110000"/>
              </a:lnSpc>
              <a:spcBef>
                <a:spcPts val="0"/>
              </a:spcBef>
              <a:spcAft>
                <a:spcPts val="725"/>
              </a:spcAft>
            </a:pPr>
            <a:r>
              <a:rPr lang="en-IN" sz="1400" kern="100" dirty="0">
                <a:solidFill>
                  <a:srgbClr val="000000"/>
                </a:solidFill>
                <a:effectLst/>
                <a:latin typeface="Times New Roman" panose="02020603050405020304" pitchFamily="18" charset="0"/>
                <a:ea typeface="Times New Roman" panose="02020603050405020304" pitchFamily="18" charset="0"/>
              </a:rPr>
              <a:t>      - Crossover Point (CP): Randomly chosen point for the Single Point Crossover, ensuring it doesn't intersect student group timetables.</a:t>
            </a:r>
          </a:p>
          <a:p>
            <a:pPr marL="6350" marR="0" indent="-6350" algn="just">
              <a:lnSpc>
                <a:spcPct val="110000"/>
              </a:lnSpc>
              <a:spcBef>
                <a:spcPts val="0"/>
              </a:spcBef>
              <a:spcAft>
                <a:spcPts val="725"/>
              </a:spcAft>
            </a:pPr>
            <a:r>
              <a:rPr lang="en-IN" sz="1400" kern="100" dirty="0">
                <a:solidFill>
                  <a:srgbClr val="000000"/>
                </a:solidFill>
                <a:effectLst/>
                <a:latin typeface="Times New Roman" panose="02020603050405020304" pitchFamily="18" charset="0"/>
                <a:ea typeface="Times New Roman" panose="02020603050405020304" pitchFamily="18" charset="0"/>
              </a:rPr>
              <a:t>   d. Mutation:</a:t>
            </a:r>
          </a:p>
          <a:p>
            <a:pPr marL="6350" marR="0" indent="-6350" algn="just">
              <a:lnSpc>
                <a:spcPct val="110000"/>
              </a:lnSpc>
              <a:spcBef>
                <a:spcPts val="0"/>
              </a:spcBef>
              <a:spcAft>
                <a:spcPts val="725"/>
              </a:spcAft>
            </a:pPr>
            <a:r>
              <a:rPr lang="en-IN" sz="1400" kern="100" dirty="0">
                <a:solidFill>
                  <a:srgbClr val="000000"/>
                </a:solidFill>
                <a:effectLst/>
                <a:latin typeface="Times New Roman" panose="02020603050405020304" pitchFamily="18" charset="0"/>
                <a:ea typeface="Times New Roman" panose="02020603050405020304" pitchFamily="18" charset="0"/>
              </a:rPr>
              <a:t>      - Mutation Rate (MR): Probability of mutation occurring on the more fit chromosome.</a:t>
            </a:r>
          </a:p>
          <a:p>
            <a:pPr marL="6350" marR="0" indent="-6350" algn="just">
              <a:lnSpc>
                <a:spcPct val="110000"/>
              </a:lnSpc>
              <a:spcBef>
                <a:spcPts val="0"/>
              </a:spcBef>
              <a:spcAft>
                <a:spcPts val="725"/>
              </a:spcAft>
            </a:pPr>
            <a:r>
              <a:rPr lang="en-IN" sz="1400" kern="100" dirty="0">
                <a:solidFill>
                  <a:srgbClr val="000000"/>
                </a:solidFill>
                <a:effectLst/>
                <a:latin typeface="Times New Roman" panose="02020603050405020304" pitchFamily="18" charset="0"/>
                <a:ea typeface="Times New Roman" panose="02020603050405020304" pitchFamily="18" charset="0"/>
              </a:rPr>
              <a:t>      - Swap Mutation: Specific technique involving the exchange of two portions of the chromosome.</a:t>
            </a:r>
          </a:p>
          <a:p>
            <a:pPr marL="6350" marR="0" indent="-6350" algn="just">
              <a:lnSpc>
                <a:spcPct val="110000"/>
              </a:lnSpc>
              <a:spcBef>
                <a:spcPts val="0"/>
              </a:spcBef>
              <a:spcAft>
                <a:spcPts val="725"/>
              </a:spcAft>
            </a:pPr>
            <a:r>
              <a:rPr lang="en-IN" sz="1400" kern="100" dirty="0">
                <a:solidFill>
                  <a:srgbClr val="000000"/>
                </a:solidFill>
                <a:effectLst/>
                <a:latin typeface="Times New Roman" panose="02020603050405020304" pitchFamily="18" charset="0"/>
                <a:ea typeface="Times New Roman" panose="02020603050405020304" pitchFamily="18" charset="0"/>
              </a:rPr>
              <a:t>3. Sorting and Selection:</a:t>
            </a:r>
          </a:p>
          <a:p>
            <a:pPr marL="6350" marR="0" indent="-6350" algn="just">
              <a:lnSpc>
                <a:spcPct val="110000"/>
              </a:lnSpc>
              <a:spcBef>
                <a:spcPts val="0"/>
              </a:spcBef>
              <a:spcAft>
                <a:spcPts val="725"/>
              </a:spcAft>
            </a:pPr>
            <a:r>
              <a:rPr lang="en-IN" sz="1400" kern="100" dirty="0">
                <a:solidFill>
                  <a:srgbClr val="000000"/>
                </a:solidFill>
                <a:effectLst/>
                <a:latin typeface="Times New Roman" panose="02020603050405020304" pitchFamily="18" charset="0"/>
                <a:ea typeface="Times New Roman" panose="02020603050405020304" pitchFamily="18" charset="0"/>
              </a:rPr>
              <a:t>   - No specific parameters , but it involves ordering chromosomes based on their fitness.</a:t>
            </a:r>
            <a:endParaRPr lang="en-IN" dirty="0"/>
          </a:p>
        </p:txBody>
      </p:sp>
    </p:spTree>
    <p:extLst>
      <p:ext uri="{BB962C8B-B14F-4D97-AF65-F5344CB8AC3E}">
        <p14:creationId xmlns:p14="http://schemas.microsoft.com/office/powerpoint/2010/main" val="397180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41944" y="285747"/>
            <a:ext cx="6117431" cy="627321"/>
          </a:xfrm>
        </p:spPr>
        <p:txBody>
          <a:bodyPr/>
          <a:lstStyle/>
          <a:p>
            <a:r>
              <a:rPr lang="en-US" sz="3600" dirty="0">
                <a:latin typeface="Bookman Old Style" panose="02050604050505020204" pitchFamily="18" charset="0"/>
              </a:rPr>
              <a:t>Experiment Environment</a:t>
            </a:r>
          </a:p>
        </p:txBody>
      </p:sp>
      <p:sp>
        <p:nvSpPr>
          <p:cNvPr id="5" name="TextBox 4"/>
          <p:cNvSpPr txBox="1"/>
          <p:nvPr/>
        </p:nvSpPr>
        <p:spPr>
          <a:xfrm>
            <a:off x="650930" y="1173014"/>
            <a:ext cx="7780148" cy="3231654"/>
          </a:xfrm>
          <a:prstGeom prst="rect">
            <a:avLst/>
          </a:prstGeom>
          <a:noFill/>
        </p:spPr>
        <p:txBody>
          <a:bodyPr wrap="square" rtlCol="0">
            <a:spAutoFit/>
          </a:bodyPr>
          <a:lstStyle/>
          <a:p>
            <a:r>
              <a:rPr lang="en-US" sz="1200" dirty="0">
                <a:latin typeface="Bookman Old Style" panose="02050604050505020204" pitchFamily="18" charset="0"/>
              </a:rPr>
              <a:t> 1.Development Language and Framework:</a:t>
            </a:r>
          </a:p>
          <a:p>
            <a:r>
              <a:rPr lang="en-US" sz="1200" dirty="0">
                <a:latin typeface="Bookman Old Style" panose="02050604050505020204" pitchFamily="18" charset="0"/>
              </a:rPr>
              <a:t>   - Java 8</a:t>
            </a:r>
          </a:p>
          <a:p>
            <a:r>
              <a:rPr lang="en-US" sz="1200" dirty="0">
                <a:latin typeface="Bookman Old Style" panose="02050604050505020204" pitchFamily="18" charset="0"/>
              </a:rPr>
              <a:t>   - Struts-2 framework</a:t>
            </a:r>
          </a:p>
          <a:p>
            <a:r>
              <a:rPr lang="en-US" sz="1200" dirty="0">
                <a:latin typeface="Bookman Old Style" panose="02050604050505020204" pitchFamily="18" charset="0"/>
              </a:rPr>
              <a:t>   - Java Server Pages (JSP)</a:t>
            </a:r>
          </a:p>
          <a:p>
            <a:r>
              <a:rPr lang="en-US" sz="1200" dirty="0">
                <a:latin typeface="Bookman Old Style" panose="02050604050505020204" pitchFamily="18" charset="0"/>
              </a:rPr>
              <a:t>   - Servlets</a:t>
            </a:r>
          </a:p>
          <a:p>
            <a:r>
              <a:rPr lang="en-US" sz="1200" dirty="0">
                <a:latin typeface="Bookman Old Style" panose="02050604050505020204" pitchFamily="18" charset="0"/>
              </a:rPr>
              <a:t>2. Database:</a:t>
            </a:r>
          </a:p>
          <a:p>
            <a:r>
              <a:rPr lang="en-US" sz="1200" dirty="0">
                <a:latin typeface="Bookman Old Style" panose="02050604050505020204" pitchFamily="18" charset="0"/>
              </a:rPr>
              <a:t>   - MySQL database</a:t>
            </a:r>
          </a:p>
          <a:p>
            <a:r>
              <a:rPr lang="en-US" sz="1200" dirty="0">
                <a:latin typeface="Bookman Old Style" panose="02050604050505020204" pitchFamily="18" charset="0"/>
              </a:rPr>
              <a:t>3. Frontend Design:</a:t>
            </a:r>
          </a:p>
          <a:p>
            <a:r>
              <a:rPr lang="en-US" sz="1200" dirty="0">
                <a:latin typeface="Bookman Old Style" panose="02050604050505020204" pitchFamily="18" charset="0"/>
              </a:rPr>
              <a:t>   - HTML 5</a:t>
            </a:r>
          </a:p>
          <a:p>
            <a:r>
              <a:rPr lang="en-US" sz="1200" dirty="0">
                <a:latin typeface="Bookman Old Style" panose="02050604050505020204" pitchFamily="18" charset="0"/>
              </a:rPr>
              <a:t>   - Cascading Style Sheets (CSS)</a:t>
            </a:r>
          </a:p>
          <a:p>
            <a:r>
              <a:rPr lang="en-US" sz="1200" dirty="0">
                <a:latin typeface="Bookman Old Style" panose="02050604050505020204" pitchFamily="18" charset="0"/>
              </a:rPr>
              <a:t>   - JavaScript</a:t>
            </a:r>
          </a:p>
          <a:p>
            <a:r>
              <a:rPr lang="en-US" sz="1200" dirty="0">
                <a:latin typeface="Bookman Old Style" panose="02050604050505020204" pitchFamily="18" charset="0"/>
              </a:rPr>
              <a:t>   - Bootstrap</a:t>
            </a:r>
          </a:p>
          <a:p>
            <a:r>
              <a:rPr lang="en-US" sz="1200" dirty="0">
                <a:latin typeface="Bookman Old Style" panose="02050604050505020204" pitchFamily="18" charset="0"/>
              </a:rPr>
              <a:t>   - Ajax</a:t>
            </a:r>
          </a:p>
          <a:p>
            <a:r>
              <a:rPr lang="en-US" sz="1200" dirty="0">
                <a:latin typeface="Bookman Old Style" panose="02050604050505020204" pitchFamily="18" charset="0"/>
              </a:rPr>
              <a:t>4. Web Server:</a:t>
            </a:r>
          </a:p>
          <a:p>
            <a:r>
              <a:rPr lang="en-US" sz="1200" dirty="0">
                <a:latin typeface="Bookman Old Style" panose="02050604050505020204" pitchFamily="18" charset="0"/>
              </a:rPr>
              <a:t>   - Apache Tomcat-9 (locally hosted during development)</a:t>
            </a:r>
          </a:p>
          <a:p>
            <a:r>
              <a:rPr lang="en-US" sz="1200" dirty="0">
                <a:latin typeface="Bookman Old Style" panose="02050604050505020204" pitchFamily="18" charset="0"/>
              </a:rPr>
              <a:t>5.Experimentation Data:</a:t>
            </a:r>
          </a:p>
          <a:p>
            <a:r>
              <a:rPr lang="en-US" sz="1200" dirty="0">
                <a:latin typeface="Bookman Old Style" panose="02050604050505020204" pitchFamily="18" charset="0"/>
              </a:rPr>
              <a:t>   - Sample input provided in the form for testing purposes during development</a:t>
            </a:r>
            <a:r>
              <a:rPr lang="en-US" sz="800" dirty="0">
                <a:latin typeface="Bookman Old Style" panose="02050604050505020204" pitchFamily="18" charset="0"/>
              </a:rPr>
              <a:t>.</a:t>
            </a:r>
          </a:p>
        </p:txBody>
      </p:sp>
      <p:sp>
        <p:nvSpPr>
          <p:cNvPr id="3" name="Date Placeholder 2"/>
          <p:cNvSpPr>
            <a:spLocks noGrp="1"/>
          </p:cNvSpPr>
          <p:nvPr>
            <p:ph type="dt" idx="10"/>
          </p:nvPr>
        </p:nvSpPr>
        <p:spPr/>
        <p:txBody>
          <a:bodyPr/>
          <a:lstStyle/>
          <a:p>
            <a:fld id="{399C44C4-7196-4A35-8198-AF8560E914F3}" type="datetime1">
              <a:rPr lang="en-US" smtClean="0"/>
              <a:t>1/26/2024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122184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3698621789"/>
              </p:ext>
            </p:extLst>
          </p:nvPr>
        </p:nvGraphicFramePr>
        <p:xfrm>
          <a:off x="1123308" y="1279490"/>
          <a:ext cx="6602859" cy="209296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dirty="0" err="1"/>
                        <a:t>S.No</a:t>
                      </a:r>
                      <a:endParaRPr lang="en-US" dirty="0"/>
                    </a:p>
                  </a:txBody>
                  <a:tcPr/>
                </a:tc>
                <a:tc>
                  <a:txBody>
                    <a:bodyPr/>
                    <a:lstStyle/>
                    <a:p>
                      <a:r>
                        <a:rPr lang="en-US" dirty="0"/>
                        <a:t>Functionality</a:t>
                      </a:r>
                    </a:p>
                  </a:txBody>
                  <a:tcPr/>
                </a:tc>
                <a:tc>
                  <a:txBody>
                    <a:bodyPr/>
                    <a:lstStyle/>
                    <a:p>
                      <a:r>
                        <a:rPr lang="en-US" dirty="0"/>
                        <a:t>Status</a:t>
                      </a:r>
                    </a:p>
                    <a:p>
                      <a:r>
                        <a:rPr lang="en-US" sz="1000" dirty="0"/>
                        <a:t>(Completed /in-progress/Not</a:t>
                      </a:r>
                      <a:r>
                        <a:rPr lang="en-US" sz="1000" baseline="0" dirty="0"/>
                        <a:t> started)</a:t>
                      </a:r>
                      <a:endParaRPr lang="en-US" sz="1000"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Research and analysis</a:t>
                      </a:r>
                    </a:p>
                  </a:txBody>
                  <a:tcPr/>
                </a:tc>
                <a:tc>
                  <a:txBody>
                    <a:bodyPr/>
                    <a:lstStyle/>
                    <a:p>
                      <a:r>
                        <a:rPr lang="en-US" dirty="0"/>
                        <a:t>In-progress</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Implementing Generic Algorithm</a:t>
                      </a:r>
                    </a:p>
                  </a:txBody>
                  <a:tcPr/>
                </a:tc>
                <a:tc>
                  <a:txBody>
                    <a:bodyPr/>
                    <a:lstStyle/>
                    <a:p>
                      <a:r>
                        <a:rPr lang="en-US" dirty="0"/>
                        <a:t>In-progress</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Back-end</a:t>
                      </a:r>
                    </a:p>
                  </a:txBody>
                  <a:tcPr/>
                </a:tc>
                <a:tc>
                  <a:txBody>
                    <a:bodyPr/>
                    <a:lstStyle/>
                    <a:p>
                      <a:r>
                        <a:rPr lang="en-US" dirty="0"/>
                        <a:t>In-progress</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Front-end</a:t>
                      </a:r>
                    </a:p>
                  </a:txBody>
                  <a:tcPr/>
                </a:tc>
                <a:tc>
                  <a:txBody>
                    <a:bodyPr/>
                    <a:lstStyle/>
                    <a:p>
                      <a:r>
                        <a:rPr lang="en-US" dirty="0"/>
                        <a:t>Not started</a:t>
                      </a:r>
                    </a:p>
                  </a:txBody>
                  <a:tcPr/>
                </a:tc>
                <a:extLst>
                  <a:ext uri="{0D108BD9-81ED-4DB2-BD59-A6C34878D82A}">
                    <a16:rowId xmlns:a16="http://schemas.microsoft.com/office/drawing/2014/main" val="10004"/>
                  </a:ext>
                </a:extLst>
              </a:tr>
            </a:tbl>
          </a:graphicData>
        </a:graphic>
      </p:graphicFrame>
      <p:sp>
        <p:nvSpPr>
          <p:cNvPr id="6" name="Date Placeholder 5"/>
          <p:cNvSpPr>
            <a:spLocks noGrp="1"/>
          </p:cNvSpPr>
          <p:nvPr>
            <p:ph type="dt" idx="10"/>
          </p:nvPr>
        </p:nvSpPr>
        <p:spPr/>
        <p:txBody>
          <a:bodyPr/>
          <a:lstStyle/>
          <a:p>
            <a:fld id="{A23233CE-2848-499E-9139-0E978658934A}" type="datetime1">
              <a:rPr lang="en-US" smtClean="0"/>
              <a:t>1/26/2024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References</a:t>
            </a:r>
          </a:p>
        </p:txBody>
      </p:sp>
      <p:sp>
        <p:nvSpPr>
          <p:cNvPr id="3" name="Date Placeholder 2"/>
          <p:cNvSpPr>
            <a:spLocks noGrp="1"/>
          </p:cNvSpPr>
          <p:nvPr>
            <p:ph type="dt" idx="10"/>
          </p:nvPr>
        </p:nvSpPr>
        <p:spPr/>
        <p:txBody>
          <a:bodyPr/>
          <a:lstStyle/>
          <a:p>
            <a:fld id="{12207A7C-368F-4547-A3CE-44F55C3CEA62}" type="datetime1">
              <a:rPr lang="en-US" smtClean="0"/>
              <a:t>1/26/2024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4B5A568F-BDEB-4B96-D043-C24018505F63}"/>
              </a:ext>
            </a:extLst>
          </p:cNvPr>
          <p:cNvSpPr txBox="1"/>
          <p:nvPr/>
        </p:nvSpPr>
        <p:spPr>
          <a:xfrm>
            <a:off x="914400" y="627321"/>
            <a:ext cx="7609668" cy="3869072"/>
          </a:xfrm>
          <a:prstGeom prst="rect">
            <a:avLst/>
          </a:prstGeom>
          <a:noFill/>
        </p:spPr>
        <p:txBody>
          <a:bodyPr wrap="square">
            <a:spAutoFit/>
          </a:bodyPr>
          <a:lstStyle/>
          <a:p>
            <a:pPr marL="342900" marR="0" lvl="0" indent="-342900" algn="just">
              <a:lnSpc>
                <a:spcPct val="150000"/>
              </a:lnSpc>
              <a:spcBef>
                <a:spcPts val="0"/>
              </a:spcBef>
              <a:spcAft>
                <a:spcPts val="1000"/>
              </a:spcAft>
              <a:buFont typeface="Symbol" panose="05050102010706020507" pitchFamily="18" charset="2"/>
              <a:buChar char=""/>
            </a:pPr>
            <a:r>
              <a:rPr lang="en-US" sz="1400" dirty="0">
                <a:effectLst/>
                <a:latin typeface="Times New Roman" panose="02020603050405020304" pitchFamily="18" charset="0"/>
                <a:ea typeface="SimSun" panose="02010600030101010101" pitchFamily="2" charset="-122"/>
                <a:cs typeface="SimSun" panose="02010600030101010101" pitchFamily="2" charset="-122"/>
              </a:rPr>
              <a:t>[1] A Utilization-based Genetic Algorithm for Solving the University Timetabling Problem (UGA) by </a:t>
            </a:r>
            <a:r>
              <a:rPr lang="en-US" sz="1400" dirty="0" err="1">
                <a:effectLst/>
                <a:latin typeface="Times New Roman" panose="02020603050405020304" pitchFamily="18" charset="0"/>
                <a:ea typeface="SimSun" panose="02010600030101010101" pitchFamily="2" charset="-122"/>
                <a:cs typeface="SimSun" panose="02010600030101010101" pitchFamily="2" charset="-122"/>
              </a:rPr>
              <a:t>Esraa</a:t>
            </a:r>
            <a:r>
              <a:rPr lang="en-US" sz="1400" dirty="0">
                <a:effectLst/>
                <a:latin typeface="Times New Roman" panose="02020603050405020304" pitchFamily="18" charset="0"/>
                <a:ea typeface="SimSun" panose="02010600030101010101" pitchFamily="2" charset="-122"/>
                <a:cs typeface="SimSun" panose="02010600030101010101" pitchFamily="2" charset="-122"/>
              </a:rPr>
              <a:t> A. </a:t>
            </a:r>
            <a:r>
              <a:rPr lang="en-US" sz="1400" dirty="0" err="1">
                <a:effectLst/>
                <a:latin typeface="Times New Roman" panose="02020603050405020304" pitchFamily="18" charset="0"/>
                <a:ea typeface="SimSun" panose="02010600030101010101" pitchFamily="2" charset="-122"/>
                <a:cs typeface="SimSun" panose="02010600030101010101" pitchFamily="2" charset="-122"/>
              </a:rPr>
              <a:t>Abdelhalim</a:t>
            </a:r>
            <a:r>
              <a:rPr lang="en-US" sz="1400" dirty="0">
                <a:effectLst/>
                <a:latin typeface="Times New Roman" panose="02020603050405020304" pitchFamily="18" charset="0"/>
                <a:ea typeface="SimSun" panose="02010600030101010101" pitchFamily="2" charset="-122"/>
                <a:cs typeface="SimSun" panose="02010600030101010101" pitchFamily="2" charset="-122"/>
              </a:rPr>
              <a:t>, </a:t>
            </a:r>
            <a:r>
              <a:rPr lang="en-US" sz="1400" dirty="0" err="1">
                <a:effectLst/>
                <a:latin typeface="Times New Roman" panose="02020603050405020304" pitchFamily="18" charset="0"/>
                <a:ea typeface="SimSun" panose="02010600030101010101" pitchFamily="2" charset="-122"/>
                <a:cs typeface="SimSun" panose="02010600030101010101" pitchFamily="2" charset="-122"/>
              </a:rPr>
              <a:t>Ghada</a:t>
            </a:r>
            <a:r>
              <a:rPr lang="en-US" sz="1400" dirty="0">
                <a:effectLst/>
                <a:latin typeface="Times New Roman" panose="02020603050405020304" pitchFamily="18" charset="0"/>
                <a:ea typeface="SimSun" panose="02010600030101010101" pitchFamily="2" charset="-122"/>
                <a:cs typeface="SimSun" panose="02010600030101010101" pitchFamily="2" charset="-122"/>
              </a:rPr>
              <a:t> A. El Khayat, Information Systems and Computers Department, Faculty of Commerce, Alexandria University, Alexandria, Egypt, Received 6 September 2014, Revised 10 February 2016, Accepted 20 February 2016,  Version of Record 25 June 2016.</a:t>
            </a:r>
            <a:endParaRPr lang="en-IN" sz="1200" dirty="0">
              <a:effectLst/>
              <a:latin typeface="Calibri" panose="020F0502020204030204" pitchFamily="34" charset="0"/>
              <a:ea typeface="SimSun" panose="02010600030101010101" pitchFamily="2" charset="-122"/>
              <a:cs typeface="SimSun" panose="02010600030101010101" pitchFamily="2" charset="-122"/>
            </a:endParaRPr>
          </a:p>
          <a:p>
            <a:pPr marL="342900" marR="0" lvl="0" indent="-342900" algn="just">
              <a:lnSpc>
                <a:spcPct val="150000"/>
              </a:lnSpc>
              <a:spcBef>
                <a:spcPts val="0"/>
              </a:spcBef>
              <a:spcAft>
                <a:spcPts val="1000"/>
              </a:spcAft>
              <a:buFont typeface="Symbol" panose="05050102010706020507" pitchFamily="18" charset="2"/>
              <a:buChar char=""/>
            </a:pPr>
            <a:r>
              <a:rPr lang="en-US" sz="1400" dirty="0">
                <a:effectLst/>
                <a:latin typeface="Times New Roman" panose="02020603050405020304" pitchFamily="18" charset="0"/>
                <a:ea typeface="SimSun" panose="02010600030101010101" pitchFamily="2" charset="-122"/>
                <a:cs typeface="SimSun" panose="02010600030101010101" pitchFamily="2" charset="-122"/>
              </a:rPr>
              <a:t>[2] Hybrid Genetic Algorithms for University Course Timetabling, March 2012,International Journal of Computer Science Issues 9(2) by </a:t>
            </a:r>
            <a:r>
              <a:rPr lang="en-US" sz="1400" dirty="0" err="1">
                <a:effectLst/>
                <a:latin typeface="Times New Roman" panose="02020603050405020304" pitchFamily="18" charset="0"/>
                <a:ea typeface="SimSun" panose="02010600030101010101" pitchFamily="2" charset="-122"/>
                <a:cs typeface="SimSun" panose="02010600030101010101" pitchFamily="2" charset="-122"/>
              </a:rPr>
              <a:t>Meysam</a:t>
            </a:r>
            <a:r>
              <a:rPr lang="en-US" sz="1400" dirty="0">
                <a:effectLst/>
                <a:latin typeface="Times New Roman" panose="02020603050405020304" pitchFamily="18" charset="0"/>
                <a:ea typeface="SimSun" panose="02010600030101010101" pitchFamily="2" charset="-122"/>
                <a:cs typeface="SimSun" panose="02010600030101010101" pitchFamily="2" charset="-122"/>
              </a:rPr>
              <a:t> </a:t>
            </a:r>
            <a:r>
              <a:rPr lang="en-US" sz="1400" dirty="0" err="1">
                <a:effectLst/>
                <a:latin typeface="Times New Roman" panose="02020603050405020304" pitchFamily="18" charset="0"/>
                <a:ea typeface="SimSun" panose="02010600030101010101" pitchFamily="2" charset="-122"/>
                <a:cs typeface="SimSun" panose="02010600030101010101" pitchFamily="2" charset="-122"/>
              </a:rPr>
              <a:t>Shahvali</a:t>
            </a:r>
            <a:r>
              <a:rPr lang="en-US" sz="1400" dirty="0">
                <a:effectLst/>
                <a:latin typeface="Times New Roman" panose="02020603050405020304" pitchFamily="18" charset="0"/>
                <a:ea typeface="SimSun" panose="02010600030101010101" pitchFamily="2" charset="-122"/>
                <a:cs typeface="SimSun" panose="02010600030101010101" pitchFamily="2" charset="-122"/>
              </a:rPr>
              <a:t> </a:t>
            </a:r>
            <a:r>
              <a:rPr lang="en-US" sz="1400" dirty="0" err="1">
                <a:effectLst/>
                <a:latin typeface="Times New Roman" panose="02020603050405020304" pitchFamily="18" charset="0"/>
                <a:ea typeface="SimSun" panose="02010600030101010101" pitchFamily="2" charset="-122"/>
                <a:cs typeface="SimSun" panose="02010600030101010101" pitchFamily="2" charset="-122"/>
              </a:rPr>
              <a:t>Kohshori</a:t>
            </a:r>
            <a:r>
              <a:rPr lang="en-US" sz="1400" dirty="0">
                <a:effectLst/>
                <a:latin typeface="Times New Roman" panose="02020603050405020304" pitchFamily="18" charset="0"/>
                <a:ea typeface="SimSun" panose="02010600030101010101" pitchFamily="2" charset="-122"/>
                <a:cs typeface="SimSun" panose="02010600030101010101" pitchFamily="2" charset="-122"/>
              </a:rPr>
              <a:t> and Mohammad </a:t>
            </a:r>
            <a:r>
              <a:rPr lang="en-US" sz="1400" dirty="0" err="1">
                <a:effectLst/>
                <a:latin typeface="Times New Roman" panose="02020603050405020304" pitchFamily="18" charset="0"/>
                <a:ea typeface="SimSun" panose="02010600030101010101" pitchFamily="2" charset="-122"/>
                <a:cs typeface="SimSun" panose="02010600030101010101" pitchFamily="2" charset="-122"/>
              </a:rPr>
              <a:t>Saniee</a:t>
            </a:r>
            <a:r>
              <a:rPr lang="en-US" sz="1400" dirty="0">
                <a:effectLst/>
                <a:latin typeface="Times New Roman" panose="02020603050405020304" pitchFamily="18" charset="0"/>
                <a:ea typeface="SimSun" panose="02010600030101010101" pitchFamily="2" charset="-122"/>
                <a:cs typeface="SimSun" panose="02010600030101010101" pitchFamily="2" charset="-122"/>
              </a:rPr>
              <a:t> </a:t>
            </a:r>
            <a:r>
              <a:rPr lang="en-US" sz="1400" dirty="0" err="1">
                <a:effectLst/>
                <a:latin typeface="Times New Roman" panose="02020603050405020304" pitchFamily="18" charset="0"/>
                <a:ea typeface="SimSun" panose="02010600030101010101" pitchFamily="2" charset="-122"/>
                <a:cs typeface="SimSun" panose="02010600030101010101" pitchFamily="2" charset="-122"/>
              </a:rPr>
              <a:t>Abadeh</a:t>
            </a:r>
            <a:r>
              <a:rPr lang="en-US" sz="1400" dirty="0">
                <a:effectLst/>
                <a:latin typeface="Times New Roman" panose="02020603050405020304" pitchFamily="18" charset="0"/>
                <a:ea typeface="SimSun" panose="02010600030101010101" pitchFamily="2" charset="-122"/>
                <a:cs typeface="SimSun" panose="02010600030101010101" pitchFamily="2" charset="-122"/>
              </a:rPr>
              <a:t>.</a:t>
            </a:r>
            <a:endParaRPr lang="en-IN" sz="1200" dirty="0">
              <a:effectLst/>
              <a:latin typeface="Calibri" panose="020F0502020204030204" pitchFamily="34" charset="0"/>
              <a:ea typeface="SimSun" panose="02010600030101010101" pitchFamily="2" charset="-122"/>
              <a:cs typeface="SimSun" panose="02010600030101010101" pitchFamily="2" charset="-122"/>
            </a:endParaRPr>
          </a:p>
          <a:p>
            <a:pPr marL="342900" marR="0" lvl="0" indent="-342900" algn="just">
              <a:lnSpc>
                <a:spcPct val="150000"/>
              </a:lnSpc>
              <a:spcBef>
                <a:spcPts val="0"/>
              </a:spcBef>
              <a:spcAft>
                <a:spcPts val="1000"/>
              </a:spcAft>
              <a:buFont typeface="Symbol" panose="05050102010706020507" pitchFamily="18" charset="2"/>
              <a:buChar char=""/>
            </a:pPr>
            <a:r>
              <a:rPr lang="en-US" sz="1400" dirty="0">
                <a:effectLst/>
                <a:latin typeface="Times New Roman" panose="02020603050405020304" pitchFamily="18" charset="0"/>
                <a:ea typeface="SimSun" panose="02010600030101010101" pitchFamily="2" charset="-122"/>
                <a:cs typeface="SimSun" panose="02010600030101010101" pitchFamily="2" charset="-122"/>
              </a:rPr>
              <a:t>[3]</a:t>
            </a:r>
            <a:r>
              <a:rPr lang="en-US" sz="1200" dirty="0">
                <a:effectLst/>
                <a:latin typeface="Calibri" panose="020F0502020204030204" pitchFamily="34" charset="0"/>
                <a:ea typeface="SimSun" panose="02010600030101010101" pitchFamily="2" charset="-122"/>
                <a:cs typeface="SimSun" panose="02010600030101010101" pitchFamily="2" charset="-122"/>
              </a:rPr>
              <a:t> </a:t>
            </a:r>
            <a:r>
              <a:rPr lang="en-US" sz="1400" dirty="0">
                <a:effectLst/>
                <a:latin typeface="Times New Roman" panose="02020603050405020304" pitchFamily="18" charset="0"/>
                <a:ea typeface="SimSun" panose="02010600030101010101" pitchFamily="2" charset="-122"/>
                <a:cs typeface="SimSun" panose="02010600030101010101" pitchFamily="2" charset="-122"/>
              </a:rPr>
              <a:t>Automatic Timetabling System for University Course” by </a:t>
            </a:r>
            <a:r>
              <a:rPr lang="en-US" sz="1400" dirty="0" err="1">
                <a:effectLst/>
                <a:latin typeface="Times New Roman" panose="02020603050405020304" pitchFamily="18" charset="0"/>
                <a:ea typeface="SimSun" panose="02010600030101010101" pitchFamily="2" charset="-122"/>
                <a:cs typeface="SimSun" panose="02010600030101010101" pitchFamily="2" charset="-122"/>
              </a:rPr>
              <a:t>Mrunmayee</a:t>
            </a:r>
            <a:r>
              <a:rPr lang="en-US" sz="1400" dirty="0">
                <a:effectLst/>
                <a:latin typeface="Times New Roman" panose="02020603050405020304" pitchFamily="18" charset="0"/>
                <a:ea typeface="SimSun" panose="02010600030101010101" pitchFamily="2" charset="-122"/>
                <a:cs typeface="SimSun" panose="02010600030101010101" pitchFamily="2" charset="-122"/>
              </a:rPr>
              <a:t> V. Rane, Vikram M. </a:t>
            </a:r>
            <a:r>
              <a:rPr lang="en-US" sz="1400" dirty="0" err="1">
                <a:effectLst/>
                <a:latin typeface="Times New Roman" panose="02020603050405020304" pitchFamily="18" charset="0"/>
                <a:ea typeface="SimSun" panose="02010600030101010101" pitchFamily="2" charset="-122"/>
                <a:cs typeface="SimSun" panose="02010600030101010101" pitchFamily="2" charset="-122"/>
              </a:rPr>
              <a:t>Apte</a:t>
            </a:r>
            <a:r>
              <a:rPr lang="en-US" sz="1400" dirty="0">
                <a:effectLst/>
                <a:latin typeface="Times New Roman" panose="02020603050405020304" pitchFamily="18" charset="0"/>
                <a:ea typeface="SimSun" panose="02010600030101010101" pitchFamily="2" charset="-122"/>
                <a:cs typeface="SimSun" panose="02010600030101010101" pitchFamily="2" charset="-122"/>
              </a:rPr>
              <a:t>, </a:t>
            </a:r>
            <a:r>
              <a:rPr lang="en-US" sz="1400" dirty="0" err="1">
                <a:effectLst/>
                <a:latin typeface="Times New Roman" panose="02020603050405020304" pitchFamily="18" charset="0"/>
                <a:ea typeface="SimSun" panose="02010600030101010101" pitchFamily="2" charset="-122"/>
                <a:cs typeface="SimSun" panose="02010600030101010101" pitchFamily="2" charset="-122"/>
              </a:rPr>
              <a:t>Vishakha</a:t>
            </a:r>
            <a:r>
              <a:rPr lang="en-US" sz="1400" dirty="0">
                <a:effectLst/>
                <a:latin typeface="Times New Roman" panose="02020603050405020304" pitchFamily="18" charset="0"/>
                <a:ea typeface="SimSun" panose="02010600030101010101" pitchFamily="2" charset="-122"/>
                <a:cs typeface="SimSun" panose="02010600030101010101" pitchFamily="2" charset="-122"/>
              </a:rPr>
              <a:t> N. </a:t>
            </a:r>
            <a:r>
              <a:rPr lang="en-US" sz="1400" dirty="0" err="1">
                <a:effectLst/>
                <a:latin typeface="Times New Roman" panose="02020603050405020304" pitchFamily="18" charset="0"/>
                <a:ea typeface="SimSun" panose="02010600030101010101" pitchFamily="2" charset="-122"/>
                <a:cs typeface="SimSun" panose="02010600030101010101" pitchFamily="2" charset="-122"/>
              </a:rPr>
              <a:t>Nerkar</a:t>
            </a:r>
            <a:r>
              <a:rPr lang="en-US" sz="1400" dirty="0">
                <a:effectLst/>
                <a:latin typeface="Times New Roman" panose="02020603050405020304" pitchFamily="18" charset="0"/>
                <a:ea typeface="SimSun" panose="02010600030101010101" pitchFamily="2" charset="-122"/>
                <a:cs typeface="SimSun" panose="02010600030101010101" pitchFamily="2" charset="-122"/>
              </a:rPr>
              <a:t>, Mani Roja Edinburgh, K.Y. Rajput published in 2021 International Conference on Emerging Smart Computing and Informatics (ESCI) AISSMS Institute of Information Technology, Pune, India.  </a:t>
            </a:r>
            <a:endParaRPr lang="en-IN" sz="1200" dirty="0">
              <a:effectLst/>
              <a:latin typeface="Calibri" panose="020F0502020204030204" pitchFamily="34" charset="0"/>
              <a:ea typeface="SimSun" panose="02010600030101010101" pitchFamily="2" charset="-122"/>
              <a:cs typeface="SimSun" panose="02010600030101010101" pitchFamily="2" charset="-122"/>
            </a:endParaRPr>
          </a:p>
        </p:txBody>
      </p:sp>
    </p:spTree>
    <p:extLst>
      <p:ext uri="{BB962C8B-B14F-4D97-AF65-F5344CB8AC3E}">
        <p14:creationId xmlns:p14="http://schemas.microsoft.com/office/powerpoint/2010/main" val="1904107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46735" y="1759067"/>
            <a:ext cx="6117431" cy="627321"/>
          </a:xfrm>
        </p:spPr>
        <p:txBody>
          <a:bodyPr/>
          <a:lstStyle/>
          <a:p>
            <a:r>
              <a:rPr lang="en-US" sz="3600" dirty="0">
                <a:latin typeface="Bookman Old Style" panose="02050604050505020204" pitchFamily="18" charset="0"/>
              </a:rPr>
              <a:t>Thank you</a:t>
            </a:r>
          </a:p>
        </p:txBody>
      </p:sp>
      <p:sp>
        <p:nvSpPr>
          <p:cNvPr id="3" name="Date Placeholder 2"/>
          <p:cNvSpPr>
            <a:spLocks noGrp="1"/>
          </p:cNvSpPr>
          <p:nvPr>
            <p:ph type="dt" idx="10"/>
          </p:nvPr>
        </p:nvSpPr>
        <p:spPr/>
        <p:txBody>
          <a:bodyPr/>
          <a:lstStyle/>
          <a:p>
            <a:fld id="{002841C7-D003-4BD0-8D67-1768AD0BC6E2}" type="datetime1">
              <a:rPr lang="en-US" smtClean="0"/>
              <a:t>1/26/2024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762773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2400" dirty="0">
                <a:latin typeface="Bookman Old Style" panose="02050604050505020204" pitchFamily="18" charset="0"/>
              </a:rPr>
              <a:t>Project seminar–I Evaluation</a:t>
            </a:r>
          </a:p>
        </p:txBody>
      </p:sp>
      <p:graphicFrame>
        <p:nvGraphicFramePr>
          <p:cNvPr id="4" name="Table 3"/>
          <p:cNvGraphicFramePr>
            <a:graphicFrameLocks noGrp="1"/>
          </p:cNvGraphicFramePr>
          <p:nvPr>
            <p:extLst>
              <p:ext uri="{D42A27DB-BD31-4B8C-83A1-F6EECF244321}">
                <p14:modId xmlns:p14="http://schemas.microsoft.com/office/powerpoint/2010/main" val="777001546"/>
              </p:ext>
            </p:extLst>
          </p:nvPr>
        </p:nvGraphicFramePr>
        <p:xfrm>
          <a:off x="1123308" y="1279490"/>
          <a:ext cx="6602859" cy="222504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dirty="0" err="1"/>
                        <a:t>S.No</a:t>
                      </a:r>
                      <a:endParaRPr lang="en-US" dirty="0"/>
                    </a:p>
                  </a:txBody>
                  <a:tcPr/>
                </a:tc>
                <a:tc>
                  <a:txBody>
                    <a:bodyPr/>
                    <a:lstStyle/>
                    <a:p>
                      <a:r>
                        <a:rPr lang="en-US" dirty="0"/>
                        <a:t>Rubrics</a:t>
                      </a:r>
                    </a:p>
                  </a:txBody>
                  <a:tcPr/>
                </a:tc>
                <a:tc>
                  <a:txBody>
                    <a:bodyPr/>
                    <a:lstStyle/>
                    <a:p>
                      <a:r>
                        <a:rPr lang="en-US" sz="1000" dirty="0"/>
                        <a:t>Marks</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Concept Introduction</a:t>
                      </a:r>
                    </a:p>
                  </a:txBody>
                  <a:tcPr/>
                </a:tc>
                <a:tc>
                  <a:txBody>
                    <a:bodyPr/>
                    <a:lstStyle/>
                    <a:p>
                      <a:r>
                        <a:rPr lang="en-US" dirty="0"/>
                        <a:t>4</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Literature</a:t>
                      </a:r>
                      <a:r>
                        <a:rPr lang="en-US" baseline="0" dirty="0"/>
                        <a:t> </a:t>
                      </a:r>
                      <a:r>
                        <a:rPr lang="en-US" dirty="0"/>
                        <a:t>and</a:t>
                      </a:r>
                      <a:r>
                        <a:rPr lang="en-US" baseline="0" dirty="0"/>
                        <a:t> </a:t>
                      </a:r>
                      <a:r>
                        <a:rPr lang="en-US" dirty="0"/>
                        <a:t>Parameter</a:t>
                      </a:r>
                    </a:p>
                  </a:txBody>
                  <a:tcPr/>
                </a:tc>
                <a:tc>
                  <a:txBody>
                    <a:bodyPr/>
                    <a:lstStyle/>
                    <a:p>
                      <a:r>
                        <a:rPr lang="en-US" dirty="0"/>
                        <a:t>5</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Problem</a:t>
                      </a:r>
                      <a:r>
                        <a:rPr lang="en-US" baseline="0" dirty="0"/>
                        <a:t> </a:t>
                      </a:r>
                      <a:r>
                        <a:rPr lang="en-US" dirty="0"/>
                        <a:t> and </a:t>
                      </a:r>
                      <a:r>
                        <a:rPr lang="en-US" sz="1200" dirty="0">
                          <a:latin typeface="Bookman Old Style" panose="02050604050505020204" pitchFamily="18" charset="0"/>
                        </a:rPr>
                        <a:t>Problem </a:t>
                      </a:r>
                      <a:r>
                        <a:rPr lang="en-US" sz="1400" dirty="0">
                          <a:latin typeface="Bookman Old Style" panose="02050604050505020204" pitchFamily="18" charset="0"/>
                        </a:rPr>
                        <a:t>Illustration</a:t>
                      </a:r>
                      <a:endParaRPr lang="en-US" dirty="0"/>
                    </a:p>
                  </a:txBody>
                  <a:tcPr/>
                </a:tc>
                <a:tc>
                  <a:txBody>
                    <a:bodyPr/>
                    <a:lstStyle/>
                    <a:p>
                      <a:r>
                        <a:rPr lang="en-US" dirty="0"/>
                        <a:t>8</a:t>
                      </a:r>
                    </a:p>
                  </a:txBody>
                  <a:tcPr/>
                </a:tc>
                <a:extLst>
                  <a:ext uri="{0D108BD9-81ED-4DB2-BD59-A6C34878D82A}">
                    <a16:rowId xmlns:a16="http://schemas.microsoft.com/office/drawing/2014/main" val="10003"/>
                  </a:ext>
                </a:extLst>
              </a:tr>
              <a:tr h="370840">
                <a:tc>
                  <a:txBody>
                    <a:bodyPr/>
                    <a:lstStyle/>
                    <a:p>
                      <a:r>
                        <a:rPr lang="en-US" dirty="0"/>
                        <a:t>4 </a:t>
                      </a:r>
                    </a:p>
                  </a:txBody>
                  <a:tcPr/>
                </a:tc>
                <a:tc>
                  <a:txBody>
                    <a:bodyPr/>
                    <a:lstStyle/>
                    <a:p>
                      <a:r>
                        <a:rPr lang="en-US" sz="1400" dirty="0">
                          <a:latin typeface="Bookman Old Style" panose="02050604050505020204" pitchFamily="18" charset="0"/>
                        </a:rPr>
                        <a:t>Proposed Method and  </a:t>
                      </a:r>
                      <a:r>
                        <a:rPr lang="en-US" sz="1600" dirty="0">
                          <a:latin typeface="Bookman Old Style" panose="02050604050505020204" pitchFamily="18" charset="0"/>
                        </a:rPr>
                        <a:t>Illustration</a:t>
                      </a:r>
                      <a:endParaRPr lang="en-US" dirty="0"/>
                    </a:p>
                  </a:txBody>
                  <a:tcPr/>
                </a:tc>
                <a:tc>
                  <a:txBody>
                    <a:bodyPr/>
                    <a:lstStyle/>
                    <a:p>
                      <a:r>
                        <a:rPr lang="en-US" dirty="0"/>
                        <a:t>8</a:t>
                      </a:r>
                    </a:p>
                  </a:txBody>
                  <a:tcPr/>
                </a:tc>
                <a:extLst>
                  <a:ext uri="{0D108BD9-81ED-4DB2-BD59-A6C34878D82A}">
                    <a16:rowId xmlns:a16="http://schemas.microsoft.com/office/drawing/2014/main" val="10004"/>
                  </a:ext>
                </a:extLst>
              </a:tr>
              <a:tr h="370840">
                <a:tc gridSpan="2">
                  <a:txBody>
                    <a:bodyPr/>
                    <a:lstStyle/>
                    <a:p>
                      <a:pPr algn="ctr"/>
                      <a:r>
                        <a:rPr lang="en-US" dirty="0"/>
                        <a:t>Total</a:t>
                      </a:r>
                    </a:p>
                  </a:txBody>
                  <a:tcPr/>
                </a:tc>
                <a:tc hMerge="1">
                  <a:txBody>
                    <a:bodyPr/>
                    <a:lstStyle/>
                    <a:p>
                      <a:endParaRPr lang="en-US" dirty="0"/>
                    </a:p>
                  </a:txBody>
                  <a:tcPr/>
                </a:tc>
                <a:tc>
                  <a:txBody>
                    <a:bodyPr/>
                    <a:lstStyle/>
                    <a:p>
                      <a:r>
                        <a:rPr lang="en-US" dirty="0"/>
                        <a:t>25</a:t>
                      </a:r>
                    </a:p>
                  </a:txBody>
                  <a:tcPr/>
                </a:tc>
                <a:extLst>
                  <a:ext uri="{0D108BD9-81ED-4DB2-BD59-A6C34878D82A}">
                    <a16:rowId xmlns:a16="http://schemas.microsoft.com/office/drawing/2014/main" val="10005"/>
                  </a:ext>
                </a:extLst>
              </a:tr>
            </a:tbl>
          </a:graphicData>
        </a:graphic>
      </p:graphicFrame>
      <p:sp>
        <p:nvSpPr>
          <p:cNvPr id="6" name="Date Placeholder 5"/>
          <p:cNvSpPr>
            <a:spLocks noGrp="1"/>
          </p:cNvSpPr>
          <p:nvPr>
            <p:ph type="dt" idx="10"/>
          </p:nvPr>
        </p:nvSpPr>
        <p:spPr/>
        <p:txBody>
          <a:bodyPr/>
          <a:lstStyle/>
          <a:p>
            <a:fld id="{39E74B69-3D5A-491F-96EB-2C0BEE0696FC}" type="datetime1">
              <a:rPr lang="en-US" smtClean="0"/>
              <a:t>1/26/2024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34456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1137683" y="1173014"/>
            <a:ext cx="7045422" cy="3046988"/>
          </a:xfrm>
          <a:prstGeom prst="rect">
            <a:avLst/>
          </a:prstGeom>
          <a:noFill/>
        </p:spPr>
        <p:txBody>
          <a:bodyPr wrap="square" rtlCol="0">
            <a:spAutoFit/>
          </a:bodyPr>
          <a:lstStyle/>
          <a:p>
            <a:r>
              <a:rPr lang="en-US" sz="1600" dirty="0">
                <a:latin typeface="Bookman Old Style" panose="02050604050505020204" pitchFamily="18" charset="0"/>
              </a:rPr>
              <a:t>The Automatic Timetable Generation project utilizes a genetic algorithm to automatically create optimized timetables for educational institutions. Users input information like the number of courses, classrooms, teachers, and available timeslots. The genetic algorithm generates a population of schedules, evaluates their fitness based on constraints and objectives, and iteratively refines solutions through selection, crossover, and mutation. The goal is to save time and effort for institutions, enhance timetable quality by considering multiple factors, and leverage genetic algorithms' ability to handle complex constraints in a large search space. The project aims to provide an effective and efficient solution for automated timetable generation.</a:t>
            </a:r>
          </a:p>
        </p:txBody>
      </p:sp>
      <p:sp>
        <p:nvSpPr>
          <p:cNvPr id="3" name="Date Placeholder 2"/>
          <p:cNvSpPr>
            <a:spLocks noGrp="1"/>
          </p:cNvSpPr>
          <p:nvPr>
            <p:ph type="dt" idx="10"/>
          </p:nvPr>
        </p:nvSpPr>
        <p:spPr/>
        <p:txBody>
          <a:bodyPr/>
          <a:lstStyle/>
          <a:p>
            <a:fld id="{3FD821C4-CE5C-451F-93F0-D86962B0F042}" type="datetime1">
              <a:rPr lang="en-US" smtClean="0"/>
              <a:t>1/26/2024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46092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200" dirty="0">
                <a:latin typeface="Bookman Old Style" panose="02050604050505020204" pitchFamily="18" charset="0"/>
              </a:rPr>
              <a:t>Concept Tree</a:t>
            </a:r>
            <a:endParaRPr lang="en-US" sz="3600" dirty="0">
              <a:latin typeface="Bookman Old Style" panose="02050604050505020204" pitchFamily="18" charset="0"/>
            </a:endParaRP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dirty="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1/26/2024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7" name="Picture 6">
            <a:extLst>
              <a:ext uri="{FF2B5EF4-FFF2-40B4-BE49-F238E27FC236}">
                <a16:creationId xmlns:a16="http://schemas.microsoft.com/office/drawing/2014/main" id="{4B04C382-A81A-BA46-F8BF-0F162FE94A4E}"/>
              </a:ext>
            </a:extLst>
          </p:cNvPr>
          <p:cNvPicPr>
            <a:picLocks noChangeAspect="1"/>
          </p:cNvPicPr>
          <p:nvPr/>
        </p:nvPicPr>
        <p:blipFill>
          <a:blip r:embed="rId3"/>
          <a:stretch>
            <a:fillRect/>
          </a:stretch>
        </p:blipFill>
        <p:spPr>
          <a:xfrm>
            <a:off x="2203438" y="621341"/>
            <a:ext cx="3816362" cy="4094272"/>
          </a:xfrm>
          <a:prstGeom prst="rect">
            <a:avLst/>
          </a:prstGeom>
        </p:spPr>
      </p:pic>
    </p:spTree>
    <p:extLst>
      <p:ext uri="{BB962C8B-B14F-4D97-AF65-F5344CB8AC3E}">
        <p14:creationId xmlns:p14="http://schemas.microsoft.com/office/powerpoint/2010/main" val="20758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Literature </a:t>
            </a:r>
          </a:p>
        </p:txBody>
      </p:sp>
      <p:graphicFrame>
        <p:nvGraphicFramePr>
          <p:cNvPr id="3" name="Table 2"/>
          <p:cNvGraphicFramePr>
            <a:graphicFrameLocks noGrp="1"/>
          </p:cNvGraphicFramePr>
          <p:nvPr>
            <p:extLst>
              <p:ext uri="{D42A27DB-BD31-4B8C-83A1-F6EECF244321}">
                <p14:modId xmlns:p14="http://schemas.microsoft.com/office/powerpoint/2010/main" val="1906403868"/>
              </p:ext>
            </p:extLst>
          </p:nvPr>
        </p:nvGraphicFramePr>
        <p:xfrm>
          <a:off x="906651" y="1047750"/>
          <a:ext cx="7330698" cy="3668384"/>
        </p:xfrm>
        <a:graphic>
          <a:graphicData uri="http://schemas.openxmlformats.org/drawingml/2006/table">
            <a:tbl>
              <a:tblPr firstRow="1" bandRow="1">
                <a:tableStyleId>{1D3205E1-8B83-452B-8570-0B3C4014EAE2}</a:tableStyleId>
              </a:tblPr>
              <a:tblGrid>
                <a:gridCol w="1859796">
                  <a:extLst>
                    <a:ext uri="{9D8B030D-6E8A-4147-A177-3AD203B41FA5}">
                      <a16:colId xmlns:a16="http://schemas.microsoft.com/office/drawing/2014/main" val="20000"/>
                    </a:ext>
                  </a:extLst>
                </a:gridCol>
                <a:gridCol w="1472339">
                  <a:extLst>
                    <a:ext uri="{9D8B030D-6E8A-4147-A177-3AD203B41FA5}">
                      <a16:colId xmlns:a16="http://schemas.microsoft.com/office/drawing/2014/main" val="20001"/>
                    </a:ext>
                  </a:extLst>
                </a:gridCol>
                <a:gridCol w="2177512">
                  <a:extLst>
                    <a:ext uri="{9D8B030D-6E8A-4147-A177-3AD203B41FA5}">
                      <a16:colId xmlns:a16="http://schemas.microsoft.com/office/drawing/2014/main" val="20002"/>
                    </a:ext>
                  </a:extLst>
                </a:gridCol>
                <a:gridCol w="1821051">
                  <a:extLst>
                    <a:ext uri="{9D8B030D-6E8A-4147-A177-3AD203B41FA5}">
                      <a16:colId xmlns:a16="http://schemas.microsoft.com/office/drawing/2014/main" val="20003"/>
                    </a:ext>
                  </a:extLst>
                </a:gridCol>
              </a:tblGrid>
              <a:tr h="304713">
                <a:tc>
                  <a:txBody>
                    <a:bodyPr/>
                    <a:lstStyle/>
                    <a:p>
                      <a:r>
                        <a:rPr lang="en-US" dirty="0"/>
                        <a:t>Author(s)</a:t>
                      </a:r>
                    </a:p>
                  </a:txBody>
                  <a:tcPr/>
                </a:tc>
                <a:tc>
                  <a:txBody>
                    <a:bodyPr/>
                    <a:lstStyle/>
                    <a:p>
                      <a:r>
                        <a:rPr lang="en-US" dirty="0"/>
                        <a:t>Strategies</a:t>
                      </a:r>
                      <a:r>
                        <a:rPr lang="en-US" baseline="0" dirty="0"/>
                        <a:t> </a:t>
                      </a:r>
                      <a:endParaRPr lang="en-US" dirty="0"/>
                    </a:p>
                  </a:txBody>
                  <a:tcPr/>
                </a:tc>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10000"/>
                  </a:ext>
                </a:extLst>
              </a:tr>
              <a:tr h="1809104">
                <a:tc>
                  <a:txBody>
                    <a:bodyPr/>
                    <a:lstStyle/>
                    <a:p>
                      <a:r>
                        <a:rPr lang="en-US" sz="1200" b="0" u="sng" strike="noStrike" cap="none" dirty="0" err="1">
                          <a:solidFill>
                            <a:srgbClr val="000000"/>
                          </a:solidFill>
                          <a:effectLst/>
                          <a:sym typeface="Arial"/>
                        </a:rPr>
                        <a:t>Esraa</a:t>
                      </a:r>
                      <a:r>
                        <a:rPr lang="en-US" sz="1200" b="0" u="sng" strike="noStrike" cap="none" dirty="0">
                          <a:solidFill>
                            <a:srgbClr val="000000"/>
                          </a:solidFill>
                          <a:effectLst/>
                          <a:sym typeface="Arial"/>
                        </a:rPr>
                        <a:t> A. </a:t>
                      </a:r>
                      <a:endParaRPr lang="en-IN" sz="1200" b="0" u="sng" strike="noStrike" cap="none" dirty="0">
                        <a:solidFill>
                          <a:srgbClr val="000000"/>
                        </a:solidFill>
                        <a:effectLst/>
                        <a:sym typeface="Arial"/>
                      </a:endParaRPr>
                    </a:p>
                    <a:p>
                      <a:r>
                        <a:rPr lang="en-US" sz="1200" b="0" u="none" strike="noStrike" cap="none" dirty="0" err="1">
                          <a:solidFill>
                            <a:srgbClr val="000000"/>
                          </a:solidFill>
                          <a:effectLst/>
                          <a:sym typeface="Arial"/>
                        </a:rPr>
                        <a:t>Abdelhalim</a:t>
                      </a:r>
                      <a:r>
                        <a:rPr lang="en-US" sz="1200" b="0" u="none" strike="noStrike" cap="none" dirty="0">
                          <a:solidFill>
                            <a:srgbClr val="000000"/>
                          </a:solidFill>
                          <a:effectLst/>
                          <a:sym typeface="Arial"/>
                        </a:rPr>
                        <a:t> and </a:t>
                      </a:r>
                      <a:r>
                        <a:rPr lang="en-US" sz="1200" b="0" u="none" strike="noStrike" cap="none" dirty="0" err="1">
                          <a:solidFill>
                            <a:srgbClr val="000000"/>
                          </a:solidFill>
                          <a:effectLst/>
                          <a:sym typeface="Arial"/>
                        </a:rPr>
                        <a:t>Ghada</a:t>
                      </a:r>
                      <a:r>
                        <a:rPr lang="en-US" sz="1200" b="0" u="none" strike="noStrike" cap="none" dirty="0">
                          <a:solidFill>
                            <a:srgbClr val="000000"/>
                          </a:solidFill>
                          <a:effectLst/>
                          <a:sym typeface="Arial"/>
                        </a:rPr>
                        <a:t> </a:t>
                      </a:r>
                      <a:r>
                        <a:rPr lang="en-US" sz="1200" b="0" u="none" strike="noStrike" cap="none" dirty="0" err="1">
                          <a:solidFill>
                            <a:srgbClr val="000000"/>
                          </a:solidFill>
                          <a:effectLst/>
                          <a:sym typeface="Arial"/>
                        </a:rPr>
                        <a:t>A.El</a:t>
                      </a:r>
                      <a:r>
                        <a:rPr lang="en-US" sz="1200" b="0" u="none" strike="noStrike" cap="none" dirty="0">
                          <a:solidFill>
                            <a:srgbClr val="000000"/>
                          </a:solidFill>
                          <a:effectLst/>
                          <a:sym typeface="Arial"/>
                        </a:rPr>
                        <a:t> Khayat</a:t>
                      </a:r>
                      <a:endParaRPr lang="en-US" sz="1200" dirty="0"/>
                    </a:p>
                  </a:txBody>
                  <a:tcPr/>
                </a:tc>
                <a:tc>
                  <a:txBody>
                    <a:bodyPr/>
                    <a:lstStyle/>
                    <a:p>
                      <a:r>
                        <a:rPr lang="en-US" sz="1200" b="0" u="none" strike="noStrike" cap="none" dirty="0">
                          <a:solidFill>
                            <a:srgbClr val="000000"/>
                          </a:solidFill>
                          <a:effectLst/>
                          <a:sym typeface="Arial"/>
                        </a:rPr>
                        <a:t>Population Generation,</a:t>
                      </a:r>
                      <a:endParaRPr lang="en-IN" sz="1200" b="0" u="none" strike="noStrike" cap="none" dirty="0">
                        <a:solidFill>
                          <a:srgbClr val="000000"/>
                        </a:solidFill>
                        <a:effectLst/>
                        <a:sym typeface="Arial"/>
                      </a:endParaRPr>
                    </a:p>
                    <a:p>
                      <a:r>
                        <a:rPr lang="en-US" sz="1200" b="0" u="none" strike="noStrike" cap="none" dirty="0">
                          <a:solidFill>
                            <a:srgbClr val="000000"/>
                          </a:solidFill>
                          <a:effectLst/>
                          <a:sym typeface="Arial"/>
                        </a:rPr>
                        <a:t>Fitness Function,      Selection, Crossover,</a:t>
                      </a:r>
                      <a:endParaRPr lang="en-IN" sz="1200" b="0" u="none" strike="noStrike" cap="none" dirty="0">
                        <a:solidFill>
                          <a:srgbClr val="000000"/>
                        </a:solidFill>
                        <a:effectLst/>
                        <a:sym typeface="Arial"/>
                      </a:endParaRPr>
                    </a:p>
                    <a:p>
                      <a:r>
                        <a:rPr lang="en-US" sz="1200" b="0" u="none" strike="noStrike" cap="none" dirty="0">
                          <a:solidFill>
                            <a:srgbClr val="000000"/>
                          </a:solidFill>
                          <a:effectLst/>
                          <a:sym typeface="Arial"/>
                        </a:rPr>
                        <a:t>Mutation, Elitism,</a:t>
                      </a:r>
                      <a:endParaRPr lang="en-IN" sz="1200" b="0" u="none" strike="noStrike" cap="none" dirty="0">
                        <a:solidFill>
                          <a:srgbClr val="000000"/>
                        </a:solidFill>
                        <a:effectLst/>
                        <a:sym typeface="Arial"/>
                      </a:endParaRPr>
                    </a:p>
                    <a:p>
                      <a:r>
                        <a:rPr lang="en-US" sz="1200" b="0" u="none" strike="noStrike" cap="none" dirty="0">
                          <a:solidFill>
                            <a:srgbClr val="000000"/>
                          </a:solidFill>
                          <a:effectLst/>
                          <a:sym typeface="Arial"/>
                        </a:rPr>
                        <a:t>Termination.</a:t>
                      </a:r>
                      <a:endParaRPr lang="en-US" sz="1200" dirty="0"/>
                    </a:p>
                  </a:txBody>
                  <a:tcPr/>
                </a:tc>
                <a:tc>
                  <a:txBody>
                    <a:bodyPr/>
                    <a:lstStyle/>
                    <a:p>
                      <a:r>
                        <a:rPr lang="en-US" sz="1200" b="0" u="none" strike="noStrike" cap="none" dirty="0">
                          <a:solidFill>
                            <a:srgbClr val="000000"/>
                          </a:solidFill>
                          <a:effectLst/>
                          <a:sym typeface="Arial"/>
                        </a:rPr>
                        <a:t>1.Maximizes resource utilization for efficient scheduling.</a:t>
                      </a:r>
                      <a:endParaRPr lang="en-IN" sz="1200" b="0" u="none" strike="noStrike" cap="none" dirty="0">
                        <a:solidFill>
                          <a:srgbClr val="000000"/>
                        </a:solidFill>
                        <a:effectLst/>
                        <a:sym typeface="Arial"/>
                      </a:endParaRPr>
                    </a:p>
                    <a:p>
                      <a:r>
                        <a:rPr lang="en-US" sz="1200" b="0" u="none" strike="noStrike" cap="none" dirty="0">
                          <a:solidFill>
                            <a:srgbClr val="000000"/>
                          </a:solidFill>
                          <a:effectLst/>
                          <a:sym typeface="Arial"/>
                        </a:rPr>
                        <a:t>2.Effectively manages various timetabling constraints.</a:t>
                      </a:r>
                      <a:endParaRPr lang="en-US" sz="1200" dirty="0"/>
                    </a:p>
                  </a:txBody>
                  <a:tcPr/>
                </a:tc>
                <a:tc>
                  <a:txBody>
                    <a:bodyPr/>
                    <a:lstStyle/>
                    <a:p>
                      <a:pPr marL="0" marR="0">
                        <a:lnSpc>
                          <a:spcPct val="107000"/>
                        </a:lnSpc>
                        <a:spcBef>
                          <a:spcPts val="0"/>
                        </a:spcBef>
                        <a:spcAft>
                          <a:spcPts val="0"/>
                        </a:spcAft>
                      </a:pPr>
                      <a:r>
                        <a:rPr lang="en-US" sz="1400" dirty="0">
                          <a:effectLst/>
                        </a:rPr>
                        <a:t>1</a:t>
                      </a:r>
                      <a:r>
                        <a:rPr lang="en-US" sz="1200" dirty="0">
                          <a:effectLst/>
                        </a:rPr>
                        <a:t>.High computational requirements, especially for large datasets.</a:t>
                      </a:r>
                      <a:endParaRPr lang="en-IN" sz="1200" dirty="0">
                        <a:effectLst/>
                      </a:endParaRPr>
                    </a:p>
                    <a:p>
                      <a:pPr marL="0" marR="0">
                        <a:lnSpc>
                          <a:spcPct val="107000"/>
                        </a:lnSpc>
                        <a:spcBef>
                          <a:spcPts val="0"/>
                        </a:spcBef>
                        <a:spcAft>
                          <a:spcPts val="0"/>
                        </a:spcAft>
                      </a:pPr>
                      <a:r>
                        <a:rPr lang="en-US" sz="1200" dirty="0">
                          <a:effectLst/>
                        </a:rPr>
                        <a:t>2.Effectiveness depends on tuning crossover and mutation rates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1371207">
                <a:tc>
                  <a:txBody>
                    <a:bodyPr/>
                    <a:lstStyle/>
                    <a:p>
                      <a:r>
                        <a:rPr lang="en-US" sz="1200" b="0" i="0" u="none" strike="noStrike" cap="none" dirty="0" err="1">
                          <a:solidFill>
                            <a:srgbClr val="000000"/>
                          </a:solidFill>
                          <a:effectLst/>
                          <a:latin typeface="Arial"/>
                          <a:ea typeface="Arial"/>
                          <a:cs typeface="Arial"/>
                          <a:sym typeface="Arial"/>
                        </a:rPr>
                        <a:t>Meysam</a:t>
                      </a:r>
                      <a:r>
                        <a:rPr lang="en-US" sz="1200" b="0" i="0" u="none" strike="noStrike" cap="none" dirty="0">
                          <a:solidFill>
                            <a:srgbClr val="000000"/>
                          </a:solidFill>
                          <a:effectLst/>
                          <a:latin typeface="Arial"/>
                          <a:ea typeface="Arial"/>
                          <a:cs typeface="Arial"/>
                          <a:sym typeface="Arial"/>
                        </a:rPr>
                        <a:t> </a:t>
                      </a:r>
                      <a:r>
                        <a:rPr lang="en-US" sz="1200" b="0" i="0" u="none" strike="noStrike" cap="none" dirty="0" err="1">
                          <a:solidFill>
                            <a:srgbClr val="000000"/>
                          </a:solidFill>
                          <a:effectLst/>
                          <a:latin typeface="Arial"/>
                          <a:ea typeface="Arial"/>
                          <a:cs typeface="Arial"/>
                          <a:sym typeface="Arial"/>
                        </a:rPr>
                        <a:t>Shahvali</a:t>
                      </a:r>
                      <a:r>
                        <a:rPr lang="en-US" sz="1200" b="0" i="0" u="none" strike="noStrike" cap="none" dirty="0">
                          <a:solidFill>
                            <a:srgbClr val="000000"/>
                          </a:solidFill>
                          <a:effectLst/>
                          <a:latin typeface="Arial"/>
                          <a:ea typeface="Arial"/>
                          <a:cs typeface="Arial"/>
                          <a:sym typeface="Arial"/>
                        </a:rPr>
                        <a:t> </a:t>
                      </a:r>
                      <a:r>
                        <a:rPr lang="en-US" sz="1200" b="0" i="0" u="none" strike="noStrike" cap="none" dirty="0" err="1">
                          <a:solidFill>
                            <a:srgbClr val="000000"/>
                          </a:solidFill>
                          <a:effectLst/>
                          <a:latin typeface="Arial"/>
                          <a:ea typeface="Arial"/>
                          <a:cs typeface="Arial"/>
                          <a:sym typeface="Arial"/>
                        </a:rPr>
                        <a:t>Kohshori</a:t>
                      </a:r>
                      <a:r>
                        <a:rPr lang="en-US" sz="1200" b="0" i="0" u="none" strike="noStrike" cap="none" dirty="0">
                          <a:solidFill>
                            <a:srgbClr val="000000"/>
                          </a:solidFill>
                          <a:effectLst/>
                          <a:latin typeface="Arial"/>
                          <a:ea typeface="Arial"/>
                          <a:cs typeface="Arial"/>
                          <a:sym typeface="Arial"/>
                        </a:rPr>
                        <a:t> and Mohammad </a:t>
                      </a:r>
                      <a:r>
                        <a:rPr lang="en-US" sz="1200" b="0" i="0" u="none" strike="noStrike" cap="none" dirty="0" err="1">
                          <a:solidFill>
                            <a:srgbClr val="000000"/>
                          </a:solidFill>
                          <a:effectLst/>
                          <a:latin typeface="Arial"/>
                          <a:ea typeface="Arial"/>
                          <a:cs typeface="Arial"/>
                          <a:sym typeface="Arial"/>
                        </a:rPr>
                        <a:t>Saniee</a:t>
                      </a:r>
                      <a:r>
                        <a:rPr lang="en-US" sz="1200" b="0" i="0" u="none" strike="noStrike" cap="none" dirty="0">
                          <a:solidFill>
                            <a:srgbClr val="000000"/>
                          </a:solidFill>
                          <a:effectLst/>
                          <a:latin typeface="Arial"/>
                          <a:ea typeface="Arial"/>
                          <a:cs typeface="Arial"/>
                          <a:sym typeface="Arial"/>
                        </a:rPr>
                        <a:t> </a:t>
                      </a:r>
                      <a:r>
                        <a:rPr lang="en-US" sz="1200" b="0" i="0" u="none" strike="noStrike" cap="none" dirty="0" err="1">
                          <a:solidFill>
                            <a:srgbClr val="000000"/>
                          </a:solidFill>
                          <a:effectLst/>
                          <a:latin typeface="Arial"/>
                          <a:ea typeface="Arial"/>
                          <a:cs typeface="Arial"/>
                          <a:sym typeface="Arial"/>
                        </a:rPr>
                        <a:t>Abadeh</a:t>
                      </a:r>
                      <a:endParaRPr lang="en-US" sz="1200" dirty="0"/>
                    </a:p>
                  </a:txBody>
                  <a:tcPr/>
                </a:tc>
                <a:tc>
                  <a:txBody>
                    <a:bodyPr/>
                    <a:lstStyle/>
                    <a:p>
                      <a:r>
                        <a:rPr lang="en-US" sz="1200" b="0" i="0" u="none" strike="noStrike" cap="none" dirty="0">
                          <a:solidFill>
                            <a:srgbClr val="000000"/>
                          </a:solidFill>
                          <a:effectLst/>
                          <a:latin typeface="Arial"/>
                          <a:ea typeface="Arial"/>
                          <a:cs typeface="Arial"/>
                          <a:sym typeface="Arial"/>
                        </a:rPr>
                        <a:t>Problem Encoding, Initial Population, Fitness Function, Crossover, Mutation,</a:t>
                      </a:r>
                      <a:endParaRPr lang="en-IN" sz="1200" b="0" i="0" u="none" strike="noStrike" cap="none" dirty="0">
                        <a:solidFill>
                          <a:srgbClr val="000000"/>
                        </a:solidFill>
                        <a:effectLst/>
                        <a:latin typeface="Arial"/>
                        <a:ea typeface="Arial"/>
                        <a:cs typeface="Arial"/>
                        <a:sym typeface="Arial"/>
                      </a:endParaRPr>
                    </a:p>
                    <a:p>
                      <a:r>
                        <a:rPr lang="en-US" sz="1200" b="0" i="0" u="none" strike="noStrike" cap="none" dirty="0" err="1">
                          <a:solidFill>
                            <a:srgbClr val="000000"/>
                          </a:solidFill>
                          <a:effectLst/>
                          <a:latin typeface="Arial"/>
                          <a:ea typeface="Arial"/>
                          <a:cs typeface="Arial"/>
                          <a:sym typeface="Arial"/>
                        </a:rPr>
                        <a:t>HybridFeatures</a:t>
                      </a:r>
                      <a:r>
                        <a:rPr lang="en-US" sz="1200" b="0" i="0" u="none" strike="noStrike" cap="none" dirty="0">
                          <a:solidFill>
                            <a:srgbClr val="000000"/>
                          </a:solidFill>
                          <a:effectLst/>
                          <a:latin typeface="Arial"/>
                          <a:ea typeface="Arial"/>
                          <a:cs typeface="Arial"/>
                          <a:sym typeface="Arial"/>
                        </a:rPr>
                        <a:t>,</a:t>
                      </a:r>
                      <a:endParaRPr lang="en-IN" sz="1200" b="0" i="0" u="none" strike="noStrike" cap="none" dirty="0">
                        <a:solidFill>
                          <a:srgbClr val="000000"/>
                        </a:solidFill>
                        <a:effectLst/>
                        <a:latin typeface="Arial"/>
                        <a:ea typeface="Arial"/>
                        <a:cs typeface="Arial"/>
                        <a:sym typeface="Arial"/>
                      </a:endParaRPr>
                    </a:p>
                    <a:p>
                      <a:r>
                        <a:rPr lang="en-US" sz="1200" b="0" i="0" u="none" strike="noStrike" cap="none" dirty="0">
                          <a:solidFill>
                            <a:srgbClr val="000000"/>
                          </a:solidFill>
                          <a:effectLst/>
                          <a:latin typeface="Arial"/>
                          <a:ea typeface="Arial"/>
                          <a:cs typeface="Arial"/>
                          <a:sym typeface="Arial"/>
                        </a:rPr>
                        <a:t>Termination.</a:t>
                      </a:r>
                      <a:endParaRPr lang="en-US" sz="1200" dirty="0"/>
                    </a:p>
                  </a:txBody>
                  <a:tcPr/>
                </a:tc>
                <a:tc>
                  <a:txBody>
                    <a:bodyPr/>
                    <a:lstStyle/>
                    <a:p>
                      <a:r>
                        <a:rPr lang="en-US" sz="1200" b="0" i="0" u="none" strike="noStrike" cap="none" dirty="0">
                          <a:solidFill>
                            <a:srgbClr val="000000"/>
                          </a:solidFill>
                          <a:effectLst/>
                          <a:latin typeface="Arial"/>
                          <a:ea typeface="Arial"/>
                          <a:cs typeface="Arial"/>
                          <a:sym typeface="Arial"/>
                        </a:rPr>
                        <a:t>1.Hybrid features accelerate convergence and enhance solution quality.</a:t>
                      </a:r>
                      <a:endParaRPr lang="en-IN" sz="1200" b="0" i="0" u="none" strike="noStrike" cap="none" dirty="0">
                        <a:solidFill>
                          <a:srgbClr val="000000"/>
                        </a:solidFill>
                        <a:effectLst/>
                        <a:latin typeface="Arial"/>
                        <a:ea typeface="Arial"/>
                        <a:cs typeface="Arial"/>
                        <a:sym typeface="Arial"/>
                      </a:endParaRPr>
                    </a:p>
                    <a:p>
                      <a:r>
                        <a:rPr lang="en-US" sz="1200" b="0" i="0" u="none" strike="noStrike" cap="none" dirty="0">
                          <a:solidFill>
                            <a:srgbClr val="000000"/>
                          </a:solidFill>
                          <a:effectLst/>
                          <a:latin typeface="Arial"/>
                          <a:ea typeface="Arial"/>
                          <a:cs typeface="Arial"/>
                          <a:sym typeface="Arial"/>
                        </a:rPr>
                        <a:t>2.Diverse crossover and mutation operators explore varied solution spaces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200" b="0" i="0" u="none" strike="noStrike" cap="none" dirty="0">
                          <a:solidFill>
                            <a:srgbClr val="000000"/>
                          </a:solidFill>
                          <a:effectLst/>
                          <a:latin typeface="Arial"/>
                          <a:ea typeface="Arial"/>
                          <a:cs typeface="Arial"/>
                          <a:sym typeface="Arial"/>
                        </a:rPr>
                        <a:t>1.GAs can be computationally expensive, especially for complex constraints.</a:t>
                      </a:r>
                      <a:endParaRPr lang="en-IN" sz="1200" b="0" i="0" u="none" strike="noStrike" cap="none" dirty="0">
                        <a:solidFill>
                          <a:srgbClr val="000000"/>
                        </a:solidFill>
                        <a:effectLst/>
                        <a:latin typeface="Arial"/>
                        <a:ea typeface="Arial"/>
                        <a:cs typeface="Arial"/>
                        <a:sym typeface="Arial"/>
                      </a:endParaRPr>
                    </a:p>
                    <a:p>
                      <a:r>
                        <a:rPr lang="en-US" sz="1200" b="0" i="0" u="none" strike="noStrike" cap="none" dirty="0">
                          <a:solidFill>
                            <a:srgbClr val="000000"/>
                          </a:solidFill>
                          <a:effectLst/>
                          <a:latin typeface="Arial"/>
                          <a:ea typeface="Arial"/>
                          <a:cs typeface="Arial"/>
                          <a:sym typeface="Arial"/>
                        </a:rPr>
                        <a:t>2.Effectiveness depends on tuning parameters, which can be time-consuming.</a:t>
                      </a:r>
                      <a:endParaRPr lang="en-US" sz="1200" dirty="0"/>
                    </a:p>
                  </a:txBody>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idx="10"/>
          </p:nvPr>
        </p:nvSpPr>
        <p:spPr/>
        <p:txBody>
          <a:bodyPr/>
          <a:lstStyle/>
          <a:p>
            <a:fld id="{937E6CE2-A279-4DF4-AD7B-FFB9CCAEAB64}" type="datetime1">
              <a:rPr lang="en-US" smtClean="0"/>
              <a:t>1/26/2024</a:t>
            </a:fld>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9344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Literature(cont..)</a:t>
            </a:r>
            <a:br>
              <a:rPr lang="en-US" sz="3600" dirty="0"/>
            </a:br>
            <a:r>
              <a:rPr lang="en-US" sz="1800" dirty="0">
                <a:latin typeface="Bookman Old Style" panose="02050604050505020204" pitchFamily="18" charset="0"/>
              </a:rPr>
              <a:t>selected strategy:</a:t>
            </a:r>
            <a:endParaRPr lang="en-US" sz="3600" dirty="0"/>
          </a:p>
        </p:txBody>
      </p:sp>
      <p:graphicFrame>
        <p:nvGraphicFramePr>
          <p:cNvPr id="3" name="Table 2"/>
          <p:cNvGraphicFramePr>
            <a:graphicFrameLocks noGrp="1"/>
          </p:cNvGraphicFramePr>
          <p:nvPr>
            <p:extLst>
              <p:ext uri="{D42A27DB-BD31-4B8C-83A1-F6EECF244321}">
                <p14:modId xmlns:p14="http://schemas.microsoft.com/office/powerpoint/2010/main" val="2967274441"/>
              </p:ext>
            </p:extLst>
          </p:nvPr>
        </p:nvGraphicFramePr>
        <p:xfrm>
          <a:off x="1183759" y="1007583"/>
          <a:ext cx="6828865" cy="2870200"/>
        </p:xfrm>
        <a:graphic>
          <a:graphicData uri="http://schemas.openxmlformats.org/drawingml/2006/table">
            <a:tbl>
              <a:tblPr firstRow="1" bandRow="1">
                <a:tableStyleId>{1D3205E1-8B83-452B-8570-0B3C4014EAE2}</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2256865">
                  <a:extLst>
                    <a:ext uri="{9D8B030D-6E8A-4147-A177-3AD203B41FA5}">
                      <a16:colId xmlns:a16="http://schemas.microsoft.com/office/drawing/2014/main" val="20003"/>
                    </a:ext>
                  </a:extLst>
                </a:gridCol>
              </a:tblGrid>
              <a:tr h="370840">
                <a:tc>
                  <a:txBody>
                    <a:bodyPr/>
                    <a:lstStyle/>
                    <a:p>
                      <a:r>
                        <a:rPr lang="en-US" dirty="0"/>
                        <a:t>Author(s)</a:t>
                      </a:r>
                    </a:p>
                  </a:txBody>
                  <a:tcPr/>
                </a:tc>
                <a:tc>
                  <a:txBody>
                    <a:bodyPr/>
                    <a:lstStyle/>
                    <a:p>
                      <a:r>
                        <a:rPr lang="en-US" dirty="0"/>
                        <a:t>Method</a:t>
                      </a:r>
                    </a:p>
                  </a:txBody>
                  <a:tcPr/>
                </a:tc>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10000"/>
                  </a:ext>
                </a:extLst>
              </a:tr>
              <a:tr h="370840">
                <a:tc>
                  <a:txBody>
                    <a:bodyPr/>
                    <a:lstStyle/>
                    <a:p>
                      <a:r>
                        <a:rPr lang="en-US" sz="1200" b="0" i="0" u="none" strike="noStrike" cap="none" dirty="0" err="1">
                          <a:solidFill>
                            <a:srgbClr val="000000"/>
                          </a:solidFill>
                          <a:effectLst/>
                          <a:latin typeface="Arial"/>
                          <a:ea typeface="Arial"/>
                          <a:cs typeface="Arial"/>
                          <a:sym typeface="Arial"/>
                        </a:rPr>
                        <a:t>Mrunmayee</a:t>
                      </a:r>
                      <a:r>
                        <a:rPr lang="en-US" sz="1200" b="0" i="0" u="none" strike="noStrike" cap="none" dirty="0">
                          <a:solidFill>
                            <a:srgbClr val="000000"/>
                          </a:solidFill>
                          <a:effectLst/>
                          <a:latin typeface="Arial"/>
                          <a:ea typeface="Arial"/>
                          <a:cs typeface="Arial"/>
                          <a:sym typeface="Arial"/>
                        </a:rPr>
                        <a:t> V. Rane; Vikram M. </a:t>
                      </a:r>
                      <a:r>
                        <a:rPr lang="en-US" sz="1200" b="0" i="0" u="none" strike="noStrike" cap="none" dirty="0" err="1">
                          <a:solidFill>
                            <a:srgbClr val="000000"/>
                          </a:solidFill>
                          <a:effectLst/>
                          <a:latin typeface="Arial"/>
                          <a:ea typeface="Arial"/>
                          <a:cs typeface="Arial"/>
                          <a:sym typeface="Arial"/>
                        </a:rPr>
                        <a:t>Apte</a:t>
                      </a:r>
                      <a:r>
                        <a:rPr lang="en-US" sz="1200" b="0" i="0" u="none" strike="noStrike" cap="none" dirty="0">
                          <a:solidFill>
                            <a:srgbClr val="000000"/>
                          </a:solidFill>
                          <a:effectLst/>
                          <a:latin typeface="Arial"/>
                          <a:ea typeface="Arial"/>
                          <a:cs typeface="Arial"/>
                          <a:sym typeface="Arial"/>
                        </a:rPr>
                        <a:t>; </a:t>
                      </a:r>
                      <a:r>
                        <a:rPr lang="en-US" sz="1200" b="0" i="0" u="none" strike="noStrike" cap="none" dirty="0" err="1">
                          <a:solidFill>
                            <a:srgbClr val="000000"/>
                          </a:solidFill>
                          <a:effectLst/>
                          <a:latin typeface="Arial"/>
                          <a:ea typeface="Arial"/>
                          <a:cs typeface="Arial"/>
                          <a:sym typeface="Arial"/>
                        </a:rPr>
                        <a:t>Vishakha</a:t>
                      </a:r>
                      <a:r>
                        <a:rPr lang="en-US" sz="1200" b="0" i="0" u="none" strike="noStrike" cap="none" dirty="0">
                          <a:solidFill>
                            <a:srgbClr val="000000"/>
                          </a:solidFill>
                          <a:effectLst/>
                          <a:latin typeface="Arial"/>
                          <a:ea typeface="Arial"/>
                          <a:cs typeface="Arial"/>
                          <a:sym typeface="Arial"/>
                        </a:rPr>
                        <a:t> N. </a:t>
                      </a:r>
                      <a:r>
                        <a:rPr lang="en-US" sz="1200" b="0" i="0" u="none" strike="noStrike" cap="none" dirty="0" err="1">
                          <a:solidFill>
                            <a:srgbClr val="000000"/>
                          </a:solidFill>
                          <a:effectLst/>
                          <a:latin typeface="Arial"/>
                          <a:ea typeface="Arial"/>
                          <a:cs typeface="Arial"/>
                          <a:sym typeface="Arial"/>
                        </a:rPr>
                        <a:t>Nerkar</a:t>
                      </a:r>
                      <a:r>
                        <a:rPr lang="en-US" sz="1200" b="0" i="0" u="none" strike="noStrike" cap="none" dirty="0">
                          <a:solidFill>
                            <a:srgbClr val="000000"/>
                          </a:solidFill>
                          <a:effectLst/>
                          <a:latin typeface="Arial"/>
                          <a:ea typeface="Arial"/>
                          <a:cs typeface="Arial"/>
                          <a:sym typeface="Arial"/>
                        </a:rPr>
                        <a:t>; Mani Roja Edinburgh; K.Y. Rajput</a:t>
                      </a:r>
                      <a:endParaRPr lang="en-US" sz="1200" dirty="0"/>
                    </a:p>
                  </a:txBody>
                  <a:tcPr/>
                </a:tc>
                <a:tc>
                  <a:txBody>
                    <a:bodyPr/>
                    <a:lstStyle/>
                    <a:p>
                      <a:r>
                        <a:rPr lang="en-US" sz="1200" b="0" i="0" u="none" strike="noStrike" cap="none" dirty="0">
                          <a:solidFill>
                            <a:srgbClr val="000000"/>
                          </a:solidFill>
                          <a:effectLst/>
                          <a:latin typeface="Arial"/>
                          <a:ea typeface="Arial"/>
                          <a:cs typeface="Arial"/>
                          <a:sym typeface="Arial"/>
                        </a:rPr>
                        <a:t>Input Module,</a:t>
                      </a:r>
                      <a:endParaRPr lang="en-IN" sz="1200" b="0" i="0" u="none" strike="noStrike" cap="none" dirty="0">
                        <a:solidFill>
                          <a:srgbClr val="000000"/>
                        </a:solidFill>
                        <a:effectLst/>
                        <a:latin typeface="Arial"/>
                        <a:ea typeface="Arial"/>
                        <a:cs typeface="Arial"/>
                        <a:sym typeface="Arial"/>
                      </a:endParaRPr>
                    </a:p>
                    <a:p>
                      <a:r>
                        <a:rPr lang="en-US" sz="1200" b="0" i="0" u="none" strike="noStrike" cap="none" dirty="0">
                          <a:solidFill>
                            <a:srgbClr val="000000"/>
                          </a:solidFill>
                          <a:effectLst/>
                          <a:latin typeface="Arial"/>
                          <a:ea typeface="Arial"/>
                          <a:cs typeface="Arial"/>
                          <a:sym typeface="Arial"/>
                        </a:rPr>
                        <a:t>Operational Module,</a:t>
                      </a:r>
                      <a:endParaRPr lang="en-IN" sz="1200" b="0" i="0" u="none" strike="noStrike" cap="none" dirty="0">
                        <a:solidFill>
                          <a:srgbClr val="000000"/>
                        </a:solidFill>
                        <a:effectLst/>
                        <a:latin typeface="Arial"/>
                        <a:ea typeface="Arial"/>
                        <a:cs typeface="Arial"/>
                        <a:sym typeface="Arial"/>
                      </a:endParaRPr>
                    </a:p>
                    <a:p>
                      <a:r>
                        <a:rPr lang="en-US" sz="1200" b="0" i="0" u="none" strike="noStrike" cap="none" dirty="0">
                          <a:solidFill>
                            <a:srgbClr val="000000"/>
                          </a:solidFill>
                          <a:effectLst/>
                          <a:latin typeface="Arial"/>
                          <a:ea typeface="Arial"/>
                          <a:cs typeface="Arial"/>
                          <a:sym typeface="Arial"/>
                        </a:rPr>
                        <a:t>Display Module.</a:t>
                      </a:r>
                      <a:endParaRPr lang="en-US" sz="1200" dirty="0"/>
                    </a:p>
                  </a:txBody>
                  <a:tcPr/>
                </a:tc>
                <a:tc>
                  <a:txBody>
                    <a:bodyPr/>
                    <a:lstStyle/>
                    <a:p>
                      <a:r>
                        <a:rPr lang="en-US" sz="1200" b="0" i="0" u="none" strike="noStrike" cap="none" dirty="0">
                          <a:solidFill>
                            <a:srgbClr val="000000"/>
                          </a:solidFill>
                          <a:effectLst/>
                          <a:latin typeface="Arial"/>
                          <a:ea typeface="Arial"/>
                          <a:cs typeface="Arial"/>
                          <a:sym typeface="Arial"/>
                        </a:rPr>
                        <a:t>1.System ensures efficient resource allocation with more optimized and accurate timetables.</a:t>
                      </a:r>
                      <a:endParaRPr lang="en-IN" sz="1200" b="0" i="0" u="none" strike="noStrike" cap="none" dirty="0">
                        <a:solidFill>
                          <a:srgbClr val="000000"/>
                        </a:solidFill>
                        <a:effectLst/>
                        <a:latin typeface="Arial"/>
                        <a:ea typeface="Arial"/>
                        <a:cs typeface="Arial"/>
                        <a:sym typeface="Arial"/>
                      </a:endParaRPr>
                    </a:p>
                    <a:p>
                      <a:r>
                        <a:rPr lang="en-US" sz="1200" b="0" i="0" u="none" strike="noStrike" cap="none" dirty="0">
                          <a:solidFill>
                            <a:srgbClr val="000000"/>
                          </a:solidFill>
                          <a:effectLst/>
                          <a:latin typeface="Arial"/>
                          <a:ea typeface="Arial"/>
                          <a:cs typeface="Arial"/>
                          <a:sym typeface="Arial"/>
                        </a:rPr>
                        <a:t>2. Saves administrators significant time, allowing focus on more productive tasks.</a:t>
                      </a:r>
                      <a:endParaRPr lang="en-IN" sz="1200" b="0" i="0" u="none" strike="noStrike" cap="none" dirty="0">
                        <a:solidFill>
                          <a:srgbClr val="000000"/>
                        </a:solidFill>
                        <a:effectLst/>
                        <a:latin typeface="Arial"/>
                        <a:ea typeface="Arial"/>
                        <a:cs typeface="Arial"/>
                        <a:sym typeface="Arial"/>
                      </a:endParaRPr>
                    </a:p>
                    <a:p>
                      <a:endParaRPr lang="en-US" dirty="0"/>
                    </a:p>
                  </a:txBody>
                  <a:tcPr/>
                </a:tc>
                <a:tc>
                  <a:txBody>
                    <a:bodyPr/>
                    <a:lstStyle/>
                    <a:p>
                      <a:r>
                        <a:rPr lang="en-US" sz="1200" b="0" i="0" u="none" strike="noStrike" cap="none" dirty="0">
                          <a:solidFill>
                            <a:srgbClr val="000000"/>
                          </a:solidFill>
                          <a:effectLst/>
                          <a:latin typeface="Arial"/>
                          <a:ea typeface="Arial"/>
                          <a:cs typeface="Arial"/>
                          <a:sym typeface="Arial"/>
                        </a:rPr>
                        <a:t>1.Algorithm complexity (cube root of n) may challenge computational resources for larger datasets or real-time adjustments.</a:t>
                      </a:r>
                      <a:endParaRPr lang="en-IN" sz="1200" b="0" i="0" u="none" strike="noStrike" cap="none" dirty="0">
                        <a:solidFill>
                          <a:srgbClr val="000000"/>
                        </a:solidFill>
                        <a:effectLst/>
                        <a:latin typeface="Arial"/>
                        <a:ea typeface="Arial"/>
                        <a:cs typeface="Arial"/>
                        <a:sym typeface="Arial"/>
                      </a:endParaRPr>
                    </a:p>
                    <a:p>
                      <a:r>
                        <a:rPr lang="en-US" sz="1200" b="0" i="0" u="none" strike="noStrike" cap="none" dirty="0">
                          <a:solidFill>
                            <a:srgbClr val="000000"/>
                          </a:solidFill>
                          <a:effectLst/>
                          <a:latin typeface="Arial"/>
                          <a:ea typeface="Arial"/>
                          <a:cs typeface="Arial"/>
                          <a:sym typeface="Arial"/>
                        </a:rPr>
                        <a:t>2.User unfamiliarity with the system may lead to a learning curve, potentially causing initial resistance or errors during the transition.</a:t>
                      </a:r>
                      <a:endParaRPr lang="en-US" sz="1200" dirty="0"/>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idx="10"/>
          </p:nvPr>
        </p:nvSpPr>
        <p:spPr/>
        <p:txBody>
          <a:bodyPr/>
          <a:lstStyle/>
          <a:p>
            <a:fld id="{632A1D68-43CA-45FC-A47C-7E83FB7C746E}" type="datetime1">
              <a:rPr lang="en-US" smtClean="0"/>
              <a:t>1/26/2024</a:t>
            </a:fld>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63350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6</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Statement</a:t>
            </a:r>
          </a:p>
        </p:txBody>
      </p:sp>
      <p:sp>
        <p:nvSpPr>
          <p:cNvPr id="5" name="TextBox 4"/>
          <p:cNvSpPr txBox="1"/>
          <p:nvPr/>
        </p:nvSpPr>
        <p:spPr>
          <a:xfrm>
            <a:off x="1137683" y="1173014"/>
            <a:ext cx="6655982" cy="2308324"/>
          </a:xfrm>
          <a:prstGeom prst="rect">
            <a:avLst/>
          </a:prstGeom>
          <a:noFill/>
        </p:spPr>
        <p:txBody>
          <a:bodyPr wrap="square" rtlCol="0">
            <a:spAutoFit/>
          </a:bodyPr>
          <a:lstStyle/>
          <a:p>
            <a:r>
              <a:rPr lang="en-IN" sz="1800" kern="100" dirty="0">
                <a:solidFill>
                  <a:srgbClr val="000000"/>
                </a:solidFill>
                <a:effectLst/>
                <a:latin typeface="Calibri" panose="020F0502020204030204" pitchFamily="34" charset="0"/>
                <a:ea typeface="Calibri" panose="020F0502020204030204" pitchFamily="34" charset="0"/>
              </a:rPr>
              <a:t>Time Table Scheduling is an </a:t>
            </a:r>
            <a:r>
              <a:rPr lang="en-IN" sz="1800" b="1" u="sng" kern="100" dirty="0">
                <a:solidFill>
                  <a:srgbClr val="000000"/>
                </a:solidFill>
                <a:effectLst/>
                <a:uFill>
                  <a:solidFill>
                    <a:srgbClr val="000000"/>
                  </a:solidFill>
                </a:uFill>
                <a:latin typeface="Calibri" panose="020F0502020204030204" pitchFamily="34" charset="0"/>
                <a:ea typeface="Calibri" panose="020F0502020204030204" pitchFamily="34" charset="0"/>
              </a:rPr>
              <a:t>NP-hard</a:t>
            </a:r>
            <a:r>
              <a:rPr lang="en-IN" sz="1800" kern="100" dirty="0">
                <a:solidFill>
                  <a:srgbClr val="000000"/>
                </a:solidFill>
                <a:effectLst/>
                <a:latin typeface="Calibri" panose="020F0502020204030204" pitchFamily="34" charset="0"/>
                <a:ea typeface="Calibri" panose="020F0502020204030204" pitchFamily="34" charset="0"/>
              </a:rPr>
              <a:t> problem and hence polynomial time verifiable using genetic algorithms. It a typical scheduling problem that appears to be a tedious job in every academic institute once or twice a year. In earlier days, time table scheduling was done manually with a single person or some group involved in task of scheduling it manually, which takes a lot of effort and time. Planning timetables is one of the most complex and error-prone applications. </a:t>
            </a:r>
          </a:p>
          <a:p>
            <a:endParaRPr lang="en-US" sz="1800" dirty="0">
              <a:latin typeface="Bookman Old Style" panose="02050604050505020204" pitchFamily="18" charset="0"/>
            </a:endParaRPr>
          </a:p>
        </p:txBody>
      </p:sp>
      <p:sp>
        <p:nvSpPr>
          <p:cNvPr id="3" name="Date Placeholder 2"/>
          <p:cNvSpPr>
            <a:spLocks noGrp="1"/>
          </p:cNvSpPr>
          <p:nvPr>
            <p:ph type="dt" idx="10"/>
          </p:nvPr>
        </p:nvSpPr>
        <p:spPr/>
        <p:txBody>
          <a:bodyPr/>
          <a:lstStyle/>
          <a:p>
            <a:fld id="{BAE47AFA-FA96-457D-956D-C46D009EE3B5}" type="datetime1">
              <a:rPr lang="en-US" smtClean="0"/>
              <a:t>1/26/2024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23696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7</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865260" y="656844"/>
            <a:ext cx="6117431" cy="627321"/>
          </a:xfrm>
        </p:spPr>
        <p:txBody>
          <a:bodyPr/>
          <a:lstStyle/>
          <a:p>
            <a:r>
              <a:rPr lang="en-US" sz="3600" dirty="0">
                <a:latin typeface="Bookman Old Style" panose="02050604050505020204" pitchFamily="18" charset="0"/>
              </a:rPr>
              <a:t>       Problem</a:t>
            </a:r>
            <a:r>
              <a:rPr lang="en-US" sz="3200" dirty="0">
                <a:latin typeface="Bookman Old Style" panose="02050604050505020204" pitchFamily="18" charset="0"/>
              </a:rPr>
              <a:t> </a:t>
            </a:r>
            <a:r>
              <a:rPr lang="en-US" sz="3600" dirty="0">
                <a:latin typeface="Bookman Old Style" panose="02050604050505020204" pitchFamily="18" charset="0"/>
              </a:rPr>
              <a:t>Illustration</a:t>
            </a:r>
          </a:p>
        </p:txBody>
      </p:sp>
      <p:sp>
        <p:nvSpPr>
          <p:cNvPr id="5" name="TextBox 4"/>
          <p:cNvSpPr txBox="1"/>
          <p:nvPr/>
        </p:nvSpPr>
        <p:spPr>
          <a:xfrm>
            <a:off x="1244009" y="1857772"/>
            <a:ext cx="6655982" cy="1815882"/>
          </a:xfrm>
          <a:prstGeom prst="rect">
            <a:avLst/>
          </a:prstGeom>
          <a:noFill/>
        </p:spPr>
        <p:txBody>
          <a:bodyPr wrap="square" rtlCol="0">
            <a:spAutoFit/>
          </a:bodyPr>
          <a:lstStyle/>
          <a:p>
            <a:r>
              <a:rPr lang="en-US" dirty="0">
                <a:latin typeface="Bookman Old Style" panose="02050604050505020204" pitchFamily="18" charset="0"/>
              </a:rPr>
              <a:t>The program takes input of number of periods and their time slots along with the break slot, working days, teacher details with the subjects they teach, batches with the subjects allocated with them, different time slots for each subject to each branch that sums up to the total available hours,  aiming to meet user-defined constraints like resource availability, conflict avoidance, and fairness. Through genetic algorithm operations, it refines solutions iteratively until a satisfactory timetable is produced, providing an efficient and automated solution for complex scheduling challenges</a:t>
            </a:r>
          </a:p>
        </p:txBody>
      </p:sp>
      <p:sp>
        <p:nvSpPr>
          <p:cNvPr id="3" name="Date Placeholder 2"/>
          <p:cNvSpPr>
            <a:spLocks noGrp="1"/>
          </p:cNvSpPr>
          <p:nvPr>
            <p:ph type="dt" idx="10"/>
          </p:nvPr>
        </p:nvSpPr>
        <p:spPr/>
        <p:txBody>
          <a:bodyPr/>
          <a:lstStyle/>
          <a:p>
            <a:fld id="{C5FEAA23-0A82-400D-B54A-8AAC8D88A13B}" type="datetime1">
              <a:rPr lang="en-US" smtClean="0"/>
              <a:t>1/26/2024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001543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8</a:t>
            </a:fld>
            <a:endParaRPr>
              <a:latin typeface="Bookman Old Style" panose="02050604050505020204" pitchFamily="18" charset="0"/>
            </a:endParaRPr>
          </a:p>
        </p:txBody>
      </p:sp>
      <p:sp>
        <p:nvSpPr>
          <p:cNvPr id="120" name="Google Shape;120;p1"/>
          <p:cNvSpPr/>
          <p:nvPr/>
        </p:nvSpPr>
        <p:spPr>
          <a:xfrm>
            <a:off x="529119" y="1040109"/>
            <a:ext cx="8320413" cy="3108503"/>
          </a:xfrm>
          <a:prstGeom prst="rect">
            <a:avLst/>
          </a:prstGeom>
          <a:noFill/>
          <a:ln>
            <a:noFill/>
          </a:ln>
        </p:spPr>
        <p:txBody>
          <a:bodyPr spcFirstLastPara="1" wrap="square" lIns="91425" tIns="45700" rIns="91425" bIns="45700" anchor="t" anchorCtr="0">
            <a:spAutoFit/>
          </a:bodyPr>
          <a:lstStyle/>
          <a:p>
            <a:pPr>
              <a:buSzPts val="2000"/>
            </a:pPr>
            <a:r>
              <a:rPr lang="en-IN" sz="1600" kern="100" dirty="0">
                <a:solidFill>
                  <a:srgbClr val="000000"/>
                </a:solidFill>
                <a:effectLst/>
                <a:latin typeface="Times New Roman" panose="02020603050405020304" pitchFamily="18" charset="0"/>
                <a:ea typeface="Times New Roman" panose="02020603050405020304" pitchFamily="18" charset="0"/>
              </a:rPr>
              <a:t>The proposed system for Automatic timetable Generation  utilizes genetic algorithms to efficiently generate optimal timetables for educational institutions. It features a user-friendly interface for inputting constraints such as teacher availability, course prerequisites, and classroom availability. The genetic algorithm creates a population of possible timetables, employing crossover and mutation operations to produce new generations. A fitness function evaluates each timetable based on constraints and objectives, selecting the fittest for the next generation. Users can visualize, evaluate, and refine schedules, adjusting limits as needed, and compare multiple schedules to choose the best fit. The system handles complex constraints, offers flexibility, and is designed for ease of use, saving time and effort for educational institutions. Additionally, it accommodates staff-student interactions, allowing uploads of requests, notes, presentations, and e-books while considering changes and restrictions for future schedules.</a:t>
            </a:r>
          </a:p>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507688" y="102336"/>
            <a:ext cx="6117431" cy="627321"/>
          </a:xfrm>
        </p:spPr>
        <p:txBody>
          <a:bodyPr/>
          <a:lstStyle/>
          <a:p>
            <a:r>
              <a:rPr lang="en-US" sz="3200" dirty="0">
                <a:latin typeface="Bookman Old Style" panose="02050604050505020204" pitchFamily="18" charset="0"/>
              </a:rPr>
              <a:t>Proposed Method</a:t>
            </a:r>
            <a:endParaRPr lang="en-US" sz="3600" dirty="0">
              <a:latin typeface="Bookman Old Style" panose="02050604050505020204" pitchFamily="18" charset="0"/>
            </a:endParaRPr>
          </a:p>
        </p:txBody>
      </p:sp>
      <p:sp>
        <p:nvSpPr>
          <p:cNvPr id="3" name="Date Placeholder 2"/>
          <p:cNvSpPr>
            <a:spLocks noGrp="1"/>
          </p:cNvSpPr>
          <p:nvPr>
            <p:ph type="dt" idx="10"/>
          </p:nvPr>
        </p:nvSpPr>
        <p:spPr>
          <a:xfrm>
            <a:off x="529119" y="4869600"/>
            <a:ext cx="2133600" cy="273900"/>
          </a:xfrm>
        </p:spPr>
        <p:txBody>
          <a:bodyPr/>
          <a:lstStyle/>
          <a:p>
            <a:fld id="{B115A319-B060-4A35-A508-6A7FE2F3BD02}" type="datetime1">
              <a:rPr lang="en-US" smtClean="0"/>
              <a:t>1/26/2024</a:t>
            </a:fld>
            <a:endParaRPr lang="en-US"/>
          </a:p>
        </p:txBody>
      </p:sp>
      <p:sp>
        <p:nvSpPr>
          <p:cNvPr id="4" name="Footer Placeholder 3"/>
          <p:cNvSpPr>
            <a:spLocks noGrp="1"/>
          </p:cNvSpPr>
          <p:nvPr>
            <p:ph type="ftr" idx="11"/>
          </p:nvPr>
        </p:nvSpPr>
        <p:spPr>
          <a:xfrm>
            <a:off x="3196119" y="4869600"/>
            <a:ext cx="2895600" cy="273900"/>
          </a:xfrm>
        </p:spPr>
        <p:txBody>
          <a:bodyPr/>
          <a:lstStyle/>
          <a:p>
            <a:r>
              <a:rPr lang="en-US"/>
              <a:t>Department of Computer Science and Engineering</a:t>
            </a:r>
          </a:p>
        </p:txBody>
      </p:sp>
    </p:spTree>
    <p:extLst>
      <p:ext uri="{BB962C8B-B14F-4D97-AF65-F5344CB8AC3E}">
        <p14:creationId xmlns:p14="http://schemas.microsoft.com/office/powerpoint/2010/main" val="1605039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9</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823226" y="285747"/>
            <a:ext cx="6117431" cy="627321"/>
          </a:xfrm>
        </p:spPr>
        <p:txBody>
          <a:bodyPr/>
          <a:lstStyle/>
          <a:p>
            <a:r>
              <a:rPr lang="en-US" sz="3200" dirty="0">
                <a:latin typeface="Bookman Old Style" panose="02050604050505020204" pitchFamily="18" charset="0"/>
              </a:rPr>
              <a:t>Proposed Method </a:t>
            </a:r>
            <a:r>
              <a:rPr lang="en-US" sz="3600" dirty="0">
                <a:latin typeface="Bookman Old Style" panose="02050604050505020204" pitchFamily="18" charset="0"/>
              </a:rPr>
              <a:t>Illustration</a:t>
            </a:r>
          </a:p>
        </p:txBody>
      </p:sp>
      <p:sp>
        <p:nvSpPr>
          <p:cNvPr id="5" name="TextBox 4"/>
          <p:cNvSpPr txBox="1"/>
          <p:nvPr/>
        </p:nvSpPr>
        <p:spPr>
          <a:xfrm>
            <a:off x="573436" y="1048321"/>
            <a:ext cx="8369085" cy="4343240"/>
          </a:xfrm>
          <a:prstGeom prst="rect">
            <a:avLst/>
          </a:prstGeom>
          <a:noFill/>
        </p:spPr>
        <p:txBody>
          <a:bodyPr wrap="square" rtlCol="0">
            <a:spAutoFit/>
          </a:bodyPr>
          <a:lstStyle/>
          <a:p>
            <a:pPr marR="497840" lvl="0" algn="just" fontAlgn="base">
              <a:lnSpc>
                <a:spcPct val="103000"/>
              </a:lnSpc>
              <a:spcBef>
                <a:spcPts val="0"/>
              </a:spcBef>
              <a:spcAft>
                <a:spcPts val="65"/>
              </a:spcAft>
              <a:buClr>
                <a:srgbClr val="000000"/>
              </a:buClr>
              <a:buSzPts val="1500"/>
            </a:pPr>
            <a:r>
              <a:rPr lang="en-IN"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1)First of all an initial generation of chromosomes is created randomly and their fitness value is analysed. </a:t>
            </a:r>
          </a:p>
          <a:p>
            <a:pPr marR="497840" lvl="0" algn="just" fontAlgn="base">
              <a:lnSpc>
                <a:spcPct val="103000"/>
              </a:lnSpc>
              <a:spcBef>
                <a:spcPts val="0"/>
              </a:spcBef>
              <a:spcAft>
                <a:spcPts val="65"/>
              </a:spcAft>
              <a:buClr>
                <a:srgbClr val="000000"/>
              </a:buClr>
              <a:buSzPts val="1500"/>
            </a:pPr>
            <a:r>
              <a:rPr lang="en-IN"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New Generations are created after this. For each generation, it performs following basic operations:</a:t>
            </a:r>
          </a:p>
          <a:p>
            <a:pPr marL="171450" marR="497840" lvl="0" indent="-171450" algn="just" fontAlgn="base">
              <a:lnSpc>
                <a:spcPct val="103000"/>
              </a:lnSpc>
              <a:spcBef>
                <a:spcPts val="0"/>
              </a:spcBef>
              <a:spcAft>
                <a:spcPts val="65"/>
              </a:spcAft>
              <a:buClr>
                <a:srgbClr val="000000"/>
              </a:buClr>
              <a:buSzPts val="1500"/>
              <a:buFont typeface="Arial" panose="020B0604020202020204" pitchFamily="34" charset="0"/>
              <a:buChar char="•"/>
            </a:pPr>
            <a:r>
              <a:rPr lang="en-IN"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First of all preserve few fittest chromosomes from the previous generation as it is. This is called Elitism and is necessary to preserve     desired characteristics in the coming generations . </a:t>
            </a:r>
            <a:r>
              <a:rPr lang="en-IN" kern="100" dirty="0">
                <a:solidFill>
                  <a:srgbClr val="000000"/>
                </a:solidFill>
                <a:effectLst/>
                <a:latin typeface="Calibri" panose="020F0502020204030204" pitchFamily="34" charset="0"/>
                <a:ea typeface="Calibri" panose="020F0502020204030204" pitchFamily="34" charset="0"/>
              </a:rPr>
              <a:t> </a:t>
            </a:r>
            <a:endParaRPr lang="en-IN" kern="100" dirty="0">
              <a:latin typeface="Calibri" panose="020F0502020204030204" pitchFamily="34" charset="0"/>
              <a:ea typeface="Calibri" panose="020F0502020204030204" pitchFamily="34" charset="0"/>
            </a:endParaRPr>
          </a:p>
          <a:p>
            <a:pPr marL="171450" marR="497840" lvl="0" indent="-171450" algn="just" fontAlgn="base">
              <a:lnSpc>
                <a:spcPct val="103000"/>
              </a:lnSpc>
              <a:spcBef>
                <a:spcPts val="0"/>
              </a:spcBef>
              <a:spcAft>
                <a:spcPts val="65"/>
              </a:spcAft>
              <a:buClr>
                <a:srgbClr val="000000"/>
              </a:buClr>
              <a:buSzPts val="1500"/>
              <a:buFont typeface="Arial" panose="020B0604020202020204" pitchFamily="34" charset="0"/>
              <a:buChar char="•"/>
            </a:pPr>
            <a:r>
              <a:rPr lang="en-IN"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Randomly select a pair of chromosomes from the previous generation. Roulette wheel selection method has been used here in this project. </a:t>
            </a:r>
          </a:p>
          <a:p>
            <a:pPr marL="171450" marR="497840" lvl="0" indent="-171450" algn="just" fontAlgn="base">
              <a:lnSpc>
                <a:spcPct val="103000"/>
              </a:lnSpc>
              <a:spcBef>
                <a:spcPts val="0"/>
              </a:spcBef>
              <a:spcAft>
                <a:spcPts val="65"/>
              </a:spcAft>
              <a:buClr>
                <a:srgbClr val="000000"/>
              </a:buClr>
              <a:buSzPts val="1500"/>
              <a:buFont typeface="Arial" panose="020B0604020202020204" pitchFamily="34" charset="0"/>
              <a:buChar char="•"/>
            </a:pPr>
            <a:r>
              <a:rPr lang="en-IN"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Perform crossover depending on the crossover rate which is pretty high usually. Here single point crossover has been used. </a:t>
            </a:r>
          </a:p>
          <a:p>
            <a:pPr marL="171450" marR="497840" lvl="0" indent="-171450" algn="just" fontAlgn="base">
              <a:lnSpc>
                <a:spcPct val="103000"/>
              </a:lnSpc>
              <a:spcBef>
                <a:spcPts val="0"/>
              </a:spcBef>
              <a:spcAft>
                <a:spcPts val="65"/>
              </a:spcAft>
              <a:buClr>
                <a:srgbClr val="000000"/>
              </a:buClr>
              <a:buSzPts val="1500"/>
              <a:buFont typeface="Arial" panose="020B0604020202020204" pitchFamily="34" charset="0"/>
              <a:buChar char="•"/>
            </a:pPr>
            <a:r>
              <a:rPr lang="en-IN"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Perform mutation on the more fit chromosome so obtained depending on the mutation rate which is kept pretty small usually. </a:t>
            </a:r>
            <a:endParaRPr lang="en-IN" kern="100" dirty="0">
              <a:solidFill>
                <a:srgbClr val="000000"/>
              </a:solidFill>
              <a:effectLst/>
              <a:latin typeface="Calibri" panose="020F0502020204030204" pitchFamily="34" charset="0"/>
              <a:ea typeface="Calibri" panose="020F0502020204030204" pitchFamily="34" charset="0"/>
            </a:endParaRPr>
          </a:p>
          <a:p>
            <a:pPr marR="497840" lvl="0" algn="just" fontAlgn="base">
              <a:lnSpc>
                <a:spcPct val="103000"/>
              </a:lnSpc>
              <a:spcBef>
                <a:spcPts val="0"/>
              </a:spcBef>
              <a:spcAft>
                <a:spcPts val="65"/>
              </a:spcAft>
              <a:buClr>
                <a:srgbClr val="000000"/>
              </a:buClr>
              <a:buSzPts val="1500"/>
            </a:pPr>
            <a:r>
              <a:rPr lang="en-IN"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2)Now </a:t>
            </a:r>
            <a:r>
              <a:rPr lang="en-IN" u="none" strike="noStrike" kern="100"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analyze</a:t>
            </a:r>
            <a:r>
              <a:rPr lang="en-IN"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the fitness of the new generation of chromosomes and order them according to fitness values. </a:t>
            </a:r>
            <a:r>
              <a:rPr lang="en-IN" kern="100" dirty="0">
                <a:solidFill>
                  <a:srgbClr val="000000"/>
                </a:solidFill>
                <a:effectLst/>
                <a:latin typeface="Calibri" panose="020F0502020204030204" pitchFamily="34" charset="0"/>
                <a:ea typeface="Calibri" panose="020F0502020204030204" pitchFamily="34" charset="0"/>
              </a:rPr>
              <a:t> </a:t>
            </a:r>
          </a:p>
          <a:p>
            <a:pPr marR="497840" lvl="0" algn="just" fontAlgn="base">
              <a:lnSpc>
                <a:spcPct val="103000"/>
              </a:lnSpc>
              <a:spcBef>
                <a:spcPts val="0"/>
              </a:spcBef>
              <a:spcAft>
                <a:spcPts val="1350"/>
              </a:spcAft>
              <a:buClr>
                <a:srgbClr val="000000"/>
              </a:buClr>
              <a:buSzPts val="1500"/>
            </a:pPr>
            <a:r>
              <a:rPr lang="en-IN"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3)Repeat creating new generations unless chromosomes of desired fitness value i.e. fitness=1, are obtained. </a:t>
            </a:r>
          </a:p>
          <a:p>
            <a:r>
              <a:rPr lang="en-US" b="1" dirty="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9B2C9150-213E-4C57-83AC-D72655848A54}" type="datetime1">
              <a:rPr lang="en-US" smtClean="0"/>
              <a:t>1/26/2024</a:t>
            </a:fld>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949793764"/>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770</TotalTime>
  <Words>1626</Words>
  <Application>Microsoft Office PowerPoint</Application>
  <PresentationFormat>On-screen Show (16:9)</PresentationFormat>
  <Paragraphs>189</Paragraphs>
  <Slides>16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Bookman Old Style</vt:lpstr>
      <vt:lpstr>Calibri</vt:lpstr>
      <vt:lpstr>Noto Sans Symbols</vt:lpstr>
      <vt:lpstr>Symbol</vt:lpstr>
      <vt:lpstr>Times New Roman</vt:lpstr>
      <vt:lpstr>Trebuchet MS</vt:lpstr>
      <vt:lpstr>1_Office Theme</vt:lpstr>
      <vt:lpstr>A Seminar on AUTOMATIC TIMETABLE GENERATION</vt:lpstr>
      <vt:lpstr>Introduction</vt:lpstr>
      <vt:lpstr>Concept Tree</vt:lpstr>
      <vt:lpstr>Literature </vt:lpstr>
      <vt:lpstr>Literature(cont..) selected strategy:</vt:lpstr>
      <vt:lpstr>Problem Statement</vt:lpstr>
      <vt:lpstr>       Problem Illustration</vt:lpstr>
      <vt:lpstr>Proposed Method</vt:lpstr>
      <vt:lpstr>Proposed Method Illustration</vt:lpstr>
      <vt:lpstr>Parameter </vt:lpstr>
      <vt:lpstr>              Parameter </vt:lpstr>
      <vt:lpstr>Experiment Environment</vt:lpstr>
      <vt:lpstr>Project status</vt:lpstr>
      <vt:lpstr>References</vt:lpstr>
      <vt:lpstr>Thank you</vt:lpstr>
      <vt:lpstr>Project seminar–I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SAI PRATHIBHA NAMPALLY</cp:lastModifiedBy>
  <cp:revision>24</cp:revision>
  <dcterms:modified xsi:type="dcterms:W3CDTF">2024-01-26T18:00:08Z</dcterms:modified>
</cp:coreProperties>
</file>