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9" r:id="rId3"/>
    <p:sldId id="309" r:id="rId4"/>
    <p:sldId id="270" r:id="rId5"/>
    <p:sldId id="280" r:id="rId6"/>
    <p:sldId id="281" r:id="rId7"/>
    <p:sldId id="275" r:id="rId8"/>
    <p:sldId id="326" r:id="rId9"/>
    <p:sldId id="327" r:id="rId10"/>
    <p:sldId id="32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755159-AB4D-FBBC-B652-7F22A1403D08}" name="ashutosh satapathy" initials="as" userId="d35908ac1f75030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5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727E3-9991-4B0C-8167-23E35F3043C3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3C13F-8C70-4967-B114-F8782C3B9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1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C13F-8C70-4967-B114-F8782C3B91C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3A6F-B049-4A3C-A314-6C5DC6ABA413}" type="datetime1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8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1400-0AF8-4881-9500-1BCE077EF02C}" type="datetime1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0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0AC9-8025-43C3-9D7A-B30453D05E68}" type="datetime1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1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0579-E4EA-4069-8E9E-A5661942CE83}" type="datetime1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4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C4A0-A0AB-494A-9349-6940CE23F0BB}" type="datetime1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4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F13F-E3C0-47E7-81E7-2D67CDFD97CE}" type="datetime1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4F48-C21C-4E8E-AA43-BB8E3BD2F306}" type="datetime1">
              <a:rPr lang="en-US" smtClean="0"/>
              <a:pPr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D7BC-B940-4993-A11F-8FBB77BA204E}" type="datetime1">
              <a:rPr lang="en-US" smtClean="0"/>
              <a:pPr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4854-92A4-4BB6-9F1F-69BBC71788FF}" type="datetime1">
              <a:rPr lang="en-US" smtClean="0"/>
              <a:pPr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CBDC-D391-4FA9-8D6F-9BC119CA0B97}" type="datetime1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212E-DE5B-4D49-B277-6F5AF26D6AF0}" type="datetime1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5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C9A0F-356B-4543-BBC4-6729314C25D3}" type="datetime1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542D4-23E8-43E0-BA8E-C972DA1A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46DB-D9D6-99F1-B8FD-FBA99021C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78" y="1279461"/>
            <a:ext cx="8423580" cy="97383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Smart Animal Alert Fence System using IoT and AI for Crop Protection</a:t>
            </a:r>
            <a:endParaRPr lang="en-US" sz="2800" b="1" dirty="0">
              <a:solidFill>
                <a:srgbClr val="FF0000"/>
              </a:solidFill>
              <a:latin typeface="+mn-lt"/>
              <a:cs typeface="JasmineUPC" panose="02020603050405020304" pitchFamily="18" charset="-3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D2FCE7-A20E-157E-20FA-2B09A5121833}"/>
              </a:ext>
            </a:extLst>
          </p:cNvPr>
          <p:cNvSpPr txBox="1">
            <a:spLocks/>
          </p:cNvSpPr>
          <p:nvPr/>
        </p:nvSpPr>
        <p:spPr>
          <a:xfrm>
            <a:off x="1079369" y="2875143"/>
            <a:ext cx="7772400" cy="7912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Calisto MT" panose="02040603050505030304" pitchFamily="18" charset="0"/>
                <a:cs typeface="JasmineUPC" panose="02020603050405020304" pitchFamily="18" charset="-34"/>
              </a:rPr>
              <a:t>23CS5554: EPICS (Review-1)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Calisto MT" panose="02040603050505030304" pitchFamily="18" charset="0"/>
                <a:cs typeface="JasmineUPC" panose="02020603050405020304" pitchFamily="18" charset="-34"/>
              </a:rPr>
              <a:t>Date 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Calisto MT" panose="02040603050505030304" pitchFamily="18" charset="0"/>
                <a:cs typeface="JasmineUPC" panose="02020603050405020304" pitchFamily="18" charset="-34"/>
              </a:rPr>
              <a:t>Batch No: 21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E7157D-0ED4-652A-8A59-DCC1031DA9E7}"/>
              </a:ext>
            </a:extLst>
          </p:cNvPr>
          <p:cNvSpPr txBox="1">
            <a:spLocks/>
          </p:cNvSpPr>
          <p:nvPr/>
        </p:nvSpPr>
        <p:spPr>
          <a:xfrm>
            <a:off x="906670" y="60484"/>
            <a:ext cx="7126664" cy="11259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alisto MT" panose="02040603050505030304" pitchFamily="18" charset="0"/>
                <a:cs typeface="JasmineUPC" panose="02020603050405020304" pitchFamily="18" charset="-34"/>
              </a:rPr>
              <a:t>VR SIDDHARTHA ENGINEERING COLLEGE, VIJAYAWADA</a:t>
            </a:r>
          </a:p>
          <a:p>
            <a:r>
              <a:rPr lang="en-US" sz="2000" b="1" dirty="0">
                <a:latin typeface="Calisto MT" panose="02040603050505030304" pitchFamily="18" charset="0"/>
                <a:cs typeface="JasmineUPC" panose="02020603050405020304" pitchFamily="18" charset="-34"/>
              </a:rPr>
              <a:t>Department of Computer Science and Engineering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2F0778DE-E80B-339F-BA7E-B056A9251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8" y="161404"/>
            <a:ext cx="950349" cy="1118057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1D9962D5-2778-4C7F-FC4C-2CB25B31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01" y="153465"/>
            <a:ext cx="1118057" cy="1118057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80849-8AC5-7306-7F26-02AD56BF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524EC18-1312-2776-478F-0AC78C8F8358}"/>
              </a:ext>
            </a:extLst>
          </p:cNvPr>
          <p:cNvSpPr txBox="1">
            <a:spLocks/>
          </p:cNvSpPr>
          <p:nvPr/>
        </p:nvSpPr>
        <p:spPr>
          <a:xfrm>
            <a:off x="372778" y="4596762"/>
            <a:ext cx="4988931" cy="1973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  <a:latin typeface="Calisto MT" panose="02040603050505030304" pitchFamily="18" charset="0"/>
              </a:rPr>
              <a:t>Batch Members with passport photograph  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Paila Sai Praveen – 238W1A05A3</a:t>
            </a:r>
          </a:p>
          <a:p>
            <a:pPr algn="l">
              <a:lnSpc>
                <a:spcPct val="110000"/>
              </a:lnSpc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Madem Hemanth - 238W1A093</a:t>
            </a:r>
          </a:p>
          <a:p>
            <a:pPr algn="l">
              <a:lnSpc>
                <a:spcPct val="110000"/>
              </a:lnSpc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Gunturu Jehu Hemanth - 238W1A0582</a:t>
            </a:r>
          </a:p>
          <a:p>
            <a:pPr algn="l">
              <a:lnSpc>
                <a:spcPct val="110000"/>
              </a:lnSpc>
            </a:pPr>
            <a:endParaRPr lang="en-US" sz="4800" b="1" dirty="0">
              <a:latin typeface="Calisto MT" panose="02040603050505030304" pitchFamily="18" charset="0"/>
            </a:endParaRPr>
          </a:p>
          <a:p>
            <a:pPr>
              <a:lnSpc>
                <a:spcPct val="110000"/>
              </a:lnSpc>
            </a:pPr>
            <a:endParaRPr lang="en-US" sz="4800" b="1" dirty="0">
              <a:latin typeface="Calisto MT" panose="0204060305050503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3FFF8A9-960B-2A13-051B-56A364EC3C5F}"/>
              </a:ext>
            </a:extLst>
          </p:cNvPr>
          <p:cNvSpPr txBox="1">
            <a:spLocks/>
          </p:cNvSpPr>
          <p:nvPr/>
        </p:nvSpPr>
        <p:spPr>
          <a:xfrm>
            <a:off x="4965569" y="4609969"/>
            <a:ext cx="4178431" cy="2220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sto MT" panose="02040603050505030304" pitchFamily="18" charset="0"/>
              </a:rPr>
              <a:t>Under the Guidance of</a:t>
            </a:r>
          </a:p>
          <a:p>
            <a:r>
              <a:rPr lang="en-US" sz="1900" b="1" dirty="0">
                <a:latin typeface="Calisto MT" panose="02040603050505030304" pitchFamily="18" charset="0"/>
              </a:rPr>
              <a:t>Dr. K. Rama Krishna</a:t>
            </a:r>
          </a:p>
          <a:p>
            <a:r>
              <a:rPr lang="en-US" sz="1900" b="1" dirty="0">
                <a:latin typeface="Calisto MT" panose="02040603050505030304" pitchFamily="18" charset="0"/>
              </a:rPr>
              <a:t>Associate  Professor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AutoShape 2" descr="blob:https://web.whatsapp.com/c8bc8822-04ef-49dd-bf23-2d4659c4557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blob:https://web.whatsapp.com/c8bc8822-04ef-49dd-bf23-2d4659c4557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135085"/>
            <a:ext cx="1176649" cy="140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7" descr="blob:https://web.whatsapp.com/9daab2af-2457-466e-960d-9358fb7162a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36" y="3135086"/>
            <a:ext cx="1111015" cy="140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23" y="3156465"/>
            <a:ext cx="1134517" cy="140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63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3" y="2536826"/>
            <a:ext cx="7886700" cy="1325563"/>
          </a:xfrm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chemeClr val="accent2">
                    <a:lumMod val="50000"/>
                  </a:schemeClr>
                </a:solidFill>
                <a:latin typeface="Calisto MT" panose="02040603050505030304" pitchFamily="18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8971-B764-E045-F92B-01E3322A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50"/>
            <a:ext cx="8230215" cy="473959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Abstract:</a:t>
            </a:r>
            <a:endParaRPr lang="en-US" b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02BE-F636-7D1D-85F0-BAFFD3E05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1" y="796413"/>
            <a:ext cx="8868697" cy="5732206"/>
          </a:xfrm>
        </p:spPr>
        <p:txBody>
          <a:bodyPr>
            <a:noAutofit/>
          </a:bodyPr>
          <a:lstStyle/>
          <a:p>
            <a:r>
              <a:rPr lang="en-GB" sz="1800" dirty="0"/>
              <a:t>The </a:t>
            </a:r>
            <a:r>
              <a:rPr lang="en-GB" sz="1800" b="1" dirty="0"/>
              <a:t>Smart Animal Alert Fence System </a:t>
            </a:r>
            <a:r>
              <a:rPr lang="en-GB" sz="1800" dirty="0"/>
              <a:t>is designed to protect farmlands from animal intrusions using IoT and AI-based technologies. </a:t>
            </a:r>
          </a:p>
          <a:p>
            <a:r>
              <a:rPr lang="en-GB" sz="1800" dirty="0"/>
              <a:t>The system integrates multiple sensors — </a:t>
            </a:r>
            <a:r>
              <a:rPr lang="en-GB" sz="1800" b="1" dirty="0"/>
              <a:t>PIR, IR, Ultrasonic, LDR, and DHT11 </a:t>
            </a:r>
            <a:r>
              <a:rPr lang="en-GB" sz="1800" dirty="0"/>
              <a:t>— to detect animal movement, distance, and environmental conditions. </a:t>
            </a:r>
          </a:p>
          <a:p>
            <a:r>
              <a:rPr lang="en-GB" sz="1800" dirty="0"/>
              <a:t>An </a:t>
            </a:r>
            <a:r>
              <a:rPr lang="en-GB" sz="1800" b="1" dirty="0"/>
              <a:t>ESP32</a:t>
            </a:r>
            <a:r>
              <a:rPr lang="en-GB" sz="1800" dirty="0"/>
              <a:t> microcontroller processes the data and activates deterrent devices such as </a:t>
            </a:r>
            <a:r>
              <a:rPr lang="en-GB" sz="1800" b="1" dirty="0"/>
              <a:t>buzzers, LED lights, and ultrasonic repellents </a:t>
            </a:r>
            <a:r>
              <a:rPr lang="en-GB" sz="1800" dirty="0"/>
              <a:t>to scare animals away. </a:t>
            </a:r>
          </a:p>
          <a:p>
            <a:r>
              <a:rPr lang="en-GB" sz="1800" dirty="0"/>
              <a:t>Captured images from </a:t>
            </a:r>
            <a:r>
              <a:rPr lang="en-GB" sz="1800" b="1" dirty="0"/>
              <a:t>ESP32-CAM</a:t>
            </a:r>
            <a:r>
              <a:rPr lang="en-GB" sz="1800" dirty="0"/>
              <a:t> are analysed using YOLO-based AI on a laptop with GPU for intelligent animal recognition. </a:t>
            </a:r>
          </a:p>
          <a:p>
            <a:r>
              <a:rPr lang="en-GB" sz="1800" dirty="0"/>
              <a:t>Alerts are sent to the farmer through </a:t>
            </a:r>
            <a:r>
              <a:rPr lang="en-GB" sz="1800" b="1" dirty="0"/>
              <a:t>Wi-Fi or GSM modules</a:t>
            </a:r>
            <a:r>
              <a:rPr lang="en-GB" sz="1800" dirty="0"/>
              <a:t>, ensuring quick response. The system operates on solar power for sustainability and is demonstrated as a cardboard prototype for proof of concept. </a:t>
            </a:r>
          </a:p>
          <a:p>
            <a:r>
              <a:rPr lang="en-GB" sz="1800" dirty="0"/>
              <a:t>This project aims to provide a low-cost, efficient, and smart solution for farmers to prevent crop damage and improve agricultural safety.</a:t>
            </a:r>
          </a:p>
          <a:p>
            <a:pPr marL="0" indent="0" algn="just" defTabSz="457200">
              <a:buNone/>
            </a:pPr>
            <a:r>
              <a:rPr lang="en-US" sz="20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 Words:</a:t>
            </a:r>
          </a:p>
          <a:p>
            <a:r>
              <a:rPr lang="en-GB" sz="1800" dirty="0"/>
              <a:t>IoT, ESP32, Sensors, Smart Agriculture, YOLO, Animal Detection, GSM, Solar Power, Prototype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3089C-7D4B-76D0-EDD6-D1FEEE85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z="1400" b="1" smtClean="0">
                <a:solidFill>
                  <a:schemeClr val="tx1"/>
                </a:solidFill>
                <a:latin typeface="Calisto MT" panose="02040603050505030304" pitchFamily="18" charset="0"/>
              </a:rPr>
              <a:pPr/>
              <a:t>2</a:t>
            </a:fld>
            <a:endParaRPr lang="en-US" sz="14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6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8971-B764-E045-F92B-01E3322A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2" y="120030"/>
            <a:ext cx="7886700" cy="54927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Calisto MT" panose="02040603050505030304" pitchFamily="18" charset="0"/>
              </a:rPr>
              <a:t>2. Objectives of the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C3DE6-22F4-4655-E43D-E5183840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z="1400" b="1" smtClean="0">
                <a:solidFill>
                  <a:schemeClr val="tx1"/>
                </a:solidFill>
                <a:latin typeface="Calisto MT" panose="02040603050505030304" pitchFamily="18" charset="0"/>
              </a:rPr>
              <a:pPr/>
              <a:t>3</a:t>
            </a:fld>
            <a:endParaRPr lang="en-US" sz="14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FCCDB8-4A4B-FF2E-B453-BA9432673D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1328" y="1028570"/>
            <a:ext cx="7689902" cy="435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/>
              <a:t>To design and develop a smart fence system that can detect animal intrusions using multiple sensors such as PIR, IR, and Ultrasonic.</a:t>
            </a:r>
          </a:p>
          <a:p>
            <a:r>
              <a:rPr lang="en-GB" sz="1800" dirty="0"/>
              <a:t>To process sensor data using an ESP32 microcontroller for quick decision-making and automatic triggering of deterrent actions.</a:t>
            </a:r>
          </a:p>
          <a:p>
            <a:r>
              <a:rPr lang="en-GB" sz="1800" dirty="0"/>
              <a:t>To implement deterrent mechanisms such as buzzer, LED lights, ultrasonic sound, and water spray to safely scare away animals.</a:t>
            </a:r>
          </a:p>
          <a:p>
            <a:r>
              <a:rPr lang="en-GB" sz="1800" dirty="0"/>
              <a:t>To capture images of detected animals using ESP32-CAM and perform AI-based recognition using YOLO for intelligent monitoring.</a:t>
            </a:r>
          </a:p>
          <a:p>
            <a:r>
              <a:rPr lang="en-GB" sz="1800" dirty="0"/>
              <a:t>To send real-time alerts to farmers through Wi-Fi or GSM (SIM800L) modules for quick awareness and response.</a:t>
            </a:r>
          </a:p>
          <a:p>
            <a:r>
              <a:rPr lang="en-GB" sz="1800" dirty="0"/>
              <a:t>To use renewable energy sources like solar power for sustainable operation in remote rural areas.</a:t>
            </a:r>
          </a:p>
          <a:p>
            <a:r>
              <a:rPr lang="en-GB" sz="1800" dirty="0"/>
              <a:t>To demonstrate the working of the entire system as a cardboard prototype, showcasing its real-time functioning and feasibility.</a:t>
            </a:r>
          </a:p>
        </p:txBody>
      </p:sp>
    </p:spTree>
    <p:extLst>
      <p:ext uri="{BB962C8B-B14F-4D97-AF65-F5344CB8AC3E}">
        <p14:creationId xmlns:p14="http://schemas.microsoft.com/office/powerpoint/2010/main" val="350018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8971-B764-E045-F92B-01E3322A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76" y="120029"/>
            <a:ext cx="8738648" cy="747237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alisto MT" panose="02040603050505030304" pitchFamily="18" charset="0"/>
              </a:rPr>
              <a:t>3. Scope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45621-8939-04E9-03B4-11AF180D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z="1400" b="1" smtClean="0">
                <a:solidFill>
                  <a:schemeClr val="tx1"/>
                </a:solidFill>
                <a:latin typeface="Calisto MT" panose="02040603050505030304" pitchFamily="18" charset="0"/>
              </a:rPr>
              <a:pPr/>
              <a:t>4</a:t>
            </a:fld>
            <a:endParaRPr lang="en-US" sz="14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364B84-F137-B88E-D792-F595999546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3789" y="1020340"/>
            <a:ext cx="8391935" cy="435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/>
              <a:t>The project aims to provide a cost-effective and smart security system for farmers to protect their crops from animal intrusions.</a:t>
            </a:r>
          </a:p>
          <a:p>
            <a:r>
              <a:rPr lang="en-GB" sz="1800" dirty="0"/>
              <a:t>The system can be implemented in small farms, gardens, and agricultural fields with minor modifications.</a:t>
            </a:r>
          </a:p>
          <a:p>
            <a:r>
              <a:rPr lang="en-GB" sz="1800" dirty="0"/>
              <a:t>The use of AI (YOLO) detection enables the system to identify and differentiate between animals and humans for accurate alerts.</a:t>
            </a:r>
          </a:p>
          <a:p>
            <a:r>
              <a:rPr lang="en-GB" sz="1800" dirty="0"/>
              <a:t>The prototype demonstrates how multiple sensors and deterrent mechanisms can work together for real-time animal detection and prevention.</a:t>
            </a:r>
          </a:p>
          <a:p>
            <a:r>
              <a:rPr lang="en-GB" sz="1800" dirty="0"/>
              <a:t>The model can be scaled up for larger fields using multiple ESP32 units connected through Wi-Fi or IoT networks.</a:t>
            </a:r>
          </a:p>
          <a:p>
            <a:r>
              <a:rPr lang="en-GB" sz="1800" dirty="0"/>
              <a:t>The project supports environment-friendly operation using solar energy and non-harmful deterrents (sound, water, and light).</a:t>
            </a:r>
          </a:p>
          <a:p>
            <a:r>
              <a:rPr lang="en-GB" sz="1800" dirty="0"/>
              <a:t>The system can be integrated with mobile applications in the future for live monitoring and data logging.</a:t>
            </a:r>
          </a:p>
        </p:txBody>
      </p:sp>
    </p:spTree>
    <p:extLst>
      <p:ext uri="{BB962C8B-B14F-4D97-AF65-F5344CB8AC3E}">
        <p14:creationId xmlns:p14="http://schemas.microsoft.com/office/powerpoint/2010/main" val="283474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02BE-F636-7D1D-85F0-BAFFD3E05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6" y="238960"/>
            <a:ext cx="4537933" cy="2523904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b="1" dirty="0"/>
              <a:t>Existing System</a:t>
            </a:r>
          </a:p>
          <a:p>
            <a:r>
              <a:rPr lang="en-GB" sz="1800" dirty="0"/>
              <a:t>Traditional fences (wooden or electric) are used to physically block animals, but they are expensive, dangerous, and ineffective for smaller animals.</a:t>
            </a:r>
          </a:p>
          <a:p>
            <a:r>
              <a:rPr lang="en-GB" sz="1800" dirty="0"/>
              <a:t>Farmers often rely on manual monitoring or night watchmen, which is time-consuming and labor-intensive.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45621-8939-04E9-03B4-11AF180D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z="1400" b="1" smtClean="0">
                <a:solidFill>
                  <a:schemeClr val="tx1"/>
                </a:solidFill>
                <a:latin typeface="Calisto MT" panose="02040603050505030304" pitchFamily="18" charset="0"/>
              </a:rPr>
              <a:pPr/>
              <a:t>5</a:t>
            </a:fld>
            <a:endParaRPr lang="en-US" sz="14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64CDD-ECA1-7C73-AC0F-B1E4A7AE17C6}"/>
              </a:ext>
            </a:extLst>
          </p:cNvPr>
          <p:cNvSpPr txBox="1"/>
          <p:nvPr/>
        </p:nvSpPr>
        <p:spPr>
          <a:xfrm>
            <a:off x="299538" y="2762864"/>
            <a:ext cx="45379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of Design Thinking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Low-cost, safe, and automated animal detection system using sensors and AI for accurate day/night monitoring with minimal false alerts.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 deterrents (sound, lights, water) that prevent intrusions without harming animals.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Portable, easy-to-install prototype with efficient power management (power bank/solar) for scalable field use.</a:t>
            </a:r>
          </a:p>
          <a:p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612DB8-2A25-075B-87F5-59182074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9" y="294968"/>
            <a:ext cx="4421181" cy="60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6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8971-B764-E045-F92B-01E3322A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76" y="120029"/>
            <a:ext cx="8738648" cy="747237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alisto MT" panose="02040603050505030304" pitchFamily="18" charset="0"/>
              </a:rPr>
              <a:t>5. Proposed approach block diagram: methodology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45621-8939-04E9-03B4-11AF180D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z="1400" b="1" smtClean="0">
                <a:solidFill>
                  <a:schemeClr val="tx1"/>
                </a:solidFill>
                <a:latin typeface="Calisto MT" panose="02040603050505030304" pitchFamily="18" charset="0"/>
              </a:rPr>
              <a:pPr/>
              <a:t>6</a:t>
            </a:fld>
            <a:endParaRPr lang="en-US" sz="14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F3AFA941-EA36-4986-C7D8-1EE8DCC4B4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2FE37A6-CF77-DD3E-DD38-60B4179638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00981" y="1954161"/>
            <a:ext cx="4650657" cy="428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0099"/>
            <a:ext cx="9144000" cy="560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16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8971-B764-E045-F92B-01E3322A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76" y="228184"/>
            <a:ext cx="8738648" cy="747237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alisto MT" panose="02040603050505030304" pitchFamily="18" charset="0"/>
              </a:rPr>
              <a:t>6. Outcome of the Project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45621-8939-04E9-03B4-11AF180D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z="1400" b="1" smtClean="0">
                <a:solidFill>
                  <a:schemeClr val="tx1"/>
                </a:solidFill>
                <a:latin typeface="Calisto MT" panose="02040603050505030304" pitchFamily="18" charset="0"/>
              </a:rPr>
              <a:pPr/>
              <a:t>7</a:t>
            </a:fld>
            <a:endParaRPr lang="en-US" sz="14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722" y="971550"/>
            <a:ext cx="8490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Effective Animal Detection:</a:t>
            </a:r>
            <a:r>
              <a:rPr lang="en-GB" dirty="0"/>
              <a:t> The system can detect animals using multiple sensors (PIR, IR, Ultrasonic) in real-time.</a:t>
            </a:r>
          </a:p>
          <a:p>
            <a:r>
              <a:rPr lang="en-GB" b="1" dirty="0"/>
              <a:t>Automatic Deterrent Action:</a:t>
            </a:r>
            <a:r>
              <a:rPr lang="en-GB" dirty="0"/>
              <a:t> Buzzer, flashing LEDs, water spray, and ultrasonic </a:t>
            </a:r>
            <a:r>
              <a:rPr lang="en-GB" dirty="0" err="1"/>
              <a:t>repeller</a:t>
            </a:r>
            <a:r>
              <a:rPr lang="en-GB" dirty="0"/>
              <a:t> activate automatically to prevent crop damage.</a:t>
            </a:r>
          </a:p>
          <a:p>
            <a:r>
              <a:rPr lang="en-GB" b="1" dirty="0"/>
              <a:t>AI-Based Recognition:</a:t>
            </a:r>
            <a:r>
              <a:rPr lang="en-GB" dirty="0"/>
              <a:t> ESP32-CAM with YOLO enables identification of animal types, reducing false alerts and improving accuracy.</a:t>
            </a:r>
          </a:p>
          <a:p>
            <a:r>
              <a:rPr lang="en-GB" b="1" dirty="0"/>
              <a:t>Farmer Notification:</a:t>
            </a:r>
            <a:r>
              <a:rPr lang="en-GB" dirty="0"/>
              <a:t> Sends alerts via Wi-Fi or GSM (SMS), ensuring timely response even when the farmer is away.</a:t>
            </a:r>
          </a:p>
          <a:p>
            <a:r>
              <a:rPr lang="en-GB" b="1" dirty="0"/>
              <a:t>Sustainable Operation:</a:t>
            </a:r>
            <a:r>
              <a:rPr lang="en-GB" dirty="0"/>
              <a:t> Powered by solar energy and battery, reducing dependency on conventional electricity.</a:t>
            </a:r>
          </a:p>
          <a:p>
            <a:r>
              <a:rPr lang="en-GB" b="1" dirty="0"/>
              <a:t>Demonstrable Prototype:</a:t>
            </a:r>
            <a:r>
              <a:rPr lang="en-GB" dirty="0"/>
              <a:t> The cardboard-based model shows </a:t>
            </a:r>
            <a:r>
              <a:rPr lang="en-GB" b="1" dirty="0"/>
              <a:t>all system functionalities</a:t>
            </a:r>
            <a:r>
              <a:rPr lang="en-GB" dirty="0"/>
              <a:t>, making it suitable for evaluation and presentations.</a:t>
            </a:r>
          </a:p>
          <a:p>
            <a:r>
              <a:rPr lang="en-GB" b="1" dirty="0"/>
              <a:t>Scalable Design:</a:t>
            </a:r>
            <a:r>
              <a:rPr lang="en-GB" dirty="0"/>
              <a:t> Can be scaled for larger farms or integrated with mobile apps for remote monitoring and logging.</a:t>
            </a:r>
          </a:p>
        </p:txBody>
      </p:sp>
    </p:spTree>
    <p:extLst>
      <p:ext uri="{BB962C8B-B14F-4D97-AF65-F5344CB8AC3E}">
        <p14:creationId xmlns:p14="http://schemas.microsoft.com/office/powerpoint/2010/main" val="44108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42D4-23E8-43E0-BA8E-C972DA1A005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738971-B764-E045-F92B-01E3322A0123}"/>
              </a:ext>
            </a:extLst>
          </p:cNvPr>
          <p:cNvSpPr txBox="1">
            <a:spLocks/>
          </p:cNvSpPr>
          <p:nvPr/>
        </p:nvSpPr>
        <p:spPr>
          <a:xfrm>
            <a:off x="202676" y="228184"/>
            <a:ext cx="8738648" cy="747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alisto MT" panose="02040603050505030304" pitchFamily="18" charset="0"/>
              </a:rPr>
              <a:t>7. Client with photograph </a:t>
            </a:r>
          </a:p>
        </p:txBody>
      </p:sp>
      <p:sp>
        <p:nvSpPr>
          <p:cNvPr id="7" name="AutoShape 4" descr="blob:https://web.whatsapp.com/dc160eaa-4b17-4b7f-80a8-48931d03ec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04" y="937002"/>
            <a:ext cx="3263503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8651" y="5288340"/>
            <a:ext cx="3028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Client Details</a:t>
            </a:r>
          </a:p>
          <a:p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b="1" dirty="0"/>
              <a:t>Name : Srikanth Uppaluri</a:t>
            </a:r>
          </a:p>
          <a:p>
            <a:r>
              <a:rPr lang="en-GB" b="1" dirty="0"/>
              <a:t>Place : Kanuru</a:t>
            </a:r>
          </a:p>
          <a:p>
            <a:r>
              <a:rPr lang="en-GB" b="1" dirty="0"/>
              <a:t>Phone Number : 9966142555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738C15-2A9C-341B-B11A-A27AD480BF38}"/>
              </a:ext>
            </a:extLst>
          </p:cNvPr>
          <p:cNvSpPr txBox="1"/>
          <p:nvPr/>
        </p:nvSpPr>
        <p:spPr>
          <a:xfrm>
            <a:off x="4257235" y="937002"/>
            <a:ext cx="42581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our field visit to Kanuru village, we met a farmer working in his field, who highlighted the challenges of crop damage caused by animal intrusion.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primary users are farmers who need a low-cost, safe, and automatic monitoring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his inputs, the system is designed to work day and night with accurate detection and minimal false alerts, featuring smart, non-harmful deterrents like sound, lights, and water.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portable, easy to install, and energy-efficient, powered by a power bank or solar panel, ensuring scalable and practical field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30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8" y="917737"/>
            <a:ext cx="4382000" cy="5723580"/>
          </a:xfrm>
        </p:spPr>
        <p:txBody>
          <a:bodyPr>
            <a:noAutofit/>
          </a:bodyPr>
          <a:lstStyle/>
          <a:p>
            <a:r>
              <a:rPr lang="en-IN" sz="2000" b="1" dirty="0"/>
              <a:t>Research &amp; Planning:</a:t>
            </a:r>
          </a:p>
          <a:p>
            <a:pPr marL="0" indent="0">
              <a:buNone/>
            </a:pPr>
            <a:r>
              <a:rPr lang="en-IN" sz="1800" dirty="0"/>
              <a:t>Studied existing animal deterrent systems and IoT-based smart fencing solutions.</a:t>
            </a:r>
          </a:p>
          <a:p>
            <a:pPr marL="0" indent="0">
              <a:buNone/>
            </a:pPr>
            <a:r>
              <a:rPr lang="en-IN" sz="1800" dirty="0"/>
              <a:t>Finalized project architecture and required components.</a:t>
            </a:r>
          </a:p>
          <a:p>
            <a:r>
              <a:rPr lang="en-IN" sz="2000" b="1" dirty="0"/>
              <a:t>Component Procurement:</a:t>
            </a:r>
          </a:p>
          <a:p>
            <a:pPr marL="0" indent="0">
              <a:buNone/>
            </a:pPr>
            <a:r>
              <a:rPr lang="en-IN" sz="1800" dirty="0"/>
              <a:t>Sensors (PIR, IR, Ultrasonic, LDR, DHT11), ESP32, ESP32-CAM, relay, LEDs, buzzer, battery, SIM800L purchased.</a:t>
            </a:r>
          </a:p>
          <a:p>
            <a:r>
              <a:rPr lang="en-IN" sz="2000" b="1" dirty="0"/>
              <a:t>Prototype Development:</a:t>
            </a:r>
          </a:p>
          <a:p>
            <a:pPr marL="0" indent="0">
              <a:buNone/>
            </a:pPr>
            <a:r>
              <a:rPr lang="en-IN" sz="1800" dirty="0"/>
              <a:t>Set up cardboard-based demo to demonstrate sensors and ESP32 integration.</a:t>
            </a:r>
          </a:p>
          <a:p>
            <a:pPr marL="0" indent="0">
              <a:buNone/>
            </a:pPr>
            <a:r>
              <a:rPr lang="en-IN" sz="1800" dirty="0"/>
              <a:t>Connected actuators (LEDs, buzzer) to show real-time response.</a:t>
            </a:r>
          </a:p>
          <a:p>
            <a:pPr marL="0" indent="0">
              <a:buNone/>
            </a:pPr>
            <a:r>
              <a:rPr lang="en-IN" sz="1800" dirty="0"/>
              <a:t>ESP32-CAM tested for image capture and AI processing on laptop.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6272" y="6276192"/>
            <a:ext cx="2057400" cy="365125"/>
          </a:xfrm>
        </p:spPr>
        <p:txBody>
          <a:bodyPr/>
          <a:lstStyle/>
          <a:p>
            <a:fld id="{D90542D4-23E8-43E0-BA8E-C972DA1A005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738971-B764-E045-F92B-01E3322A0123}"/>
              </a:ext>
            </a:extLst>
          </p:cNvPr>
          <p:cNvSpPr txBox="1">
            <a:spLocks/>
          </p:cNvSpPr>
          <p:nvPr/>
        </p:nvSpPr>
        <p:spPr>
          <a:xfrm>
            <a:off x="202676" y="228184"/>
            <a:ext cx="8738648" cy="747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alisto MT" panose="02040603050505030304" pitchFamily="18" charset="0"/>
              </a:rPr>
              <a:t>8. Progress update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BF35-400F-B909-700D-263A35D62BE7}"/>
              </a:ext>
            </a:extLst>
          </p:cNvPr>
          <p:cNvSpPr txBox="1"/>
          <p:nvPr/>
        </p:nvSpPr>
        <p:spPr>
          <a:xfrm>
            <a:off x="4572000" y="906236"/>
            <a:ext cx="42770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Software Implementation:</a:t>
            </a:r>
          </a:p>
          <a:p>
            <a:r>
              <a:rPr lang="en-IN" dirty="0"/>
              <a:t>Sensor data acquisition code written and tested.</a:t>
            </a:r>
          </a:p>
          <a:p>
            <a:r>
              <a:rPr lang="en-IN" dirty="0"/>
              <a:t>Basic AI (YOLO) detection implemented for image recognition.</a:t>
            </a:r>
          </a:p>
          <a:p>
            <a:r>
              <a:rPr lang="en-IN" dirty="0"/>
              <a:t>SMS/push notification simulation working through ESP32.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Next Steps:</a:t>
            </a:r>
          </a:p>
          <a:p>
            <a:r>
              <a:rPr lang="en-IN" dirty="0"/>
              <a:t>Integrate all layers (sensors → ESP32 → actuators → notifications).</a:t>
            </a:r>
          </a:p>
          <a:p>
            <a:r>
              <a:rPr lang="en-IN" dirty="0"/>
              <a:t>Optimize AI detection and minimize false alerts.</a:t>
            </a:r>
          </a:p>
          <a:p>
            <a:r>
              <a:rPr lang="en-IN" dirty="0"/>
              <a:t>Finalize prototype demonstration for panel evaluation.</a:t>
            </a:r>
          </a:p>
        </p:txBody>
      </p:sp>
    </p:spTree>
    <p:extLst>
      <p:ext uri="{BB962C8B-B14F-4D97-AF65-F5344CB8AC3E}">
        <p14:creationId xmlns:p14="http://schemas.microsoft.com/office/powerpoint/2010/main" val="53802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18A7714-4E26-4EDA-978C-2CFBBBAE2B8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7277</TotalTime>
  <Words>1088</Words>
  <Application>Microsoft Office PowerPoint</Application>
  <PresentationFormat>On-screen Show (4:3)</PresentationFormat>
  <Paragraphs>97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Calisto MT</vt:lpstr>
      <vt:lpstr>Times New Roman</vt:lpstr>
      <vt:lpstr>Office Theme</vt:lpstr>
      <vt:lpstr>Smart Animal Alert Fence System using IoT and AI for Crop Protection</vt:lpstr>
      <vt:lpstr>1. Abstract:</vt:lpstr>
      <vt:lpstr>2. Objectives of the Project</vt:lpstr>
      <vt:lpstr>3. Scope</vt:lpstr>
      <vt:lpstr>PowerPoint Presentation</vt:lpstr>
      <vt:lpstr>5. Proposed approach block diagram: methodology</vt:lpstr>
      <vt:lpstr>6. Outcome of the Project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ashutosh satapathy</dc:creator>
  <cp:lastModifiedBy>Paila Praveen</cp:lastModifiedBy>
  <cp:revision>478</cp:revision>
  <dcterms:created xsi:type="dcterms:W3CDTF">2023-03-25T12:51:43Z</dcterms:created>
  <dcterms:modified xsi:type="dcterms:W3CDTF">2025-10-16T10:01:17Z</dcterms:modified>
</cp:coreProperties>
</file>