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6858000" cx="12192000"/>
  <p:notesSz cx="6858000" cy="9144000"/>
  <p:embeddedFontLst>
    <p:embeddedFont>
      <p:font typeface="Economica"/>
      <p:regular r:id="rId42"/>
      <p:bold r:id="rId43"/>
      <p:italic r:id="rId44"/>
      <p:boldItalic r:id="rId45"/>
    </p:embeddedFont>
    <p:embeddedFont>
      <p:font typeface="Roboto"/>
      <p:regular r:id="rId46"/>
      <p:bold r:id="rId47"/>
      <p:italic r:id="rId48"/>
      <p:boldItalic r:id="rId49"/>
    </p:embeddedFont>
    <p:embeddedFont>
      <p:font typeface="Open Sans"/>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4" roundtripDataSignature="AMtx7mhcD8W7fZ24HPT4Ue5TIzijdwv+3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font" Target="fonts/Economica-regular.fntdata"/><Relationship Id="rId41" Type="http://schemas.openxmlformats.org/officeDocument/2006/relationships/slide" Target="slides/slide37.xml"/><Relationship Id="rId44" Type="http://schemas.openxmlformats.org/officeDocument/2006/relationships/font" Target="fonts/Economica-italic.fntdata"/><Relationship Id="rId43" Type="http://schemas.openxmlformats.org/officeDocument/2006/relationships/font" Target="fonts/Economica-bold.fntdata"/><Relationship Id="rId46" Type="http://schemas.openxmlformats.org/officeDocument/2006/relationships/font" Target="fonts/Roboto-regular.fntdata"/><Relationship Id="rId45" Type="http://schemas.openxmlformats.org/officeDocument/2006/relationships/font" Target="fonts/Economica-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OpenSans-bold.fntdata"/><Relationship Id="rId50" Type="http://schemas.openxmlformats.org/officeDocument/2006/relationships/font" Target="fonts/OpenSans-regular.fntdata"/><Relationship Id="rId53" Type="http://schemas.openxmlformats.org/officeDocument/2006/relationships/font" Target="fonts/OpenSans-boldItalic.fntdata"/><Relationship Id="rId52" Type="http://schemas.openxmlformats.org/officeDocument/2006/relationships/font" Target="fonts/OpenSans-italic.fntdata"/><Relationship Id="rId11" Type="http://schemas.openxmlformats.org/officeDocument/2006/relationships/slide" Target="slides/slide7.xml"/><Relationship Id="rId10" Type="http://schemas.openxmlformats.org/officeDocument/2006/relationships/slide" Target="slides/slide6.xml"/><Relationship Id="rId54"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ecominghuman.ai/an-essential-guide-to-numpy-for-machine-learning-in-python-5615e1758301" TargetMode="External"/><Relationship Id="rId3" Type="http://schemas.openxmlformats.org/officeDocument/2006/relationships/hyperlink" Target="https://www.tutorialspoint.com/numpy/numpy_quick_guide.htm#"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cikit-learn.org/stable/modules/generated/sklearn.preprocessing.MinMaxScaler.html"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cikit-learn.org/stable/modules/generated/sklearn.preprocessing.StandardScaler.html#sklearn.preprocessing.StandardScaler.fit"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cikit-learn.org/stable/modules/generated/sklearn.preprocessing.Binarizer.html" TargetMode="Externa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fa017114a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fa017114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800100" rtl="0" algn="l">
              <a:lnSpc>
                <a:spcPct val="158000"/>
              </a:lnSpc>
              <a:spcBef>
                <a:spcPts val="0"/>
              </a:spcBef>
              <a:spcAft>
                <a:spcPts val="0"/>
              </a:spcAft>
              <a:buClr>
                <a:schemeClr val="dk1"/>
              </a:buClr>
              <a:buSzPts val="1200"/>
              <a:buFont typeface="Roboto"/>
              <a:buChar char="●"/>
            </a:pPr>
            <a:r>
              <a:rPr b="1" lang="en-US" sz="1200">
                <a:solidFill>
                  <a:schemeClr val="dk1"/>
                </a:solidFill>
                <a:highlight>
                  <a:srgbClr val="FFFFFF"/>
                </a:highlight>
                <a:latin typeface="Roboto"/>
                <a:ea typeface="Roboto"/>
                <a:cs typeface="Roboto"/>
                <a:sym typeface="Roboto"/>
              </a:rPr>
              <a:t>Training Data:</a:t>
            </a:r>
            <a:r>
              <a:rPr lang="en-US" sz="1200">
                <a:solidFill>
                  <a:schemeClr val="dk1"/>
                </a:solidFill>
                <a:highlight>
                  <a:srgbClr val="FFFFFF"/>
                </a:highlight>
                <a:latin typeface="Roboto"/>
                <a:ea typeface="Roboto"/>
                <a:cs typeface="Roboto"/>
                <a:sym typeface="Roboto"/>
              </a:rPr>
              <a:t> This is the data which your model actually sees(both input and output) and learn from.</a:t>
            </a:r>
            <a:endParaRPr sz="1200">
              <a:solidFill>
                <a:schemeClr val="dk1"/>
              </a:solidFill>
              <a:highlight>
                <a:srgbClr val="FFFFFF"/>
              </a:highlight>
              <a:latin typeface="Roboto"/>
              <a:ea typeface="Roboto"/>
              <a:cs typeface="Roboto"/>
              <a:sym typeface="Roboto"/>
            </a:endParaRPr>
          </a:p>
          <a:p>
            <a:pPr indent="-304800" lvl="0" marL="800100" rtl="0" algn="l">
              <a:lnSpc>
                <a:spcPct val="158000"/>
              </a:lnSpc>
              <a:spcBef>
                <a:spcPts val="0"/>
              </a:spcBef>
              <a:spcAft>
                <a:spcPts val="0"/>
              </a:spcAft>
              <a:buClr>
                <a:schemeClr val="dk1"/>
              </a:buClr>
              <a:buSzPts val="1200"/>
              <a:buFont typeface="Roboto"/>
              <a:buChar char="●"/>
            </a:pPr>
            <a:r>
              <a:rPr b="1" lang="en-US" sz="1200">
                <a:solidFill>
                  <a:schemeClr val="dk1"/>
                </a:solidFill>
                <a:highlight>
                  <a:srgbClr val="FFFFFF"/>
                </a:highlight>
                <a:latin typeface="Roboto"/>
                <a:ea typeface="Roboto"/>
                <a:cs typeface="Roboto"/>
                <a:sym typeface="Roboto"/>
              </a:rPr>
              <a:t>Validation Data: </a:t>
            </a:r>
            <a:r>
              <a:rPr lang="en-US" sz="1200">
                <a:solidFill>
                  <a:schemeClr val="dk1"/>
                </a:solidFill>
                <a:highlight>
                  <a:srgbClr val="FFFFFF"/>
                </a:highlight>
                <a:latin typeface="Roboto"/>
                <a:ea typeface="Roboto"/>
                <a:cs typeface="Roboto"/>
                <a:sym typeface="Roboto"/>
              </a:rPr>
              <a:t>Fit on training dataset along with improving involved hyperparameters (initially set parameters before the model begins learning). This data plays it’s part when the model is actually training.</a:t>
            </a:r>
            <a:endParaRPr sz="1200">
              <a:solidFill>
                <a:schemeClr val="dk1"/>
              </a:solidFill>
              <a:highlight>
                <a:srgbClr val="FFFFFF"/>
              </a:highlight>
              <a:latin typeface="Roboto"/>
              <a:ea typeface="Roboto"/>
              <a:cs typeface="Roboto"/>
              <a:sym typeface="Roboto"/>
            </a:endParaRPr>
          </a:p>
          <a:p>
            <a:pPr indent="-304800" lvl="0" marL="800100" rtl="0" algn="l">
              <a:lnSpc>
                <a:spcPct val="158000"/>
              </a:lnSpc>
              <a:spcBef>
                <a:spcPts val="0"/>
              </a:spcBef>
              <a:spcAft>
                <a:spcPts val="0"/>
              </a:spcAft>
              <a:buClr>
                <a:schemeClr val="dk1"/>
              </a:buClr>
              <a:buSzPts val="1200"/>
              <a:buFont typeface="Roboto"/>
              <a:buChar char="●"/>
            </a:pPr>
            <a:r>
              <a:rPr b="1" lang="en-US" sz="1200">
                <a:solidFill>
                  <a:schemeClr val="dk1"/>
                </a:solidFill>
                <a:highlight>
                  <a:srgbClr val="FFFFFF"/>
                </a:highlight>
                <a:latin typeface="Roboto"/>
                <a:ea typeface="Roboto"/>
                <a:cs typeface="Roboto"/>
                <a:sym typeface="Roboto"/>
              </a:rPr>
              <a:t>Testing Data: </a:t>
            </a:r>
            <a:r>
              <a:rPr lang="en-US" sz="1200">
                <a:solidFill>
                  <a:schemeClr val="dk1"/>
                </a:solidFill>
                <a:highlight>
                  <a:srgbClr val="FFFFFF"/>
                </a:highlight>
                <a:latin typeface="Roboto"/>
                <a:ea typeface="Roboto"/>
                <a:cs typeface="Roboto"/>
                <a:sym typeface="Roboto"/>
              </a:rPr>
              <a:t>Once our model is completely trained, testing data provides the unbiased evaluation. When we feed in the inputs of Testing data, our model will predict some values(without seeing actual output). After prediction, we evaluate our model by comparing it with actual output present in the testing data. This is how we evaluate and see how much our model has learned from the experiences feed in as training data, set at the time of training</a:t>
            </a:r>
            <a:endParaRPr sz="1200">
              <a:solidFill>
                <a:schemeClr val="dk1"/>
              </a:solidFill>
              <a:highlight>
                <a:srgbClr val="FFFFFF"/>
              </a:highlight>
              <a:latin typeface="Roboto"/>
              <a:ea typeface="Roboto"/>
              <a:cs typeface="Roboto"/>
              <a:sym typeface="Roboto"/>
            </a:endParaRPr>
          </a:p>
          <a:p>
            <a:pPr indent="0" lvl="0" marL="0" rtl="0" algn="l">
              <a:spcBef>
                <a:spcPts val="36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fa017114a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fa017114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0000"/>
              </a:lnSpc>
              <a:spcBef>
                <a:spcPts val="1500"/>
              </a:spcBef>
              <a:spcAft>
                <a:spcPts val="0"/>
              </a:spcAft>
              <a:buClr>
                <a:schemeClr val="dk1"/>
              </a:buClr>
              <a:buSzPts val="1100"/>
              <a:buFont typeface="Arial"/>
              <a:buNone/>
            </a:pPr>
            <a:r>
              <a:rPr b="1" lang="en-US" sz="1300">
                <a:solidFill>
                  <a:schemeClr val="dk1"/>
                </a:solidFill>
                <a:highlight>
                  <a:srgbClr val="FFFFFF"/>
                </a:highlight>
                <a:latin typeface="Open Sans"/>
                <a:ea typeface="Open Sans"/>
                <a:cs typeface="Open Sans"/>
                <a:sym typeface="Open Sans"/>
              </a:rPr>
              <a:t>Some machine learning methods</a:t>
            </a:r>
            <a:endParaRPr b="1" sz="1300">
              <a:solidFill>
                <a:schemeClr val="dk1"/>
              </a:solidFill>
              <a:highlight>
                <a:srgbClr val="FFFFFF"/>
              </a:highlight>
              <a:latin typeface="Open Sans"/>
              <a:ea typeface="Open Sans"/>
              <a:cs typeface="Open Sans"/>
              <a:sym typeface="Open Sans"/>
            </a:endParaRPr>
          </a:p>
          <a:p>
            <a:pPr indent="0" lvl="0" marL="0" rtl="0" algn="l">
              <a:lnSpc>
                <a:spcPct val="115000"/>
              </a:lnSpc>
              <a:spcBef>
                <a:spcPts val="800"/>
              </a:spcBef>
              <a:spcAft>
                <a:spcPts val="0"/>
              </a:spcAft>
              <a:buClr>
                <a:schemeClr val="dk1"/>
              </a:buClr>
              <a:buSzPts val="1100"/>
              <a:buFont typeface="Arial"/>
              <a:buNone/>
            </a:pPr>
            <a:r>
              <a:rPr lang="en-US" sz="1050">
                <a:solidFill>
                  <a:srgbClr val="707070"/>
                </a:solidFill>
                <a:highlight>
                  <a:srgbClr val="FFFFFF"/>
                </a:highlight>
                <a:latin typeface="Open Sans"/>
                <a:ea typeface="Open Sans"/>
                <a:cs typeface="Open Sans"/>
                <a:sym typeface="Open Sans"/>
              </a:rPr>
              <a:t>Machine learning algorithms are often categorized as supervised or unsupervised.</a:t>
            </a:r>
            <a:endParaRPr sz="1050">
              <a:solidFill>
                <a:srgbClr val="707070"/>
              </a:solidFill>
              <a:highlight>
                <a:srgbClr val="FFFFFF"/>
              </a:highlight>
              <a:latin typeface="Open Sans"/>
              <a:ea typeface="Open Sans"/>
              <a:cs typeface="Open Sans"/>
              <a:sym typeface="Open Sans"/>
            </a:endParaRPr>
          </a:p>
          <a:p>
            <a:pPr indent="-295275" lvl="0" marL="457200" rtl="0" algn="l">
              <a:lnSpc>
                <a:spcPct val="115000"/>
              </a:lnSpc>
              <a:spcBef>
                <a:spcPts val="1400"/>
              </a:spcBef>
              <a:spcAft>
                <a:spcPts val="0"/>
              </a:spcAft>
              <a:buClr>
                <a:srgbClr val="707070"/>
              </a:buClr>
              <a:buSzPts val="1050"/>
              <a:buFont typeface="Open Sans"/>
              <a:buChar char="●"/>
            </a:pPr>
            <a:r>
              <a:rPr b="1" lang="en-US" sz="1050">
                <a:solidFill>
                  <a:srgbClr val="707070"/>
                </a:solidFill>
                <a:highlight>
                  <a:srgbClr val="FFFFFF"/>
                </a:highlight>
                <a:latin typeface="Open Sans"/>
                <a:ea typeface="Open Sans"/>
                <a:cs typeface="Open Sans"/>
                <a:sym typeface="Open Sans"/>
              </a:rPr>
              <a:t>Supervised machine learning algorithms </a:t>
            </a:r>
            <a:r>
              <a:rPr lang="en-US" sz="1050">
                <a:solidFill>
                  <a:srgbClr val="707070"/>
                </a:solidFill>
                <a:highlight>
                  <a:srgbClr val="FFFFFF"/>
                </a:highlight>
                <a:latin typeface="Open Sans"/>
                <a:ea typeface="Open Sans"/>
                <a:cs typeface="Open Sans"/>
                <a:sym typeface="Open Sans"/>
              </a:rPr>
              <a:t>can apply what has been learned in the past to new data using labeled examples to predict future events. Starting from the analysis of a known training dataset, the learning algorithm produces an inferred function to make predictions about the output values. The system is able to provide targets for any new input after sufficient training. The learning algorithm can also compare its output with the correct, intended output and find errors in order to modify the model accordingly.</a:t>
            </a:r>
            <a:endParaRPr sz="1050">
              <a:solidFill>
                <a:srgbClr val="707070"/>
              </a:solidFill>
              <a:highlight>
                <a:srgbClr val="FFFFFF"/>
              </a:highlight>
              <a:latin typeface="Open Sans"/>
              <a:ea typeface="Open Sans"/>
              <a:cs typeface="Open Sans"/>
              <a:sym typeface="Open Sans"/>
            </a:endParaRPr>
          </a:p>
          <a:p>
            <a:pPr indent="-295275" lvl="0" marL="457200" rtl="0" algn="l">
              <a:lnSpc>
                <a:spcPct val="115000"/>
              </a:lnSpc>
              <a:spcBef>
                <a:spcPts val="0"/>
              </a:spcBef>
              <a:spcAft>
                <a:spcPts val="0"/>
              </a:spcAft>
              <a:buClr>
                <a:srgbClr val="707070"/>
              </a:buClr>
              <a:buSzPts val="1050"/>
              <a:buFont typeface="Open Sans"/>
              <a:buChar char="●"/>
            </a:pPr>
            <a:r>
              <a:rPr lang="en-US" sz="1050">
                <a:solidFill>
                  <a:srgbClr val="707070"/>
                </a:solidFill>
                <a:highlight>
                  <a:srgbClr val="FFFFFF"/>
                </a:highlight>
                <a:latin typeface="Open Sans"/>
                <a:ea typeface="Open Sans"/>
                <a:cs typeface="Open Sans"/>
                <a:sym typeface="Open Sans"/>
              </a:rPr>
              <a:t>U</a:t>
            </a:r>
            <a:r>
              <a:rPr b="1" lang="en-US" sz="1050">
                <a:solidFill>
                  <a:srgbClr val="707070"/>
                </a:solidFill>
                <a:highlight>
                  <a:srgbClr val="FFFFFF"/>
                </a:highlight>
                <a:latin typeface="Open Sans"/>
                <a:ea typeface="Open Sans"/>
                <a:cs typeface="Open Sans"/>
                <a:sym typeface="Open Sans"/>
              </a:rPr>
              <a:t>nsupervised machine learning algorithms </a:t>
            </a:r>
            <a:r>
              <a:rPr lang="en-US" sz="1050">
                <a:solidFill>
                  <a:srgbClr val="707070"/>
                </a:solidFill>
                <a:highlight>
                  <a:srgbClr val="FFFFFF"/>
                </a:highlight>
                <a:latin typeface="Open Sans"/>
                <a:ea typeface="Open Sans"/>
                <a:cs typeface="Open Sans"/>
                <a:sym typeface="Open Sans"/>
              </a:rPr>
              <a:t>are used when the information used to train is neither classified nor labeled. Unsupervised learning studies how systems can infer a function to describe a hidden structure from unlabeled data. The system doesn’t figure out the right output, but it explores the data and can draw inferences from datasets to describe hidden structures from unlabeled data.</a:t>
            </a:r>
            <a:endParaRPr sz="1050">
              <a:solidFill>
                <a:srgbClr val="707070"/>
              </a:solidFill>
              <a:highlight>
                <a:srgbClr val="FFFFFF"/>
              </a:highlight>
              <a:latin typeface="Open Sans"/>
              <a:ea typeface="Open Sans"/>
              <a:cs typeface="Open Sans"/>
              <a:sym typeface="Open Sans"/>
            </a:endParaRPr>
          </a:p>
          <a:p>
            <a:pPr indent="-295275" lvl="0" marL="457200" rtl="0" algn="l">
              <a:lnSpc>
                <a:spcPct val="115000"/>
              </a:lnSpc>
              <a:spcBef>
                <a:spcPts val="0"/>
              </a:spcBef>
              <a:spcAft>
                <a:spcPts val="0"/>
              </a:spcAft>
              <a:buClr>
                <a:srgbClr val="707070"/>
              </a:buClr>
              <a:buSzPts val="1050"/>
              <a:buFont typeface="Open Sans"/>
              <a:buChar char="●"/>
            </a:pPr>
            <a:r>
              <a:rPr b="1" lang="en-US" sz="1050">
                <a:solidFill>
                  <a:srgbClr val="707070"/>
                </a:solidFill>
                <a:highlight>
                  <a:srgbClr val="FFFFFF"/>
                </a:highlight>
                <a:latin typeface="Open Sans"/>
                <a:ea typeface="Open Sans"/>
                <a:cs typeface="Open Sans"/>
                <a:sym typeface="Open Sans"/>
              </a:rPr>
              <a:t>Semi-supervised machine learning algorithms</a:t>
            </a:r>
            <a:r>
              <a:rPr lang="en-US" sz="1050">
                <a:solidFill>
                  <a:srgbClr val="707070"/>
                </a:solidFill>
                <a:highlight>
                  <a:srgbClr val="FFFFFF"/>
                </a:highlight>
                <a:latin typeface="Open Sans"/>
                <a:ea typeface="Open Sans"/>
                <a:cs typeface="Open Sans"/>
                <a:sym typeface="Open Sans"/>
              </a:rPr>
              <a:t> fall somewhere in between supervised and unsupervised learning,</a:t>
            </a:r>
            <a:endParaRPr sz="1050">
              <a:solidFill>
                <a:srgbClr val="707070"/>
              </a:solidFill>
              <a:highlight>
                <a:srgbClr val="FFFFFF"/>
              </a:highlight>
              <a:latin typeface="Open Sans"/>
              <a:ea typeface="Open Sans"/>
              <a:cs typeface="Open Sans"/>
              <a:sym typeface="Open Sans"/>
            </a:endParaRPr>
          </a:p>
          <a:p>
            <a:pPr indent="0" lvl="0" marL="457200" rtl="0" algn="l">
              <a:lnSpc>
                <a:spcPct val="115000"/>
              </a:lnSpc>
              <a:spcBef>
                <a:spcPts val="0"/>
              </a:spcBef>
              <a:spcAft>
                <a:spcPts val="0"/>
              </a:spcAft>
              <a:buNone/>
            </a:pPr>
            <a:r>
              <a:rPr lang="en-US" sz="1050">
                <a:solidFill>
                  <a:srgbClr val="707070"/>
                </a:solidFill>
                <a:highlight>
                  <a:srgbClr val="FFFFFF"/>
                </a:highlight>
                <a:latin typeface="Open Sans"/>
                <a:ea typeface="Open Sans"/>
                <a:cs typeface="Open Sans"/>
                <a:sym typeface="Open Sans"/>
              </a:rPr>
              <a:t>They use both labeled and unlabeled data for training – typically a small amount of labeled data and a large amount of unlabeled data.</a:t>
            </a:r>
            <a:endParaRPr sz="1050">
              <a:solidFill>
                <a:srgbClr val="707070"/>
              </a:solidFill>
              <a:highlight>
                <a:srgbClr val="FFFFFF"/>
              </a:highlight>
              <a:latin typeface="Open Sans"/>
              <a:ea typeface="Open Sans"/>
              <a:cs typeface="Open Sans"/>
              <a:sym typeface="Open Sans"/>
            </a:endParaRPr>
          </a:p>
          <a:p>
            <a:pPr indent="0" lvl="0" marL="457200" rtl="0" algn="l">
              <a:lnSpc>
                <a:spcPct val="115000"/>
              </a:lnSpc>
              <a:spcBef>
                <a:spcPts val="0"/>
              </a:spcBef>
              <a:spcAft>
                <a:spcPts val="0"/>
              </a:spcAft>
              <a:buNone/>
            </a:pPr>
            <a:r>
              <a:rPr lang="en-US" sz="1600">
                <a:solidFill>
                  <a:schemeClr val="dk1"/>
                </a:solidFill>
                <a:latin typeface="Georgia"/>
                <a:ea typeface="Georgia"/>
                <a:cs typeface="Georgia"/>
                <a:sym typeface="Georgia"/>
              </a:rPr>
              <a:t>The goal of a semi-supervised model is to classify some of the unlabeled data using the labeled information set.</a:t>
            </a:r>
            <a:endParaRPr sz="1050">
              <a:solidFill>
                <a:srgbClr val="707070"/>
              </a:solidFill>
              <a:highlight>
                <a:srgbClr val="FFFFFF"/>
              </a:highlight>
              <a:latin typeface="Open Sans"/>
              <a:ea typeface="Open Sans"/>
              <a:cs typeface="Open Sans"/>
              <a:sym typeface="Open Sans"/>
            </a:endParaRPr>
          </a:p>
          <a:p>
            <a:pPr indent="0" lvl="0" marL="457200" rtl="0" algn="l">
              <a:lnSpc>
                <a:spcPct val="115000"/>
              </a:lnSpc>
              <a:spcBef>
                <a:spcPts val="0"/>
              </a:spcBef>
              <a:spcAft>
                <a:spcPts val="0"/>
              </a:spcAft>
              <a:buNone/>
            </a:pPr>
            <a:r>
              <a:rPr lang="en-US" sz="1050">
                <a:solidFill>
                  <a:srgbClr val="707070"/>
                </a:solidFill>
                <a:highlight>
                  <a:srgbClr val="FFFFFF"/>
                </a:highlight>
                <a:latin typeface="Open Sans"/>
                <a:ea typeface="Open Sans"/>
                <a:cs typeface="Open Sans"/>
                <a:sym typeface="Open Sans"/>
              </a:rPr>
              <a:t>This method are able to considerably improve learning accuracy. Usually, semi-supervised learning is chosen when the acquired labeled data requires skilled and relevant resources in order to train it / learn from it. </a:t>
            </a:r>
            <a:endParaRPr sz="1050">
              <a:solidFill>
                <a:srgbClr val="707070"/>
              </a:solidFill>
              <a:highlight>
                <a:srgbClr val="FFFFFF"/>
              </a:highlight>
              <a:latin typeface="Open Sans"/>
              <a:ea typeface="Open Sans"/>
              <a:cs typeface="Open Sans"/>
              <a:sym typeface="Open Sans"/>
            </a:endParaRPr>
          </a:p>
          <a:p>
            <a:pPr indent="-295275" lvl="0" marL="457200" rtl="0" algn="l">
              <a:lnSpc>
                <a:spcPct val="115000"/>
              </a:lnSpc>
              <a:spcBef>
                <a:spcPts val="0"/>
              </a:spcBef>
              <a:spcAft>
                <a:spcPts val="0"/>
              </a:spcAft>
              <a:buClr>
                <a:srgbClr val="707070"/>
              </a:buClr>
              <a:buSzPts val="1050"/>
              <a:buFont typeface="Open Sans"/>
              <a:buChar char="●"/>
            </a:pPr>
            <a:r>
              <a:rPr b="1" lang="en-US" sz="1050">
                <a:solidFill>
                  <a:srgbClr val="707070"/>
                </a:solidFill>
                <a:highlight>
                  <a:srgbClr val="FFFFFF"/>
                </a:highlight>
                <a:latin typeface="Open Sans"/>
                <a:ea typeface="Open Sans"/>
                <a:cs typeface="Open Sans"/>
                <a:sym typeface="Open Sans"/>
              </a:rPr>
              <a:t>Reinforcement machine learning algorithms </a:t>
            </a:r>
            <a:r>
              <a:rPr lang="en-US" sz="1050">
                <a:solidFill>
                  <a:srgbClr val="707070"/>
                </a:solidFill>
                <a:highlight>
                  <a:srgbClr val="FFFFFF"/>
                </a:highlight>
                <a:latin typeface="Open Sans"/>
                <a:ea typeface="Open Sans"/>
                <a:cs typeface="Open Sans"/>
                <a:sym typeface="Open Sans"/>
              </a:rPr>
              <a:t>is a learning method that interacts with its environment by producing actions and discovers errors or rewards. </a:t>
            </a:r>
            <a:endParaRPr sz="1050">
              <a:solidFill>
                <a:srgbClr val="707070"/>
              </a:solidFill>
              <a:highlight>
                <a:srgbClr val="FFFFFF"/>
              </a:highlight>
              <a:latin typeface="Open Sans"/>
              <a:ea typeface="Open Sans"/>
              <a:cs typeface="Open Sans"/>
              <a:sym typeface="Open Sans"/>
            </a:endParaRPr>
          </a:p>
          <a:p>
            <a:pPr indent="0" lvl="0" marL="457200" rtl="0" algn="l">
              <a:lnSpc>
                <a:spcPct val="115000"/>
              </a:lnSpc>
              <a:spcBef>
                <a:spcPts val="0"/>
              </a:spcBef>
              <a:spcAft>
                <a:spcPts val="0"/>
              </a:spcAft>
              <a:buNone/>
            </a:pPr>
            <a:r>
              <a:rPr lang="en-US" sz="1050">
                <a:solidFill>
                  <a:srgbClr val="707070"/>
                </a:solidFill>
                <a:highlight>
                  <a:srgbClr val="FFFFFF"/>
                </a:highlight>
                <a:latin typeface="Open Sans"/>
                <a:ea typeface="Open Sans"/>
                <a:cs typeface="Open Sans"/>
                <a:sym typeface="Open Sans"/>
              </a:rPr>
              <a:t>Trial and error search and delayed reward are the most relevant characteristics of reinforcement learning. </a:t>
            </a:r>
            <a:endParaRPr sz="1050">
              <a:solidFill>
                <a:srgbClr val="707070"/>
              </a:solidFill>
              <a:highlight>
                <a:srgbClr val="FFFFFF"/>
              </a:highlight>
              <a:latin typeface="Open Sans"/>
              <a:ea typeface="Open Sans"/>
              <a:cs typeface="Open Sans"/>
              <a:sym typeface="Open Sans"/>
            </a:endParaRPr>
          </a:p>
          <a:p>
            <a:pPr indent="0" lvl="0" marL="457200" rtl="0" algn="l">
              <a:lnSpc>
                <a:spcPct val="115000"/>
              </a:lnSpc>
              <a:spcBef>
                <a:spcPts val="0"/>
              </a:spcBef>
              <a:spcAft>
                <a:spcPts val="0"/>
              </a:spcAft>
              <a:buNone/>
            </a:pPr>
            <a:r>
              <a:rPr lang="en-US" sz="1050">
                <a:solidFill>
                  <a:srgbClr val="707070"/>
                </a:solidFill>
                <a:highlight>
                  <a:srgbClr val="FFFFFF"/>
                </a:highlight>
                <a:latin typeface="Open Sans"/>
                <a:ea typeface="Open Sans"/>
                <a:cs typeface="Open Sans"/>
                <a:sym typeface="Open Sans"/>
              </a:rPr>
              <a:t>This method allows machines and software agents to automatically determine the ideal behavior within a specific context in order to maximize its performance.</a:t>
            </a:r>
            <a:endParaRPr sz="1050">
              <a:solidFill>
                <a:srgbClr val="707070"/>
              </a:solidFill>
              <a:highlight>
                <a:srgbClr val="FFFFFF"/>
              </a:highlight>
              <a:latin typeface="Open Sans"/>
              <a:ea typeface="Open Sans"/>
              <a:cs typeface="Open Sans"/>
              <a:sym typeface="Open Sans"/>
            </a:endParaRPr>
          </a:p>
          <a:p>
            <a:pPr indent="0" lvl="0" marL="457200" rtl="0" algn="l">
              <a:lnSpc>
                <a:spcPct val="115000"/>
              </a:lnSpc>
              <a:spcBef>
                <a:spcPts val="0"/>
              </a:spcBef>
              <a:spcAft>
                <a:spcPts val="0"/>
              </a:spcAft>
              <a:buNone/>
            </a:pPr>
            <a:r>
              <a:rPr lang="en-US" sz="1050">
                <a:solidFill>
                  <a:srgbClr val="707070"/>
                </a:solidFill>
                <a:highlight>
                  <a:srgbClr val="FFFFFF"/>
                </a:highlight>
                <a:latin typeface="Open Sans"/>
                <a:ea typeface="Open Sans"/>
                <a:cs typeface="Open Sans"/>
                <a:sym typeface="Open Sans"/>
              </a:rPr>
              <a:t> Simple reward feedback(positive/negative) is required for the agent to learn which action is best; this is known as the reinforcement signal.</a:t>
            </a:r>
            <a:endParaRPr sz="1050">
              <a:solidFill>
                <a:srgbClr val="707070"/>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f2d81416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f2d8141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25400" marR="25400" rtl="0" algn="just">
              <a:lnSpc>
                <a:spcPct val="115000"/>
              </a:lnSpc>
              <a:spcBef>
                <a:spcPts val="600"/>
              </a:spcBef>
              <a:spcAft>
                <a:spcPts val="700"/>
              </a:spcAft>
              <a:buClr>
                <a:schemeClr val="dk1"/>
              </a:buClr>
              <a:buSzPts val="1100"/>
              <a:buFont typeface="Arial"/>
              <a:buNone/>
            </a:pPr>
            <a:r>
              <a:rPr lang="en-US" sz="1700">
                <a:solidFill>
                  <a:schemeClr val="dk1"/>
                </a:solidFill>
                <a:latin typeface="Open Sans"/>
                <a:ea typeface="Open Sans"/>
                <a:cs typeface="Open Sans"/>
                <a:sym typeface="Open Sans"/>
              </a:rPr>
              <a:t>It is called Batch or Offline learning because it is a </a:t>
            </a:r>
            <a:r>
              <a:rPr b="1" lang="en-US" sz="1700">
                <a:solidFill>
                  <a:schemeClr val="dk1"/>
                </a:solidFill>
                <a:latin typeface="Open Sans"/>
                <a:ea typeface="Open Sans"/>
                <a:cs typeface="Open Sans"/>
                <a:sym typeface="Open Sans"/>
              </a:rPr>
              <a:t>one-time procedure</a:t>
            </a:r>
            <a:r>
              <a:rPr lang="en-US" sz="1700">
                <a:solidFill>
                  <a:schemeClr val="dk1"/>
                </a:solidFill>
                <a:latin typeface="Open Sans"/>
                <a:ea typeface="Open Sans"/>
                <a:cs typeface="Open Sans"/>
                <a:sym typeface="Open Sans"/>
              </a:rPr>
              <a:t> and the model will be trained with data in one single batch</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f2d814161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f2d81416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fa017114a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fa017114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150">
              <a:solidFill>
                <a:srgbClr val="242729"/>
              </a:solidFill>
              <a:highlight>
                <a:srgbClr val="FFFFFF"/>
              </a:highlight>
            </a:endParaRPr>
          </a:p>
          <a:p>
            <a:pPr indent="0" lvl="0" marL="0" rtl="0" algn="l">
              <a:spcBef>
                <a:spcPts val="0"/>
              </a:spcBef>
              <a:spcAft>
                <a:spcPts val="0"/>
              </a:spcAft>
              <a:buNone/>
            </a:pPr>
            <a:r>
              <a:t/>
            </a:r>
            <a:endParaRPr sz="1150">
              <a:solidFill>
                <a:srgbClr val="242729"/>
              </a:solidFill>
              <a:highlight>
                <a:srgbClr val="FFFFFF"/>
              </a:highlight>
            </a:endParaRPr>
          </a:p>
          <a:p>
            <a:pPr indent="0" lvl="0" marL="0" rtl="0" algn="l">
              <a:lnSpc>
                <a:spcPct val="115000"/>
              </a:lnSpc>
              <a:spcBef>
                <a:spcPts val="0"/>
              </a:spcBef>
              <a:spcAft>
                <a:spcPts val="0"/>
              </a:spcAft>
              <a:buNone/>
            </a:pPr>
            <a:r>
              <a:rPr b="1" lang="en-US" sz="1150">
                <a:solidFill>
                  <a:srgbClr val="242729"/>
                </a:solidFill>
                <a:highlight>
                  <a:srgbClr val="FFFFFF"/>
                </a:highlight>
              </a:rPr>
              <a:t>Let's look at the picture (i):</a:t>
            </a:r>
            <a:endParaRPr b="1" sz="1150">
              <a:solidFill>
                <a:srgbClr val="242729"/>
              </a:solidFill>
              <a:highlight>
                <a:srgbClr val="FFFFFF"/>
              </a:highlight>
            </a:endParaRPr>
          </a:p>
          <a:p>
            <a:pPr indent="457200" lvl="0" marL="0" rtl="0" algn="l">
              <a:lnSpc>
                <a:spcPct val="115000"/>
              </a:lnSpc>
              <a:spcBef>
                <a:spcPts val="1100"/>
              </a:spcBef>
              <a:spcAft>
                <a:spcPts val="0"/>
              </a:spcAft>
              <a:buClr>
                <a:schemeClr val="dk1"/>
              </a:buClr>
              <a:buSzPts val="1100"/>
              <a:buFont typeface="Arial"/>
              <a:buNone/>
            </a:pPr>
            <a:r>
              <a:rPr lang="en-US" sz="1150">
                <a:solidFill>
                  <a:srgbClr val="242729"/>
                </a:solidFill>
                <a:highlight>
                  <a:srgbClr val="FFFFFF"/>
                </a:highlight>
              </a:rPr>
              <a:t> I have visited the restaurants marked by red circle. The restaurants which I have not visited is marked by blue circle.</a:t>
            </a:r>
            <a:endParaRPr sz="1150">
              <a:solidFill>
                <a:srgbClr val="242729"/>
              </a:solidFill>
              <a:highlight>
                <a:srgbClr val="FFFFFF"/>
              </a:highlight>
            </a:endParaRPr>
          </a:p>
          <a:p>
            <a:pPr indent="457200" lvl="0" marL="0" rtl="0" algn="l">
              <a:lnSpc>
                <a:spcPct val="115000"/>
              </a:lnSpc>
              <a:spcBef>
                <a:spcPts val="1100"/>
              </a:spcBef>
              <a:spcAft>
                <a:spcPts val="0"/>
              </a:spcAft>
              <a:buClr>
                <a:schemeClr val="dk1"/>
              </a:buClr>
              <a:buSzPts val="1100"/>
              <a:buFont typeface="Arial"/>
              <a:buNone/>
            </a:pPr>
            <a:r>
              <a:rPr lang="en-US" sz="1150">
                <a:solidFill>
                  <a:srgbClr val="242729"/>
                </a:solidFill>
                <a:highlight>
                  <a:srgbClr val="FFFFFF"/>
                </a:highlight>
              </a:rPr>
              <a:t>Now, If I have two restaurants to choose from, A and B, marked by green colour, which one will I choose?</a:t>
            </a:r>
            <a:endParaRPr sz="1150">
              <a:solidFill>
                <a:srgbClr val="242729"/>
              </a:solidFill>
              <a:highlight>
                <a:srgbClr val="FFFFFF"/>
              </a:highlight>
            </a:endParaRPr>
          </a:p>
          <a:p>
            <a:pPr indent="457200" lvl="0" marL="0" rtl="0" algn="l">
              <a:lnSpc>
                <a:spcPct val="115000"/>
              </a:lnSpc>
              <a:spcBef>
                <a:spcPts val="1100"/>
              </a:spcBef>
              <a:spcAft>
                <a:spcPts val="0"/>
              </a:spcAft>
              <a:buNone/>
            </a:pPr>
            <a:r>
              <a:rPr lang="en-US" sz="1150">
                <a:solidFill>
                  <a:srgbClr val="242729"/>
                </a:solidFill>
                <a:highlight>
                  <a:srgbClr val="FFFFFF"/>
                </a:highlight>
              </a:rPr>
              <a:t>Simple. We can classify the given data linearly into two parts. That means, we can draw a line segregating red and blue circle.</a:t>
            </a:r>
            <a:endParaRPr sz="1150">
              <a:solidFill>
                <a:srgbClr val="242729"/>
              </a:solidFill>
              <a:highlight>
                <a:srgbClr val="FFFFFF"/>
              </a:highlight>
            </a:endParaRPr>
          </a:p>
          <a:p>
            <a:pPr indent="0" lvl="0" marL="0" rtl="0" algn="l">
              <a:lnSpc>
                <a:spcPct val="115000"/>
              </a:lnSpc>
              <a:spcBef>
                <a:spcPts val="1100"/>
              </a:spcBef>
              <a:spcAft>
                <a:spcPts val="0"/>
              </a:spcAft>
              <a:buNone/>
            </a:pPr>
            <a:r>
              <a:rPr b="1" lang="en-US" sz="1150">
                <a:solidFill>
                  <a:srgbClr val="242729"/>
                </a:solidFill>
                <a:highlight>
                  <a:srgbClr val="FFFFFF"/>
                </a:highlight>
              </a:rPr>
              <a:t>Let's look at the picture (ii):</a:t>
            </a:r>
            <a:endParaRPr b="1" sz="1150">
              <a:solidFill>
                <a:srgbClr val="242729"/>
              </a:solidFill>
              <a:highlight>
                <a:srgbClr val="FFFFFF"/>
              </a:highlight>
            </a:endParaRPr>
          </a:p>
          <a:p>
            <a:pPr indent="457200" lvl="0" marL="0" rtl="0" algn="l">
              <a:lnSpc>
                <a:spcPct val="115000"/>
              </a:lnSpc>
              <a:spcBef>
                <a:spcPts val="1100"/>
              </a:spcBef>
              <a:spcAft>
                <a:spcPts val="0"/>
              </a:spcAft>
              <a:buClr>
                <a:schemeClr val="dk1"/>
              </a:buClr>
              <a:buSzPts val="1100"/>
              <a:buFont typeface="Arial"/>
              <a:buNone/>
            </a:pPr>
            <a:r>
              <a:rPr lang="en-US" sz="1150">
                <a:solidFill>
                  <a:srgbClr val="242729"/>
                </a:solidFill>
                <a:highlight>
                  <a:srgbClr val="FFFFFF"/>
                </a:highlight>
              </a:rPr>
              <a:t>Now, we can say with some confidence that chances of my visiting B is more than A. This is a case of supervised learning.</a:t>
            </a:r>
            <a:endParaRPr sz="1150">
              <a:solidFill>
                <a:srgbClr val="242729"/>
              </a:solidFill>
              <a:highlight>
                <a:srgbClr val="FFFFFF"/>
              </a:highlight>
            </a:endParaRPr>
          </a:p>
          <a:p>
            <a:pPr indent="0" lvl="0" marL="0" rtl="0" algn="l">
              <a:spcBef>
                <a:spcPts val="1100"/>
              </a:spcBef>
              <a:spcAft>
                <a:spcPts val="0"/>
              </a:spcAft>
              <a:buNone/>
            </a:pPr>
            <a:r>
              <a:t/>
            </a:r>
            <a:endParaRPr sz="1150">
              <a:solidFill>
                <a:srgbClr val="242729"/>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fa017114a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fa017114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b="1" lang="en-US" sz="1200">
                <a:solidFill>
                  <a:schemeClr val="dk1"/>
                </a:solidFill>
                <a:highlight>
                  <a:srgbClr val="FFFFFF"/>
                </a:highlight>
                <a:latin typeface="Roboto"/>
                <a:ea typeface="Roboto"/>
                <a:cs typeface="Roboto"/>
                <a:sym typeface="Roboto"/>
              </a:rPr>
              <a:t>Example for Data Importance:</a:t>
            </a:r>
            <a:r>
              <a:rPr lang="en-US" sz="1200">
                <a:solidFill>
                  <a:schemeClr val="dk1"/>
                </a:solidFill>
                <a:highlight>
                  <a:srgbClr val="FFFFFF"/>
                </a:highlight>
                <a:latin typeface="Roboto"/>
                <a:ea typeface="Roboto"/>
                <a:cs typeface="Roboto"/>
                <a:sym typeface="Roboto"/>
              </a:rPr>
              <a:t> Why did Facebook acquire WhatsApp by paying a huge price of $19 billion?</a:t>
            </a:r>
            <a:endParaRPr sz="1200">
              <a:solidFill>
                <a:schemeClr val="dk1"/>
              </a:solidFill>
              <a:highlight>
                <a:srgbClr val="FFFFFF"/>
              </a:highlight>
              <a:latin typeface="Roboto"/>
              <a:ea typeface="Roboto"/>
              <a:cs typeface="Roboto"/>
              <a:sym typeface="Roboto"/>
            </a:endParaRPr>
          </a:p>
          <a:p>
            <a:pPr indent="0" lvl="0" marL="0" rtl="0" algn="l">
              <a:lnSpc>
                <a:spcPct val="115000"/>
              </a:lnSpc>
              <a:spcBef>
                <a:spcPts val="1000"/>
              </a:spcBef>
              <a:spcAft>
                <a:spcPts val="0"/>
              </a:spcAft>
              <a:buNone/>
            </a:pPr>
            <a:r>
              <a:rPr lang="en-US" sz="1200">
                <a:solidFill>
                  <a:schemeClr val="dk1"/>
                </a:solidFill>
                <a:highlight>
                  <a:srgbClr val="FFFFFF"/>
                </a:highlight>
                <a:latin typeface="Roboto"/>
                <a:ea typeface="Roboto"/>
                <a:cs typeface="Roboto"/>
                <a:sym typeface="Roboto"/>
              </a:rPr>
              <a:t>The answer is very simple and logical – it is to have access to the users’ information that Facebook may not have but WhatsApp will have. This information of their users is of paramount importance to Facebook as it will facilitate the task of improvement in their services.</a:t>
            </a:r>
            <a:endParaRPr sz="1200">
              <a:solidFill>
                <a:schemeClr val="dk1"/>
              </a:solidFill>
              <a:highlight>
                <a:srgbClr val="FFFFFF"/>
              </a:highlight>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b="1" lang="en-US" sz="1200">
                <a:solidFill>
                  <a:schemeClr val="dk1"/>
                </a:solidFill>
                <a:highlight>
                  <a:srgbClr val="FFFFFF"/>
                </a:highlight>
                <a:latin typeface="Roboto"/>
                <a:ea typeface="Roboto"/>
                <a:cs typeface="Roboto"/>
                <a:sym typeface="Roboto"/>
              </a:rPr>
              <a:t>“Data is the New Oil” :P</a:t>
            </a:r>
            <a:endParaRPr b="1" sz="1200">
              <a:solidFill>
                <a:schemeClr val="dk1"/>
              </a:solidFill>
              <a:highlight>
                <a:srgbClr val="FFFFFF"/>
              </a:highlight>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b="1" lang="en-US" sz="1200">
                <a:solidFill>
                  <a:schemeClr val="dk1"/>
                </a:solidFill>
                <a:highlight>
                  <a:srgbClr val="FFFFFF"/>
                </a:highlight>
                <a:latin typeface="Roboto"/>
                <a:ea typeface="Roboto"/>
                <a:cs typeface="Roboto"/>
                <a:sym typeface="Roboto"/>
              </a:rPr>
              <a:t>Next slide : as when ML was discovered</a:t>
            </a:r>
            <a:endParaRPr b="1" sz="1200">
              <a:solidFill>
                <a:schemeClr val="dk1"/>
              </a:solidFill>
              <a:highlight>
                <a:srgbClr val="FFFFFF"/>
              </a:highlight>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fa017114a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fa017114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150">
                <a:solidFill>
                  <a:srgbClr val="242729"/>
                </a:solidFill>
                <a:highlight>
                  <a:srgbClr val="FFFFFF"/>
                </a:highlight>
              </a:rPr>
              <a:t>Let's suppose we have a taxi driver who has an option of accepting or rejecting the bookings. We have plotted his accepted booking location on map with blue circle and is shown in </a:t>
            </a:r>
            <a:r>
              <a:rPr b="1" lang="en-US" sz="1150">
                <a:solidFill>
                  <a:srgbClr val="242729"/>
                </a:solidFill>
                <a:highlight>
                  <a:srgbClr val="FFFFFF"/>
                </a:highlight>
              </a:rPr>
              <a:t>picture (i)</a:t>
            </a:r>
            <a:endParaRPr b="1" sz="1150">
              <a:solidFill>
                <a:srgbClr val="242729"/>
              </a:solidFill>
              <a:highlight>
                <a:srgbClr val="FFFFFF"/>
              </a:highlight>
            </a:endParaRPr>
          </a:p>
          <a:p>
            <a:pPr indent="0" lvl="0" marL="0" rtl="0" algn="l">
              <a:spcBef>
                <a:spcPts val="0"/>
              </a:spcBef>
              <a:spcAft>
                <a:spcPts val="0"/>
              </a:spcAft>
              <a:buNone/>
            </a:pPr>
            <a:r>
              <a:t/>
            </a:r>
            <a:endParaRPr b="1" sz="1150">
              <a:solidFill>
                <a:srgbClr val="242729"/>
              </a:solidFill>
              <a:highlight>
                <a:srgbClr val="FFFFFF"/>
              </a:highlight>
            </a:endParaRPr>
          </a:p>
          <a:p>
            <a:pPr indent="0" lvl="0" marL="0" rtl="0" algn="l">
              <a:spcBef>
                <a:spcPts val="0"/>
              </a:spcBef>
              <a:spcAft>
                <a:spcPts val="0"/>
              </a:spcAft>
              <a:buNone/>
            </a:pPr>
            <a:r>
              <a:rPr lang="en-US" sz="1150">
                <a:solidFill>
                  <a:srgbClr val="242729"/>
                </a:solidFill>
                <a:highlight>
                  <a:srgbClr val="FFFFFF"/>
                </a:highlight>
              </a:rPr>
              <a:t>Now, Taxi driver has got two bookings A and B; Which one he will accept?</a:t>
            </a:r>
            <a:endParaRPr sz="1150">
              <a:solidFill>
                <a:srgbClr val="242729"/>
              </a:solidFill>
              <a:highlight>
                <a:srgbClr val="FFFFFF"/>
              </a:highlight>
            </a:endParaRPr>
          </a:p>
          <a:p>
            <a:pPr indent="0" lvl="0" marL="0" rtl="0" algn="l">
              <a:spcBef>
                <a:spcPts val="0"/>
              </a:spcBef>
              <a:spcAft>
                <a:spcPts val="0"/>
              </a:spcAft>
              <a:buNone/>
            </a:pPr>
            <a:r>
              <a:t/>
            </a:r>
            <a:endParaRPr sz="1150">
              <a:solidFill>
                <a:srgbClr val="242729"/>
              </a:solidFill>
              <a:highlight>
                <a:srgbClr val="FFFFFF"/>
              </a:highlight>
            </a:endParaRPr>
          </a:p>
          <a:p>
            <a:pPr indent="0" lvl="0" marL="0" rtl="0" algn="l">
              <a:spcBef>
                <a:spcPts val="0"/>
              </a:spcBef>
              <a:spcAft>
                <a:spcPts val="0"/>
              </a:spcAft>
              <a:buNone/>
            </a:pPr>
            <a:r>
              <a:rPr lang="en-US" sz="1150">
                <a:solidFill>
                  <a:srgbClr val="242729"/>
                </a:solidFill>
                <a:highlight>
                  <a:srgbClr val="FFFFFF"/>
                </a:highlight>
              </a:rPr>
              <a:t> If we observe the plot, we can see that his accepted booking shows a cluster at lower left corner. That can be shown in the </a:t>
            </a:r>
            <a:r>
              <a:rPr b="1" lang="en-US" sz="1150">
                <a:solidFill>
                  <a:srgbClr val="242729"/>
                </a:solidFill>
                <a:highlight>
                  <a:srgbClr val="FFFFFF"/>
                </a:highlight>
              </a:rPr>
              <a:t>picture (ii)</a:t>
            </a:r>
            <a:endParaRPr b="1"/>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5f926699df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f926699d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5fa017114a_1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fa017114a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u="sng">
                <a:solidFill>
                  <a:schemeClr val="hlink"/>
                </a:solidFill>
                <a:hlinkClick r:id="rId2"/>
              </a:rPr>
              <a:t>https://becominghuman.ai/an-essential-guide-to-numpy-for-machine-learning-in-python-5615e1758301</a:t>
            </a:r>
            <a:endParaRPr/>
          </a:p>
          <a:p>
            <a:pPr indent="0" lvl="0" marL="0" rtl="0" algn="l">
              <a:spcBef>
                <a:spcPts val="0"/>
              </a:spcBef>
              <a:spcAft>
                <a:spcPts val="0"/>
              </a:spcAft>
              <a:buNone/>
            </a:pPr>
            <a:r>
              <a:rPr lang="en-US" u="sng">
                <a:solidFill>
                  <a:schemeClr val="hlink"/>
                </a:solidFill>
                <a:hlinkClick r:id="rId3"/>
              </a:rPr>
              <a:t>https://www.tutorialspoint.com/numpy/numpy_quick_guide.htm#</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fa25b35b3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fa25b35b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fa25b35b3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fa25b35b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f7f9b0004_0_1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f7f9b0004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5fcb856999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5fcb85699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5f926699d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5f926699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5f98c62c7a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f98c62c7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use formula for manual calculation and for hands-on make a plot and show the difference</a:t>
            </a:r>
            <a:endParaRPr/>
          </a:p>
          <a:p>
            <a:pPr indent="0" lvl="0" marL="0" rtl="0" algn="l">
              <a:spcBef>
                <a:spcPts val="0"/>
              </a:spcBef>
              <a:spcAft>
                <a:spcPts val="0"/>
              </a:spcAft>
              <a:buClr>
                <a:schemeClr val="dk1"/>
              </a:buClr>
              <a:buSzPts val="1100"/>
              <a:buFont typeface="Arial"/>
              <a:buNone/>
            </a:pPr>
            <a:r>
              <a:rPr lang="en-US" u="sng">
                <a:solidFill>
                  <a:schemeClr val="accent5"/>
                </a:solidFill>
                <a:hlinkClick r:id="rId2"/>
              </a:rPr>
              <a:t>https://scikit-learn.org/stable/modules/generated/sklearn.preprocessing.MinMaxScaler.html</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t>from sklearn.preprocessing import MinMaxScaler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data = [[-1, 2], [-0.5, 6], [0, 5], [1, 15]]</a:t>
            </a:r>
            <a:endParaRPr/>
          </a:p>
          <a:p>
            <a:pPr indent="0" lvl="0" marL="0" rtl="0" algn="l">
              <a:spcBef>
                <a:spcPts val="0"/>
              </a:spcBef>
              <a:spcAft>
                <a:spcPts val="0"/>
              </a:spcAft>
              <a:buClr>
                <a:schemeClr val="dk1"/>
              </a:buClr>
              <a:buSzPts val="1100"/>
              <a:buFont typeface="Arial"/>
              <a:buNone/>
            </a:pPr>
            <a:r>
              <a:rPr lang="en-US"/>
              <a:t>scaler = MinMaxScaler((1,2))</a:t>
            </a:r>
            <a:endParaRPr/>
          </a:p>
          <a:p>
            <a:pPr indent="0" lvl="0" marL="0" rtl="0" algn="l">
              <a:spcBef>
                <a:spcPts val="0"/>
              </a:spcBef>
              <a:spcAft>
                <a:spcPts val="0"/>
              </a:spcAft>
              <a:buClr>
                <a:schemeClr val="dk1"/>
              </a:buClr>
              <a:buSzPts val="1100"/>
              <a:buFont typeface="Arial"/>
              <a:buNone/>
            </a:pPr>
            <a:r>
              <a:rPr lang="en-US"/>
              <a:t>scaler.fit(data)</a:t>
            </a:r>
            <a:endParaRPr/>
          </a:p>
          <a:p>
            <a:pPr indent="0" lvl="0" marL="0" rtl="0" algn="l">
              <a:spcBef>
                <a:spcPts val="0"/>
              </a:spcBef>
              <a:spcAft>
                <a:spcPts val="0"/>
              </a:spcAft>
              <a:buClr>
                <a:schemeClr val="dk1"/>
              </a:buClr>
              <a:buSzPts val="1100"/>
              <a:buFont typeface="Arial"/>
              <a:buNone/>
            </a:pPr>
            <a:r>
              <a:rPr lang="en-US"/>
              <a:t>print(scaler.transform(data))</a:t>
            </a:r>
            <a:endParaRPr/>
          </a:p>
          <a:p>
            <a:pPr indent="0" lvl="0" marL="0" rtl="0" algn="l">
              <a:spcBef>
                <a:spcPts val="0"/>
              </a:spcBef>
              <a:spcAft>
                <a:spcPts val="0"/>
              </a:spcAft>
              <a:buClr>
                <a:schemeClr val="dk1"/>
              </a:buClr>
              <a:buSzPts val="1100"/>
              <a:buFont typeface="Arial"/>
              <a:buNone/>
            </a:pPr>
            <a:r>
              <a:rPr lang="en-US"/>
              <a:t>#or</a:t>
            </a:r>
            <a:endParaRPr/>
          </a:p>
          <a:p>
            <a:pPr indent="0" lvl="0" marL="0" rtl="0" algn="l">
              <a:spcBef>
                <a:spcPts val="0"/>
              </a:spcBef>
              <a:spcAft>
                <a:spcPts val="0"/>
              </a:spcAft>
              <a:buClr>
                <a:schemeClr val="dk1"/>
              </a:buClr>
              <a:buSzPts val="1100"/>
              <a:buFont typeface="Arial"/>
              <a:buNone/>
            </a:pPr>
            <a:r>
              <a:rPr lang="en-US"/>
              <a:t>print(scaler.fit_transform(data))</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5f92669f91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5f92669f9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use formula for manual calculation and for hands-on make a plot and show the difference</a:t>
            </a:r>
            <a:endParaRPr/>
          </a:p>
          <a:p>
            <a:pPr indent="0" lvl="0" marL="0" rtl="0" algn="l">
              <a:spcBef>
                <a:spcPts val="0"/>
              </a:spcBef>
              <a:spcAft>
                <a:spcPts val="0"/>
              </a:spcAft>
              <a:buClr>
                <a:schemeClr val="dk1"/>
              </a:buClr>
              <a:buSzPts val="1100"/>
              <a:buFont typeface="Arial"/>
              <a:buNone/>
            </a:pPr>
            <a:r>
              <a:rPr lang="en-US" u="sng">
                <a:solidFill>
                  <a:schemeClr val="hlink"/>
                </a:solidFill>
                <a:hlinkClick r:id="rId2"/>
              </a:rPr>
              <a:t>https://scikit-learn.org/stable/modules/generated/sklearn.preprocessing.StandardScaler.html#sklearn.preprocessing.StandardScaler.fit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US">
                <a:solidFill>
                  <a:srgbClr val="007020"/>
                </a:solidFill>
                <a:highlight>
                  <a:srgbClr val="F8F8F8"/>
                </a:highlight>
              </a:rPr>
              <a:t>from</a:t>
            </a:r>
            <a:r>
              <a:rPr lang="en-US">
                <a:solidFill>
                  <a:srgbClr val="222222"/>
                </a:solidFill>
                <a:highlight>
                  <a:srgbClr val="F8F8F8"/>
                </a:highlight>
              </a:rPr>
              <a:t> </a:t>
            </a:r>
            <a:r>
              <a:rPr b="1" lang="en-US">
                <a:solidFill>
                  <a:srgbClr val="0E84B5"/>
                </a:solidFill>
                <a:highlight>
                  <a:srgbClr val="F8F8F8"/>
                </a:highlight>
              </a:rPr>
              <a:t>sklearn.preprocessing</a:t>
            </a:r>
            <a:r>
              <a:rPr lang="en-US">
                <a:solidFill>
                  <a:srgbClr val="222222"/>
                </a:solidFill>
                <a:highlight>
                  <a:srgbClr val="F8F8F8"/>
                </a:highlight>
              </a:rPr>
              <a:t> </a:t>
            </a:r>
            <a:r>
              <a:rPr b="1" lang="en-US">
                <a:solidFill>
                  <a:srgbClr val="007020"/>
                </a:solidFill>
                <a:highlight>
                  <a:srgbClr val="F8F8F8"/>
                </a:highlight>
              </a:rPr>
              <a:t>import</a:t>
            </a:r>
            <a:r>
              <a:rPr lang="en-US">
                <a:solidFill>
                  <a:srgbClr val="222222"/>
                </a:solidFill>
                <a:highlight>
                  <a:srgbClr val="F8F8F8"/>
                </a:highlight>
              </a:rPr>
              <a:t> StandardScaler</a:t>
            </a:r>
            <a:endParaRPr>
              <a:solidFill>
                <a:srgbClr val="222222"/>
              </a:solidFill>
              <a:highlight>
                <a:srgbClr val="F8F8F8"/>
              </a:highlight>
            </a:endParaRPr>
          </a:p>
          <a:p>
            <a:pPr indent="0" lvl="0" marL="0" rtl="0" algn="l">
              <a:spcBef>
                <a:spcPts val="0"/>
              </a:spcBef>
              <a:spcAft>
                <a:spcPts val="0"/>
              </a:spcAft>
              <a:buClr>
                <a:schemeClr val="dk1"/>
              </a:buClr>
              <a:buSzPts val="1100"/>
              <a:buFont typeface="Arial"/>
              <a:buNone/>
            </a:pPr>
            <a:r>
              <a:rPr lang="en-US">
                <a:solidFill>
                  <a:srgbClr val="222222"/>
                </a:solidFill>
                <a:highlight>
                  <a:srgbClr val="F8F8F8"/>
                </a:highlight>
              </a:rPr>
              <a:t>data </a:t>
            </a:r>
            <a:r>
              <a:rPr lang="en-US">
                <a:solidFill>
                  <a:srgbClr val="666666"/>
                </a:solidFill>
                <a:highlight>
                  <a:srgbClr val="F8F8F8"/>
                </a:highlight>
              </a:rPr>
              <a:t>=</a:t>
            </a:r>
            <a:r>
              <a:rPr lang="en-US">
                <a:solidFill>
                  <a:srgbClr val="222222"/>
                </a:solidFill>
                <a:highlight>
                  <a:srgbClr val="F8F8F8"/>
                </a:highlight>
              </a:rPr>
              <a:t> [[</a:t>
            </a:r>
            <a:r>
              <a:rPr lang="en-US">
                <a:solidFill>
                  <a:srgbClr val="208050"/>
                </a:solidFill>
                <a:highlight>
                  <a:srgbClr val="F8F8F8"/>
                </a:highlight>
              </a:rPr>
              <a:t>0</a:t>
            </a:r>
            <a:r>
              <a:rPr lang="en-US">
                <a:solidFill>
                  <a:srgbClr val="222222"/>
                </a:solidFill>
                <a:highlight>
                  <a:srgbClr val="F8F8F8"/>
                </a:highlight>
              </a:rPr>
              <a:t>, </a:t>
            </a:r>
            <a:r>
              <a:rPr lang="en-US">
                <a:solidFill>
                  <a:srgbClr val="208050"/>
                </a:solidFill>
                <a:highlight>
                  <a:srgbClr val="F8F8F8"/>
                </a:highlight>
              </a:rPr>
              <a:t>0</a:t>
            </a:r>
            <a:r>
              <a:rPr lang="en-US">
                <a:solidFill>
                  <a:srgbClr val="222222"/>
                </a:solidFill>
                <a:highlight>
                  <a:srgbClr val="F8F8F8"/>
                </a:highlight>
              </a:rPr>
              <a:t>], [</a:t>
            </a:r>
            <a:r>
              <a:rPr lang="en-US">
                <a:solidFill>
                  <a:srgbClr val="208050"/>
                </a:solidFill>
                <a:highlight>
                  <a:srgbClr val="F8F8F8"/>
                </a:highlight>
              </a:rPr>
              <a:t>0</a:t>
            </a:r>
            <a:r>
              <a:rPr lang="en-US">
                <a:solidFill>
                  <a:srgbClr val="222222"/>
                </a:solidFill>
                <a:highlight>
                  <a:srgbClr val="F8F8F8"/>
                </a:highlight>
              </a:rPr>
              <a:t>, </a:t>
            </a:r>
            <a:r>
              <a:rPr lang="en-US">
                <a:solidFill>
                  <a:srgbClr val="208050"/>
                </a:solidFill>
                <a:highlight>
                  <a:srgbClr val="F8F8F8"/>
                </a:highlight>
              </a:rPr>
              <a:t>0</a:t>
            </a:r>
            <a:r>
              <a:rPr lang="en-US">
                <a:solidFill>
                  <a:srgbClr val="222222"/>
                </a:solidFill>
                <a:highlight>
                  <a:srgbClr val="F8F8F8"/>
                </a:highlight>
              </a:rPr>
              <a:t>], [</a:t>
            </a:r>
            <a:r>
              <a:rPr lang="en-US">
                <a:solidFill>
                  <a:srgbClr val="208050"/>
                </a:solidFill>
                <a:highlight>
                  <a:srgbClr val="F8F8F8"/>
                </a:highlight>
              </a:rPr>
              <a:t>1</a:t>
            </a:r>
            <a:r>
              <a:rPr lang="en-US">
                <a:solidFill>
                  <a:srgbClr val="222222"/>
                </a:solidFill>
                <a:highlight>
                  <a:srgbClr val="F8F8F8"/>
                </a:highlight>
              </a:rPr>
              <a:t>, </a:t>
            </a:r>
            <a:r>
              <a:rPr lang="en-US">
                <a:solidFill>
                  <a:srgbClr val="208050"/>
                </a:solidFill>
                <a:highlight>
                  <a:srgbClr val="F8F8F8"/>
                </a:highlight>
              </a:rPr>
              <a:t>1</a:t>
            </a:r>
            <a:r>
              <a:rPr lang="en-US">
                <a:solidFill>
                  <a:srgbClr val="222222"/>
                </a:solidFill>
                <a:highlight>
                  <a:srgbClr val="F8F8F8"/>
                </a:highlight>
              </a:rPr>
              <a:t>], [</a:t>
            </a:r>
            <a:r>
              <a:rPr lang="en-US">
                <a:solidFill>
                  <a:srgbClr val="208050"/>
                </a:solidFill>
                <a:highlight>
                  <a:srgbClr val="F8F8F8"/>
                </a:highlight>
              </a:rPr>
              <a:t>1</a:t>
            </a:r>
            <a:r>
              <a:rPr lang="en-US">
                <a:solidFill>
                  <a:srgbClr val="222222"/>
                </a:solidFill>
                <a:highlight>
                  <a:srgbClr val="F8F8F8"/>
                </a:highlight>
              </a:rPr>
              <a:t>, </a:t>
            </a:r>
            <a:r>
              <a:rPr lang="en-US">
                <a:solidFill>
                  <a:srgbClr val="208050"/>
                </a:solidFill>
                <a:highlight>
                  <a:srgbClr val="F8F8F8"/>
                </a:highlight>
              </a:rPr>
              <a:t>1</a:t>
            </a:r>
            <a:r>
              <a:rPr lang="en-US">
                <a:solidFill>
                  <a:srgbClr val="222222"/>
                </a:solidFill>
                <a:highlight>
                  <a:srgbClr val="F8F8F8"/>
                </a:highlight>
              </a:rPr>
              <a:t>]]</a:t>
            </a:r>
            <a:endParaRPr>
              <a:solidFill>
                <a:srgbClr val="222222"/>
              </a:solidFill>
              <a:highlight>
                <a:srgbClr val="F8F8F8"/>
              </a:highlight>
            </a:endParaRPr>
          </a:p>
          <a:p>
            <a:pPr indent="0" lvl="0" marL="0" rtl="0" algn="l">
              <a:spcBef>
                <a:spcPts val="0"/>
              </a:spcBef>
              <a:spcAft>
                <a:spcPts val="0"/>
              </a:spcAft>
              <a:buClr>
                <a:schemeClr val="dk1"/>
              </a:buClr>
              <a:buSzPts val="1100"/>
              <a:buFont typeface="Arial"/>
              <a:buNone/>
            </a:pPr>
            <a:r>
              <a:rPr lang="en-US">
                <a:solidFill>
                  <a:srgbClr val="222222"/>
                </a:solidFill>
                <a:highlight>
                  <a:srgbClr val="F8F8F8"/>
                </a:highlight>
              </a:rPr>
              <a:t>scaler </a:t>
            </a:r>
            <a:r>
              <a:rPr lang="en-US">
                <a:solidFill>
                  <a:srgbClr val="666666"/>
                </a:solidFill>
                <a:highlight>
                  <a:srgbClr val="F8F8F8"/>
                </a:highlight>
              </a:rPr>
              <a:t>=</a:t>
            </a:r>
            <a:r>
              <a:rPr lang="en-US">
                <a:solidFill>
                  <a:srgbClr val="222222"/>
                </a:solidFill>
                <a:highlight>
                  <a:srgbClr val="F8F8F8"/>
                </a:highlight>
              </a:rPr>
              <a:t> StandardScaler()</a:t>
            </a:r>
            <a:endParaRPr>
              <a:solidFill>
                <a:srgbClr val="222222"/>
              </a:solidFill>
              <a:highlight>
                <a:srgbClr val="F8F8F8"/>
              </a:highlight>
            </a:endParaRPr>
          </a:p>
          <a:p>
            <a:pPr indent="0" lvl="0" marL="0" rtl="0" algn="l">
              <a:spcBef>
                <a:spcPts val="0"/>
              </a:spcBef>
              <a:spcAft>
                <a:spcPts val="0"/>
              </a:spcAft>
              <a:buClr>
                <a:schemeClr val="dk1"/>
              </a:buClr>
              <a:buSzPts val="1100"/>
              <a:buFont typeface="Arial"/>
              <a:buNone/>
            </a:pPr>
            <a:r>
              <a:rPr lang="en-US">
                <a:solidFill>
                  <a:srgbClr val="007020"/>
                </a:solidFill>
                <a:highlight>
                  <a:srgbClr val="F8F8F8"/>
                </a:highlight>
              </a:rPr>
              <a:t>print</a:t>
            </a:r>
            <a:r>
              <a:rPr lang="en-US">
                <a:solidFill>
                  <a:srgbClr val="222222"/>
                </a:solidFill>
                <a:highlight>
                  <a:srgbClr val="F8F8F8"/>
                </a:highlight>
              </a:rPr>
              <a:t>(scaler</a:t>
            </a:r>
            <a:r>
              <a:rPr lang="en-US">
                <a:solidFill>
                  <a:srgbClr val="666666"/>
                </a:solidFill>
                <a:highlight>
                  <a:srgbClr val="F8F8F8"/>
                </a:highlight>
              </a:rPr>
              <a:t>.</a:t>
            </a:r>
            <a:r>
              <a:rPr lang="en-US">
                <a:solidFill>
                  <a:srgbClr val="222222"/>
                </a:solidFill>
                <a:highlight>
                  <a:srgbClr val="F8F8F8"/>
                </a:highlight>
              </a:rPr>
              <a:t>fit(data))</a:t>
            </a:r>
            <a:endParaRPr>
              <a:solidFill>
                <a:srgbClr val="222222"/>
              </a:solidFill>
              <a:highlight>
                <a:srgbClr val="F8F8F8"/>
              </a:highlight>
            </a:endParaRPr>
          </a:p>
          <a:p>
            <a:pPr indent="0" lvl="0" marL="0" rtl="0" algn="l">
              <a:spcBef>
                <a:spcPts val="0"/>
              </a:spcBef>
              <a:spcAft>
                <a:spcPts val="0"/>
              </a:spcAft>
              <a:buClr>
                <a:schemeClr val="dk1"/>
              </a:buClr>
              <a:buSzPts val="1100"/>
              <a:buFont typeface="Arial"/>
              <a:buNone/>
            </a:pPr>
            <a:r>
              <a:rPr lang="en-US">
                <a:solidFill>
                  <a:srgbClr val="007020"/>
                </a:solidFill>
                <a:highlight>
                  <a:srgbClr val="F8F8F8"/>
                </a:highlight>
              </a:rPr>
              <a:t>print</a:t>
            </a:r>
            <a:r>
              <a:rPr lang="en-US">
                <a:solidFill>
                  <a:srgbClr val="222222"/>
                </a:solidFill>
                <a:highlight>
                  <a:srgbClr val="F8F8F8"/>
                </a:highlight>
              </a:rPr>
              <a:t>(scaler</a:t>
            </a:r>
            <a:r>
              <a:rPr lang="en-US">
                <a:solidFill>
                  <a:srgbClr val="666666"/>
                </a:solidFill>
                <a:highlight>
                  <a:srgbClr val="F8F8F8"/>
                </a:highlight>
              </a:rPr>
              <a:t>.</a:t>
            </a:r>
            <a:r>
              <a:rPr lang="en-US">
                <a:solidFill>
                  <a:srgbClr val="222222"/>
                </a:solidFill>
                <a:highlight>
                  <a:srgbClr val="F8F8F8"/>
                </a:highlight>
              </a:rPr>
              <a:t>mean_)</a:t>
            </a:r>
            <a:endParaRPr>
              <a:solidFill>
                <a:srgbClr val="222222"/>
              </a:solidFill>
              <a:highlight>
                <a:srgbClr val="F8F8F8"/>
              </a:highlight>
            </a:endParaRPr>
          </a:p>
          <a:p>
            <a:pPr indent="0" lvl="0" marL="0" marR="101600" rtl="0" algn="l">
              <a:lnSpc>
                <a:spcPct val="120000"/>
              </a:lnSpc>
              <a:spcBef>
                <a:spcPts val="100"/>
              </a:spcBef>
              <a:spcAft>
                <a:spcPts val="0"/>
              </a:spcAft>
              <a:buClr>
                <a:schemeClr val="dk1"/>
              </a:buClr>
              <a:buSzPts val="1100"/>
              <a:buFont typeface="Arial"/>
              <a:buNone/>
            </a:pPr>
            <a:r>
              <a:rPr lang="en-US">
                <a:solidFill>
                  <a:srgbClr val="007020"/>
                </a:solidFill>
                <a:highlight>
                  <a:srgbClr val="F8F8F8"/>
                </a:highlight>
              </a:rPr>
              <a:t>print</a:t>
            </a:r>
            <a:r>
              <a:rPr lang="en-US">
                <a:solidFill>
                  <a:srgbClr val="222222"/>
                </a:solidFill>
                <a:highlight>
                  <a:srgbClr val="F8F8F8"/>
                </a:highlight>
              </a:rPr>
              <a:t>(scaler</a:t>
            </a:r>
            <a:r>
              <a:rPr lang="en-US">
                <a:solidFill>
                  <a:srgbClr val="666666"/>
                </a:solidFill>
                <a:highlight>
                  <a:srgbClr val="F8F8F8"/>
                </a:highlight>
              </a:rPr>
              <a:t>.</a:t>
            </a:r>
            <a:r>
              <a:rPr lang="en-US">
                <a:solidFill>
                  <a:srgbClr val="222222"/>
                </a:solidFill>
                <a:highlight>
                  <a:srgbClr val="F8F8F8"/>
                </a:highlight>
              </a:rPr>
              <a:t>transform(data))</a:t>
            </a:r>
            <a:endParaRPr/>
          </a:p>
          <a:p>
            <a:pPr indent="0" lvl="0" marL="0" rtl="0" algn="l">
              <a:spcBef>
                <a:spcPts val="500"/>
              </a:spcBef>
              <a:spcAft>
                <a:spcPts val="0"/>
              </a:spcAft>
              <a:buClr>
                <a:schemeClr val="dk1"/>
              </a:buClr>
              <a:buSzPts val="1100"/>
              <a:buFont typeface="Arial"/>
              <a:buNone/>
            </a:pPr>
            <a:r>
              <a:rPr lang="en-US"/>
              <a:t>#or</a:t>
            </a:r>
            <a:endParaRPr/>
          </a:p>
          <a:p>
            <a:pPr indent="0" lvl="0" marL="0" rtl="0" algn="l">
              <a:spcBef>
                <a:spcPts val="0"/>
              </a:spcBef>
              <a:spcAft>
                <a:spcPts val="0"/>
              </a:spcAft>
              <a:buClr>
                <a:schemeClr val="dk1"/>
              </a:buClr>
              <a:buSzPts val="1100"/>
              <a:buFont typeface="Arial"/>
              <a:buNone/>
            </a:pPr>
            <a:r>
              <a:rPr lang="en-US"/>
              <a:t>print(scaler.fit_transform(data))</a:t>
            </a:r>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5f926699df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5f926699d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u="sng">
                <a:solidFill>
                  <a:schemeClr val="hlink"/>
                </a:solidFill>
                <a:hlinkClick r:id="rId2"/>
              </a:rPr>
              <a:t>https://scikit-learn.org/stable/modules/generated/sklearn.preprocessing.Binarizer.html</a:t>
            </a:r>
            <a:endParaRPr sz="1200">
              <a:solidFill>
                <a:srgbClr val="1D1F22"/>
              </a:solidFill>
              <a:highlight>
                <a:srgbClr val="FFFFFF"/>
              </a:highlight>
            </a:endParaRPr>
          </a:p>
          <a:p>
            <a:pPr indent="0" lvl="0" marL="0" rtl="0" algn="l">
              <a:spcBef>
                <a:spcPts val="0"/>
              </a:spcBef>
              <a:spcAft>
                <a:spcPts val="0"/>
              </a:spcAft>
              <a:buNone/>
            </a:pPr>
            <a:r>
              <a:t/>
            </a:r>
            <a:endParaRPr sz="1200">
              <a:solidFill>
                <a:srgbClr val="1D1F22"/>
              </a:solidFill>
              <a:highlight>
                <a:srgbClr val="FFFFFF"/>
              </a:highlight>
            </a:endParaRPr>
          </a:p>
          <a:p>
            <a:pPr indent="0" lvl="0" marL="0" rtl="0" algn="l">
              <a:spcBef>
                <a:spcPts val="0"/>
              </a:spcBef>
              <a:spcAft>
                <a:spcPts val="0"/>
              </a:spcAft>
              <a:buNone/>
            </a:pPr>
            <a:r>
              <a:rPr b="1" lang="en-US" sz="1200">
                <a:solidFill>
                  <a:srgbClr val="007020"/>
                </a:solidFill>
                <a:highlight>
                  <a:srgbClr val="F8F8F8"/>
                </a:highlight>
              </a:rPr>
              <a:t>from</a:t>
            </a:r>
            <a:r>
              <a:rPr lang="en-US" sz="1200">
                <a:solidFill>
                  <a:srgbClr val="222222"/>
                </a:solidFill>
                <a:highlight>
                  <a:srgbClr val="F8F8F8"/>
                </a:highlight>
              </a:rPr>
              <a:t> </a:t>
            </a:r>
            <a:r>
              <a:rPr b="1" lang="en-US" sz="1200">
                <a:solidFill>
                  <a:srgbClr val="0E84B5"/>
                </a:solidFill>
                <a:highlight>
                  <a:srgbClr val="F8F8F8"/>
                </a:highlight>
              </a:rPr>
              <a:t>sklearn.preprocessing</a:t>
            </a:r>
            <a:r>
              <a:rPr lang="en-US" sz="1200">
                <a:solidFill>
                  <a:srgbClr val="222222"/>
                </a:solidFill>
                <a:highlight>
                  <a:srgbClr val="F8F8F8"/>
                </a:highlight>
              </a:rPr>
              <a:t> </a:t>
            </a:r>
            <a:r>
              <a:rPr b="1" lang="en-US" sz="1200">
                <a:solidFill>
                  <a:srgbClr val="007020"/>
                </a:solidFill>
                <a:highlight>
                  <a:srgbClr val="F8F8F8"/>
                </a:highlight>
              </a:rPr>
              <a:t>import</a:t>
            </a:r>
            <a:r>
              <a:rPr lang="en-US" sz="1200">
                <a:solidFill>
                  <a:srgbClr val="222222"/>
                </a:solidFill>
                <a:highlight>
                  <a:srgbClr val="F8F8F8"/>
                </a:highlight>
              </a:rPr>
              <a:t> Binarizer</a:t>
            </a:r>
            <a:endParaRPr sz="1200">
              <a:solidFill>
                <a:srgbClr val="222222"/>
              </a:solidFill>
              <a:highlight>
                <a:srgbClr val="F8F8F8"/>
              </a:highlight>
            </a:endParaRPr>
          </a:p>
          <a:p>
            <a:pPr indent="0" lvl="0" marL="0" rtl="0" algn="l">
              <a:spcBef>
                <a:spcPts val="0"/>
              </a:spcBef>
              <a:spcAft>
                <a:spcPts val="0"/>
              </a:spcAft>
              <a:buNone/>
            </a:pPr>
            <a:r>
              <a:rPr lang="en-US" sz="1200">
                <a:solidFill>
                  <a:srgbClr val="222222"/>
                </a:solidFill>
                <a:highlight>
                  <a:srgbClr val="F8F8F8"/>
                </a:highlight>
              </a:rPr>
              <a:t>X </a:t>
            </a:r>
            <a:r>
              <a:rPr lang="en-US" sz="1200">
                <a:solidFill>
                  <a:srgbClr val="666666"/>
                </a:solidFill>
                <a:highlight>
                  <a:srgbClr val="F8F8F8"/>
                </a:highlight>
              </a:rPr>
              <a:t>=</a:t>
            </a:r>
            <a:r>
              <a:rPr lang="en-US" sz="1200">
                <a:solidFill>
                  <a:srgbClr val="222222"/>
                </a:solidFill>
                <a:highlight>
                  <a:srgbClr val="F8F8F8"/>
                </a:highlight>
              </a:rPr>
              <a:t> [[ </a:t>
            </a:r>
            <a:r>
              <a:rPr lang="en-US" sz="1200">
                <a:solidFill>
                  <a:srgbClr val="208050"/>
                </a:solidFill>
                <a:highlight>
                  <a:srgbClr val="F8F8F8"/>
                </a:highlight>
              </a:rPr>
              <a:t>1.</a:t>
            </a:r>
            <a:r>
              <a:rPr lang="en-US" sz="1200">
                <a:solidFill>
                  <a:srgbClr val="222222"/>
                </a:solidFill>
                <a:highlight>
                  <a:srgbClr val="F8F8F8"/>
                </a:highlight>
              </a:rPr>
              <a:t>, </a:t>
            </a:r>
            <a:r>
              <a:rPr lang="en-US" sz="1200">
                <a:solidFill>
                  <a:srgbClr val="666666"/>
                </a:solidFill>
                <a:highlight>
                  <a:srgbClr val="F8F8F8"/>
                </a:highlight>
              </a:rPr>
              <a:t>-</a:t>
            </a:r>
            <a:r>
              <a:rPr lang="en-US" sz="1200">
                <a:solidFill>
                  <a:srgbClr val="208050"/>
                </a:solidFill>
                <a:highlight>
                  <a:srgbClr val="F8F8F8"/>
                </a:highlight>
              </a:rPr>
              <a:t>1.</a:t>
            </a:r>
            <a:r>
              <a:rPr lang="en-US" sz="1200">
                <a:solidFill>
                  <a:srgbClr val="222222"/>
                </a:solidFill>
                <a:highlight>
                  <a:srgbClr val="F8F8F8"/>
                </a:highlight>
              </a:rPr>
              <a:t>,  </a:t>
            </a:r>
            <a:r>
              <a:rPr lang="en-US" sz="1200">
                <a:solidFill>
                  <a:srgbClr val="208050"/>
                </a:solidFill>
                <a:highlight>
                  <a:srgbClr val="F8F8F8"/>
                </a:highlight>
              </a:rPr>
              <a:t>2.</a:t>
            </a:r>
            <a:r>
              <a:rPr lang="en-US" sz="1200">
                <a:solidFill>
                  <a:srgbClr val="222222"/>
                </a:solidFill>
                <a:highlight>
                  <a:srgbClr val="F8F8F8"/>
                </a:highlight>
              </a:rPr>
              <a:t>],</a:t>
            </a:r>
            <a:endParaRPr sz="1200">
              <a:solidFill>
                <a:srgbClr val="222222"/>
              </a:solidFill>
              <a:highlight>
                <a:srgbClr val="F8F8F8"/>
              </a:highlight>
            </a:endParaRPr>
          </a:p>
          <a:p>
            <a:pPr indent="0" lvl="0" marL="0" rtl="0" algn="l">
              <a:spcBef>
                <a:spcPts val="0"/>
              </a:spcBef>
              <a:spcAft>
                <a:spcPts val="0"/>
              </a:spcAft>
              <a:buNone/>
            </a:pPr>
            <a:r>
              <a:rPr lang="en-US" sz="1200">
                <a:solidFill>
                  <a:srgbClr val="222222"/>
                </a:solidFill>
                <a:highlight>
                  <a:srgbClr val="F8F8F8"/>
                </a:highlight>
              </a:rPr>
              <a:t>     [ </a:t>
            </a:r>
            <a:r>
              <a:rPr lang="en-US" sz="1200">
                <a:solidFill>
                  <a:srgbClr val="208050"/>
                </a:solidFill>
                <a:highlight>
                  <a:srgbClr val="F8F8F8"/>
                </a:highlight>
              </a:rPr>
              <a:t>2.</a:t>
            </a:r>
            <a:r>
              <a:rPr lang="en-US" sz="1200">
                <a:solidFill>
                  <a:srgbClr val="222222"/>
                </a:solidFill>
                <a:highlight>
                  <a:srgbClr val="F8F8F8"/>
                </a:highlight>
              </a:rPr>
              <a:t>,  </a:t>
            </a:r>
            <a:r>
              <a:rPr lang="en-US" sz="1200">
                <a:solidFill>
                  <a:srgbClr val="208050"/>
                </a:solidFill>
                <a:highlight>
                  <a:srgbClr val="F8F8F8"/>
                </a:highlight>
              </a:rPr>
              <a:t>0.</a:t>
            </a:r>
            <a:r>
              <a:rPr lang="en-US" sz="1200">
                <a:solidFill>
                  <a:srgbClr val="222222"/>
                </a:solidFill>
                <a:highlight>
                  <a:srgbClr val="F8F8F8"/>
                </a:highlight>
              </a:rPr>
              <a:t>,  </a:t>
            </a:r>
            <a:r>
              <a:rPr lang="en-US" sz="1200">
                <a:solidFill>
                  <a:srgbClr val="208050"/>
                </a:solidFill>
                <a:highlight>
                  <a:srgbClr val="F8F8F8"/>
                </a:highlight>
              </a:rPr>
              <a:t>0.</a:t>
            </a:r>
            <a:r>
              <a:rPr lang="en-US" sz="1200">
                <a:solidFill>
                  <a:srgbClr val="222222"/>
                </a:solidFill>
                <a:highlight>
                  <a:srgbClr val="F8F8F8"/>
                </a:highlight>
              </a:rPr>
              <a:t>],</a:t>
            </a:r>
            <a:endParaRPr sz="1200">
              <a:solidFill>
                <a:srgbClr val="222222"/>
              </a:solidFill>
              <a:highlight>
                <a:srgbClr val="F8F8F8"/>
              </a:highlight>
            </a:endParaRPr>
          </a:p>
          <a:p>
            <a:pPr indent="0" lvl="0" marL="0" rtl="0" algn="l">
              <a:spcBef>
                <a:spcPts val="0"/>
              </a:spcBef>
              <a:spcAft>
                <a:spcPts val="0"/>
              </a:spcAft>
              <a:buNone/>
            </a:pPr>
            <a:r>
              <a:rPr lang="en-US" sz="1200">
                <a:solidFill>
                  <a:srgbClr val="222222"/>
                </a:solidFill>
                <a:highlight>
                  <a:srgbClr val="F8F8F8"/>
                </a:highlight>
              </a:rPr>
              <a:t>     [ </a:t>
            </a:r>
            <a:r>
              <a:rPr lang="en-US" sz="1200">
                <a:solidFill>
                  <a:srgbClr val="208050"/>
                </a:solidFill>
                <a:highlight>
                  <a:srgbClr val="F8F8F8"/>
                </a:highlight>
              </a:rPr>
              <a:t>0.</a:t>
            </a:r>
            <a:r>
              <a:rPr lang="en-US" sz="1200">
                <a:solidFill>
                  <a:srgbClr val="222222"/>
                </a:solidFill>
                <a:highlight>
                  <a:srgbClr val="F8F8F8"/>
                </a:highlight>
              </a:rPr>
              <a:t>,  </a:t>
            </a:r>
            <a:r>
              <a:rPr lang="en-US" sz="1200">
                <a:solidFill>
                  <a:srgbClr val="208050"/>
                </a:solidFill>
                <a:highlight>
                  <a:srgbClr val="F8F8F8"/>
                </a:highlight>
              </a:rPr>
              <a:t>1.</a:t>
            </a:r>
            <a:r>
              <a:rPr lang="en-US" sz="1200">
                <a:solidFill>
                  <a:srgbClr val="222222"/>
                </a:solidFill>
                <a:highlight>
                  <a:srgbClr val="F8F8F8"/>
                </a:highlight>
              </a:rPr>
              <a:t>, </a:t>
            </a:r>
            <a:r>
              <a:rPr lang="en-US" sz="1200">
                <a:solidFill>
                  <a:srgbClr val="666666"/>
                </a:solidFill>
                <a:highlight>
                  <a:srgbClr val="F8F8F8"/>
                </a:highlight>
              </a:rPr>
              <a:t>-</a:t>
            </a:r>
            <a:r>
              <a:rPr lang="en-US" sz="1200">
                <a:solidFill>
                  <a:srgbClr val="208050"/>
                </a:solidFill>
                <a:highlight>
                  <a:srgbClr val="F8F8F8"/>
                </a:highlight>
              </a:rPr>
              <a:t>1.</a:t>
            </a:r>
            <a:r>
              <a:rPr lang="en-US" sz="1200">
                <a:solidFill>
                  <a:srgbClr val="222222"/>
                </a:solidFill>
                <a:highlight>
                  <a:srgbClr val="F8F8F8"/>
                </a:highlight>
              </a:rPr>
              <a:t>]]</a:t>
            </a:r>
            <a:endParaRPr sz="1200">
              <a:solidFill>
                <a:srgbClr val="222222"/>
              </a:solidFill>
              <a:highlight>
                <a:srgbClr val="F8F8F8"/>
              </a:highlight>
            </a:endParaRPr>
          </a:p>
          <a:p>
            <a:pPr indent="0" lvl="0" marL="0" rtl="0" algn="l">
              <a:spcBef>
                <a:spcPts val="0"/>
              </a:spcBef>
              <a:spcAft>
                <a:spcPts val="0"/>
              </a:spcAft>
              <a:buNone/>
            </a:pPr>
            <a:r>
              <a:rPr lang="en-US" sz="1200">
                <a:solidFill>
                  <a:srgbClr val="222222"/>
                </a:solidFill>
                <a:highlight>
                  <a:srgbClr val="F8F8F8"/>
                </a:highlight>
              </a:rPr>
              <a:t>transformer </a:t>
            </a:r>
            <a:r>
              <a:rPr lang="en-US" sz="1200">
                <a:solidFill>
                  <a:srgbClr val="666666"/>
                </a:solidFill>
                <a:highlight>
                  <a:srgbClr val="F8F8F8"/>
                </a:highlight>
              </a:rPr>
              <a:t>=</a:t>
            </a:r>
            <a:r>
              <a:rPr lang="en-US" sz="1200">
                <a:solidFill>
                  <a:srgbClr val="222222"/>
                </a:solidFill>
                <a:highlight>
                  <a:srgbClr val="F8F8F8"/>
                </a:highlight>
              </a:rPr>
              <a:t> Binarizer()</a:t>
            </a:r>
            <a:r>
              <a:rPr lang="en-US" sz="1200">
                <a:solidFill>
                  <a:srgbClr val="666666"/>
                </a:solidFill>
                <a:highlight>
                  <a:srgbClr val="F8F8F8"/>
                </a:highlight>
              </a:rPr>
              <a:t>.</a:t>
            </a:r>
            <a:r>
              <a:rPr lang="en-US" sz="1200">
                <a:solidFill>
                  <a:srgbClr val="222222"/>
                </a:solidFill>
                <a:highlight>
                  <a:srgbClr val="F8F8F8"/>
                </a:highlight>
              </a:rPr>
              <a:t>fit(X)  </a:t>
            </a:r>
            <a:r>
              <a:rPr i="1" lang="en-US" sz="1200">
                <a:solidFill>
                  <a:srgbClr val="408090"/>
                </a:solidFill>
                <a:highlight>
                  <a:srgbClr val="F8F8F8"/>
                </a:highlight>
              </a:rPr>
              <a:t># fit does nothing.</a:t>
            </a:r>
            <a:endParaRPr sz="1200">
              <a:solidFill>
                <a:srgbClr val="222222"/>
              </a:solidFill>
              <a:highlight>
                <a:srgbClr val="F8F8F8"/>
              </a:highlight>
            </a:endParaRPr>
          </a:p>
          <a:p>
            <a:pPr indent="0" lvl="0" marL="0" rtl="0" algn="l">
              <a:spcBef>
                <a:spcPts val="0"/>
              </a:spcBef>
              <a:spcAft>
                <a:spcPts val="0"/>
              </a:spcAft>
              <a:buNone/>
            </a:pPr>
            <a:r>
              <a:rPr lang="en-US" sz="1200">
                <a:solidFill>
                  <a:srgbClr val="222222"/>
                </a:solidFill>
                <a:highlight>
                  <a:srgbClr val="F8F8F8"/>
                </a:highlight>
              </a:rPr>
              <a:t>transformer</a:t>
            </a:r>
            <a:endParaRPr sz="1200">
              <a:solidFill>
                <a:srgbClr val="222222"/>
              </a:solidFill>
              <a:highlight>
                <a:srgbClr val="F8F8F8"/>
              </a:highlight>
            </a:endParaRPr>
          </a:p>
          <a:p>
            <a:pPr indent="0" lvl="0" marL="0" rtl="0" algn="l">
              <a:spcBef>
                <a:spcPts val="0"/>
              </a:spcBef>
              <a:spcAft>
                <a:spcPts val="0"/>
              </a:spcAft>
              <a:buNone/>
            </a:pPr>
            <a:r>
              <a:t/>
            </a:r>
            <a:endParaRPr sz="1200">
              <a:solidFill>
                <a:srgbClr val="222222"/>
              </a:solidFill>
              <a:highlight>
                <a:srgbClr val="F8F8F8"/>
              </a:highlight>
            </a:endParaRPr>
          </a:p>
          <a:p>
            <a:pPr indent="0" lvl="0" marL="101600" marR="101600" rtl="0" algn="l">
              <a:lnSpc>
                <a:spcPct val="120000"/>
              </a:lnSpc>
              <a:spcBef>
                <a:spcPts val="100"/>
              </a:spcBef>
              <a:spcAft>
                <a:spcPts val="0"/>
              </a:spcAft>
              <a:buClr>
                <a:schemeClr val="dk1"/>
              </a:buClr>
              <a:buSzPts val="1100"/>
              <a:buFont typeface="Arial"/>
              <a:buNone/>
            </a:pPr>
            <a:r>
              <a:rPr lang="en-US" sz="1200">
                <a:solidFill>
                  <a:srgbClr val="222222"/>
                </a:solidFill>
                <a:highlight>
                  <a:srgbClr val="F8F8F8"/>
                </a:highlight>
              </a:rPr>
              <a:t>transformer</a:t>
            </a:r>
            <a:r>
              <a:rPr lang="en-US" sz="1200">
                <a:solidFill>
                  <a:srgbClr val="666666"/>
                </a:solidFill>
                <a:highlight>
                  <a:srgbClr val="F8F8F8"/>
                </a:highlight>
              </a:rPr>
              <a:t>.</a:t>
            </a:r>
            <a:r>
              <a:rPr lang="en-US" sz="1200">
                <a:solidFill>
                  <a:srgbClr val="222222"/>
                </a:solidFill>
                <a:highlight>
                  <a:srgbClr val="F8F8F8"/>
                </a:highlight>
              </a:rPr>
              <a:t>transform(X)</a:t>
            </a:r>
            <a:endParaRPr sz="1200">
              <a:solidFill>
                <a:srgbClr val="222222"/>
              </a:solidFill>
              <a:highlight>
                <a:srgbClr val="F8F8F8"/>
              </a:highlight>
            </a:endParaRPr>
          </a:p>
          <a:p>
            <a:pPr indent="0" lvl="0" marL="0" rtl="0" algn="l">
              <a:spcBef>
                <a:spcPts val="500"/>
              </a:spcBef>
              <a:spcAft>
                <a:spcPts val="0"/>
              </a:spcAft>
              <a:buNone/>
            </a:pPr>
            <a:r>
              <a:t/>
            </a:r>
            <a:endParaRPr sz="1200">
              <a:solidFill>
                <a:srgbClr val="1D1F22"/>
              </a:solidFill>
              <a:highlight>
                <a:srgbClr val="FFFFFF"/>
              </a:highlight>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5fa017114a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5fa017114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5fa017114a_1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5fa017114a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dk1"/>
                </a:solidFill>
                <a:highlight>
                  <a:srgbClr val="FFFFFF"/>
                </a:highlight>
                <a:latin typeface="Georgia"/>
                <a:ea typeface="Georgia"/>
                <a:cs typeface="Georgia"/>
                <a:sym typeface="Georgia"/>
              </a:rPr>
              <a:t>Label Encoder and One Hot Encoder are parts of the SciKit Learn library in Python, and they are used to convert categorical data, or text data, into numbers, which predictive models can better understand.</a:t>
            </a:r>
            <a:endParaRPr sz="16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rPr lang="en-US" sz="1600">
                <a:solidFill>
                  <a:schemeClr val="dk1"/>
                </a:solidFill>
                <a:latin typeface="Georgia"/>
                <a:ea typeface="Georgia"/>
                <a:cs typeface="Georgia"/>
                <a:sym typeface="Georgia"/>
              </a:rPr>
              <a:t>Drawback - since there are different numbers in the same column, the model will misunderstand the data to be in some kind of order, 0 &lt; 1 &lt; 2 </a:t>
            </a:r>
            <a:r>
              <a:rPr lang="en-US" sz="1600">
                <a:solidFill>
                  <a:schemeClr val="dk1"/>
                </a:solidFill>
                <a:highlight>
                  <a:srgbClr val="FFFFFF"/>
                </a:highlight>
                <a:latin typeface="Georgia"/>
                <a:ea typeface="Georgia"/>
                <a:cs typeface="Georgia"/>
                <a:sym typeface="Georgia"/>
              </a:rPr>
              <a:t>or hierarchy, when we clearly don’t have it</a:t>
            </a:r>
            <a:endParaRPr sz="16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br>
              <a:rPr lang="en-US" sz="1600">
                <a:solidFill>
                  <a:schemeClr val="dk1"/>
                </a:solidFill>
                <a:highlight>
                  <a:srgbClr val="FFFFFF"/>
                </a:highlight>
                <a:latin typeface="Georgia"/>
                <a:ea typeface="Georgia"/>
                <a:cs typeface="Georgia"/>
                <a:sym typeface="Georgia"/>
              </a:rPr>
            </a:br>
            <a:endParaRPr sz="1200">
              <a:solidFill>
                <a:schemeClr val="dk1"/>
              </a:solidFill>
              <a:highlight>
                <a:srgbClr val="FFFFFF"/>
              </a:highlight>
            </a:endParaRPr>
          </a:p>
          <a:p>
            <a:pPr indent="0" lvl="0" marL="0" marR="101600" rtl="0" algn="l">
              <a:lnSpc>
                <a:spcPct val="120000"/>
              </a:lnSpc>
              <a:spcBef>
                <a:spcPts val="100"/>
              </a:spcBef>
              <a:spcAft>
                <a:spcPts val="0"/>
              </a:spcAft>
              <a:buNone/>
            </a:pPr>
            <a:r>
              <a:rPr b="1" lang="en-US" sz="1200">
                <a:solidFill>
                  <a:srgbClr val="C65D09"/>
                </a:solidFill>
                <a:highlight>
                  <a:srgbClr val="F8F8F8"/>
                </a:highlight>
              </a:rPr>
              <a:t>&gt;&gt;&gt; </a:t>
            </a:r>
            <a:r>
              <a:rPr b="1" lang="en-US" sz="1200">
                <a:solidFill>
                  <a:srgbClr val="007020"/>
                </a:solidFill>
                <a:highlight>
                  <a:srgbClr val="F8F8F8"/>
                </a:highlight>
              </a:rPr>
              <a:t>from</a:t>
            </a:r>
            <a:r>
              <a:rPr lang="en-US" sz="1200">
                <a:solidFill>
                  <a:srgbClr val="222222"/>
                </a:solidFill>
                <a:highlight>
                  <a:srgbClr val="F8F8F8"/>
                </a:highlight>
              </a:rPr>
              <a:t> </a:t>
            </a:r>
            <a:r>
              <a:rPr b="1" lang="en-US" sz="1200">
                <a:solidFill>
                  <a:srgbClr val="0E84B5"/>
                </a:solidFill>
                <a:highlight>
                  <a:srgbClr val="F8F8F8"/>
                </a:highlight>
              </a:rPr>
              <a:t>sklearn</a:t>
            </a:r>
            <a:r>
              <a:rPr lang="en-US" sz="1200">
                <a:solidFill>
                  <a:srgbClr val="222222"/>
                </a:solidFill>
                <a:highlight>
                  <a:srgbClr val="F8F8F8"/>
                </a:highlight>
              </a:rPr>
              <a:t> </a:t>
            </a:r>
            <a:r>
              <a:rPr b="1" lang="en-US" sz="1200">
                <a:solidFill>
                  <a:srgbClr val="007020"/>
                </a:solidFill>
                <a:highlight>
                  <a:srgbClr val="F8F8F8"/>
                </a:highlight>
              </a:rPr>
              <a:t>import</a:t>
            </a:r>
            <a:r>
              <a:rPr lang="en-US" sz="1200">
                <a:solidFill>
                  <a:srgbClr val="222222"/>
                </a:solidFill>
                <a:highlight>
                  <a:srgbClr val="F8F8F8"/>
                </a:highlight>
              </a:rPr>
              <a:t> preprocessing</a:t>
            </a:r>
            <a:endParaRPr b="1" sz="1200">
              <a:solidFill>
                <a:srgbClr val="C65D09"/>
              </a:solidFill>
              <a:highlight>
                <a:srgbClr val="F8F8F8"/>
              </a:highlight>
            </a:endParaRPr>
          </a:p>
          <a:p>
            <a:pPr indent="0" lvl="0" marL="0" rtl="0" algn="l">
              <a:spcBef>
                <a:spcPts val="500"/>
              </a:spcBef>
              <a:spcAft>
                <a:spcPts val="0"/>
              </a:spcAft>
              <a:buNone/>
            </a:pPr>
            <a:r>
              <a:rPr b="1" lang="en-US" sz="1200">
                <a:solidFill>
                  <a:srgbClr val="C65D09"/>
                </a:solidFill>
                <a:highlight>
                  <a:srgbClr val="F8F8F8"/>
                </a:highlight>
              </a:rPr>
              <a:t>&gt;&gt;&gt; </a:t>
            </a:r>
            <a:r>
              <a:rPr lang="en-US" sz="1200">
                <a:solidFill>
                  <a:srgbClr val="222222"/>
                </a:solidFill>
                <a:highlight>
                  <a:srgbClr val="F8F8F8"/>
                </a:highlight>
              </a:rPr>
              <a:t>le </a:t>
            </a:r>
            <a:r>
              <a:rPr lang="en-US" sz="1200">
                <a:solidFill>
                  <a:srgbClr val="666666"/>
                </a:solidFill>
                <a:highlight>
                  <a:srgbClr val="F8F8F8"/>
                </a:highlight>
              </a:rPr>
              <a:t>=</a:t>
            </a:r>
            <a:r>
              <a:rPr lang="en-US" sz="1200">
                <a:solidFill>
                  <a:srgbClr val="222222"/>
                </a:solidFill>
                <a:highlight>
                  <a:srgbClr val="F8F8F8"/>
                </a:highlight>
              </a:rPr>
              <a:t> preprocessing</a:t>
            </a:r>
            <a:r>
              <a:rPr lang="en-US" sz="1200">
                <a:solidFill>
                  <a:srgbClr val="666666"/>
                </a:solidFill>
                <a:highlight>
                  <a:srgbClr val="F8F8F8"/>
                </a:highlight>
              </a:rPr>
              <a:t>.</a:t>
            </a:r>
            <a:r>
              <a:rPr lang="en-US" sz="1200">
                <a:solidFill>
                  <a:srgbClr val="222222"/>
                </a:solidFill>
                <a:highlight>
                  <a:srgbClr val="F8F8F8"/>
                </a:highlight>
              </a:rPr>
              <a:t>LabelEncoder()</a:t>
            </a:r>
            <a:endParaRPr sz="1200">
              <a:solidFill>
                <a:srgbClr val="222222"/>
              </a:solidFill>
              <a:highlight>
                <a:srgbClr val="F8F8F8"/>
              </a:highlight>
            </a:endParaRPr>
          </a:p>
          <a:p>
            <a:pPr indent="0" lvl="0" marL="0" rtl="0" algn="l">
              <a:spcBef>
                <a:spcPts val="0"/>
              </a:spcBef>
              <a:spcAft>
                <a:spcPts val="0"/>
              </a:spcAft>
              <a:buNone/>
            </a:pPr>
            <a:r>
              <a:rPr b="1" lang="en-US" sz="1200">
                <a:solidFill>
                  <a:srgbClr val="C65D09"/>
                </a:solidFill>
                <a:highlight>
                  <a:srgbClr val="F8F8F8"/>
                </a:highlight>
              </a:rPr>
              <a:t>&gt;&gt;&gt; </a:t>
            </a:r>
            <a:r>
              <a:rPr lang="en-US" sz="1200">
                <a:solidFill>
                  <a:srgbClr val="222222"/>
                </a:solidFill>
                <a:highlight>
                  <a:srgbClr val="F8F8F8"/>
                </a:highlight>
              </a:rPr>
              <a:t>le</a:t>
            </a:r>
            <a:r>
              <a:rPr lang="en-US" sz="1200">
                <a:solidFill>
                  <a:srgbClr val="666666"/>
                </a:solidFill>
                <a:highlight>
                  <a:srgbClr val="F8F8F8"/>
                </a:highlight>
              </a:rPr>
              <a:t>.</a:t>
            </a:r>
            <a:r>
              <a:rPr lang="en-US" sz="1200">
                <a:solidFill>
                  <a:srgbClr val="222222"/>
                </a:solidFill>
                <a:highlight>
                  <a:srgbClr val="F8F8F8"/>
                </a:highlight>
              </a:rPr>
              <a:t>fit([</a:t>
            </a:r>
            <a:r>
              <a:rPr lang="en-US" sz="1200">
                <a:solidFill>
                  <a:srgbClr val="4070A0"/>
                </a:solidFill>
                <a:highlight>
                  <a:srgbClr val="F8F8F8"/>
                </a:highlight>
              </a:rPr>
              <a:t>"paris"</a:t>
            </a:r>
            <a:r>
              <a:rPr lang="en-US" sz="1200">
                <a:solidFill>
                  <a:srgbClr val="222222"/>
                </a:solidFill>
                <a:highlight>
                  <a:srgbClr val="F8F8F8"/>
                </a:highlight>
              </a:rPr>
              <a:t>, </a:t>
            </a:r>
            <a:r>
              <a:rPr lang="en-US" sz="1200">
                <a:solidFill>
                  <a:srgbClr val="4070A0"/>
                </a:solidFill>
                <a:highlight>
                  <a:srgbClr val="F8F8F8"/>
                </a:highlight>
              </a:rPr>
              <a:t>"paris"</a:t>
            </a:r>
            <a:r>
              <a:rPr lang="en-US" sz="1200">
                <a:solidFill>
                  <a:srgbClr val="222222"/>
                </a:solidFill>
                <a:highlight>
                  <a:srgbClr val="F8F8F8"/>
                </a:highlight>
              </a:rPr>
              <a:t>, </a:t>
            </a:r>
            <a:r>
              <a:rPr lang="en-US" sz="1200">
                <a:solidFill>
                  <a:srgbClr val="4070A0"/>
                </a:solidFill>
                <a:highlight>
                  <a:srgbClr val="F8F8F8"/>
                </a:highlight>
              </a:rPr>
              <a:t>"tokyo"</a:t>
            </a:r>
            <a:r>
              <a:rPr lang="en-US" sz="1200">
                <a:solidFill>
                  <a:srgbClr val="222222"/>
                </a:solidFill>
                <a:highlight>
                  <a:srgbClr val="F8F8F8"/>
                </a:highlight>
              </a:rPr>
              <a:t>, </a:t>
            </a:r>
            <a:r>
              <a:rPr lang="en-US" sz="1200">
                <a:solidFill>
                  <a:srgbClr val="4070A0"/>
                </a:solidFill>
                <a:highlight>
                  <a:srgbClr val="F8F8F8"/>
                </a:highlight>
              </a:rPr>
              <a:t>"amsterdam"</a:t>
            </a:r>
            <a:r>
              <a:rPr lang="en-US" sz="1200">
                <a:solidFill>
                  <a:srgbClr val="222222"/>
                </a:solidFill>
                <a:highlight>
                  <a:srgbClr val="F8F8F8"/>
                </a:highlight>
              </a:rPr>
              <a:t>])</a:t>
            </a:r>
            <a:endParaRPr sz="1200">
              <a:solidFill>
                <a:srgbClr val="222222"/>
              </a:solidFill>
              <a:highlight>
                <a:srgbClr val="F8F8F8"/>
              </a:highlight>
            </a:endParaRPr>
          </a:p>
          <a:p>
            <a:pPr indent="0" lvl="0" marL="0" rtl="0" algn="l">
              <a:spcBef>
                <a:spcPts val="0"/>
              </a:spcBef>
              <a:spcAft>
                <a:spcPts val="0"/>
              </a:spcAft>
              <a:buNone/>
            </a:pPr>
            <a:r>
              <a:rPr lang="en-US" sz="1200">
                <a:solidFill>
                  <a:srgbClr val="333333"/>
                </a:solidFill>
                <a:highlight>
                  <a:srgbClr val="F8F8F8"/>
                </a:highlight>
              </a:rPr>
              <a:t>LabelEncoder()</a:t>
            </a:r>
            <a:endParaRPr sz="1200">
              <a:solidFill>
                <a:srgbClr val="222222"/>
              </a:solidFill>
              <a:highlight>
                <a:srgbClr val="F8F8F8"/>
              </a:highlight>
            </a:endParaRPr>
          </a:p>
          <a:p>
            <a:pPr indent="0" lvl="0" marL="0" rtl="0" algn="l">
              <a:spcBef>
                <a:spcPts val="0"/>
              </a:spcBef>
              <a:spcAft>
                <a:spcPts val="0"/>
              </a:spcAft>
              <a:buNone/>
            </a:pPr>
            <a:r>
              <a:rPr b="1" lang="en-US" sz="1200">
                <a:solidFill>
                  <a:srgbClr val="C65D09"/>
                </a:solidFill>
                <a:highlight>
                  <a:srgbClr val="F8F8F8"/>
                </a:highlight>
              </a:rPr>
              <a:t>&gt;&gt;&gt; </a:t>
            </a:r>
            <a:r>
              <a:rPr lang="en-US" sz="1200">
                <a:solidFill>
                  <a:srgbClr val="007020"/>
                </a:solidFill>
                <a:highlight>
                  <a:srgbClr val="F8F8F8"/>
                </a:highlight>
              </a:rPr>
              <a:t>list</a:t>
            </a:r>
            <a:r>
              <a:rPr lang="en-US" sz="1200">
                <a:solidFill>
                  <a:srgbClr val="222222"/>
                </a:solidFill>
                <a:highlight>
                  <a:srgbClr val="F8F8F8"/>
                </a:highlight>
              </a:rPr>
              <a:t>(le</a:t>
            </a:r>
            <a:r>
              <a:rPr lang="en-US" sz="1200">
                <a:solidFill>
                  <a:srgbClr val="666666"/>
                </a:solidFill>
                <a:highlight>
                  <a:srgbClr val="F8F8F8"/>
                </a:highlight>
              </a:rPr>
              <a:t>.</a:t>
            </a:r>
            <a:r>
              <a:rPr lang="en-US" sz="1200">
                <a:solidFill>
                  <a:srgbClr val="222222"/>
                </a:solidFill>
                <a:highlight>
                  <a:srgbClr val="F8F8F8"/>
                </a:highlight>
              </a:rPr>
              <a:t>classes_)</a:t>
            </a:r>
            <a:endParaRPr sz="1200">
              <a:solidFill>
                <a:srgbClr val="222222"/>
              </a:solidFill>
              <a:highlight>
                <a:srgbClr val="F8F8F8"/>
              </a:highlight>
            </a:endParaRPr>
          </a:p>
          <a:p>
            <a:pPr indent="0" lvl="0" marL="0" rtl="0" algn="l">
              <a:spcBef>
                <a:spcPts val="0"/>
              </a:spcBef>
              <a:spcAft>
                <a:spcPts val="0"/>
              </a:spcAft>
              <a:buNone/>
            </a:pPr>
            <a:r>
              <a:rPr lang="en-US" sz="1200">
                <a:solidFill>
                  <a:srgbClr val="333333"/>
                </a:solidFill>
                <a:highlight>
                  <a:srgbClr val="F8F8F8"/>
                </a:highlight>
              </a:rPr>
              <a:t>['amsterdam', 'paris', 'tokyo']</a:t>
            </a:r>
            <a:endParaRPr sz="1200">
              <a:solidFill>
                <a:srgbClr val="222222"/>
              </a:solidFill>
              <a:highlight>
                <a:srgbClr val="F8F8F8"/>
              </a:highlight>
            </a:endParaRPr>
          </a:p>
          <a:p>
            <a:pPr indent="0" lvl="0" marL="0" rtl="0" algn="l">
              <a:spcBef>
                <a:spcPts val="0"/>
              </a:spcBef>
              <a:spcAft>
                <a:spcPts val="0"/>
              </a:spcAft>
              <a:buNone/>
            </a:pPr>
            <a:r>
              <a:rPr b="1" lang="en-US" sz="1200">
                <a:solidFill>
                  <a:srgbClr val="C65D09"/>
                </a:solidFill>
                <a:highlight>
                  <a:srgbClr val="F8F8F8"/>
                </a:highlight>
              </a:rPr>
              <a:t>&gt;&gt;&gt; </a:t>
            </a:r>
            <a:r>
              <a:rPr lang="en-US" sz="1200">
                <a:solidFill>
                  <a:srgbClr val="222222"/>
                </a:solidFill>
                <a:highlight>
                  <a:srgbClr val="F8F8F8"/>
                </a:highlight>
              </a:rPr>
              <a:t>le</a:t>
            </a:r>
            <a:r>
              <a:rPr lang="en-US" sz="1200">
                <a:solidFill>
                  <a:srgbClr val="666666"/>
                </a:solidFill>
                <a:highlight>
                  <a:srgbClr val="F8F8F8"/>
                </a:highlight>
              </a:rPr>
              <a:t>.</a:t>
            </a:r>
            <a:r>
              <a:rPr lang="en-US" sz="1200">
                <a:solidFill>
                  <a:srgbClr val="222222"/>
                </a:solidFill>
                <a:highlight>
                  <a:srgbClr val="F8F8F8"/>
                </a:highlight>
              </a:rPr>
              <a:t>transform([</a:t>
            </a:r>
            <a:r>
              <a:rPr lang="en-US" sz="1200">
                <a:solidFill>
                  <a:srgbClr val="4070A0"/>
                </a:solidFill>
                <a:highlight>
                  <a:srgbClr val="F8F8F8"/>
                </a:highlight>
              </a:rPr>
              <a:t>"tokyo"</a:t>
            </a:r>
            <a:r>
              <a:rPr lang="en-US" sz="1200">
                <a:solidFill>
                  <a:srgbClr val="222222"/>
                </a:solidFill>
                <a:highlight>
                  <a:srgbClr val="F8F8F8"/>
                </a:highlight>
              </a:rPr>
              <a:t>, </a:t>
            </a:r>
            <a:r>
              <a:rPr lang="en-US" sz="1200">
                <a:solidFill>
                  <a:srgbClr val="4070A0"/>
                </a:solidFill>
                <a:highlight>
                  <a:srgbClr val="F8F8F8"/>
                </a:highlight>
              </a:rPr>
              <a:t>"tokyo"</a:t>
            </a:r>
            <a:r>
              <a:rPr lang="en-US" sz="1200">
                <a:solidFill>
                  <a:srgbClr val="222222"/>
                </a:solidFill>
                <a:highlight>
                  <a:srgbClr val="F8F8F8"/>
                </a:highlight>
              </a:rPr>
              <a:t>, </a:t>
            </a:r>
            <a:r>
              <a:rPr lang="en-US" sz="1200">
                <a:solidFill>
                  <a:srgbClr val="4070A0"/>
                </a:solidFill>
                <a:highlight>
                  <a:srgbClr val="F8F8F8"/>
                </a:highlight>
              </a:rPr>
              <a:t>"paris"</a:t>
            </a:r>
            <a:r>
              <a:rPr lang="en-US" sz="1200">
                <a:solidFill>
                  <a:srgbClr val="222222"/>
                </a:solidFill>
                <a:highlight>
                  <a:srgbClr val="F8F8F8"/>
                </a:highlight>
              </a:rPr>
              <a:t>]) </a:t>
            </a:r>
            <a:endParaRPr sz="1200">
              <a:solidFill>
                <a:srgbClr val="222222"/>
              </a:solidFill>
              <a:highlight>
                <a:srgbClr val="F8F8F8"/>
              </a:highlight>
            </a:endParaRPr>
          </a:p>
          <a:p>
            <a:pPr indent="0" lvl="0" marL="0" rtl="0" algn="l">
              <a:spcBef>
                <a:spcPts val="0"/>
              </a:spcBef>
              <a:spcAft>
                <a:spcPts val="0"/>
              </a:spcAft>
              <a:buNone/>
            </a:pPr>
            <a:r>
              <a:rPr lang="en-US" sz="1200">
                <a:solidFill>
                  <a:srgbClr val="333333"/>
                </a:solidFill>
                <a:highlight>
                  <a:srgbClr val="F8F8F8"/>
                </a:highlight>
              </a:rPr>
              <a:t>array([2, 2, 1]...)</a:t>
            </a:r>
            <a:endParaRPr sz="1200">
              <a:solidFill>
                <a:srgbClr val="222222"/>
              </a:solidFill>
              <a:highlight>
                <a:srgbClr val="F8F8F8"/>
              </a:highlight>
            </a:endParaRPr>
          </a:p>
          <a:p>
            <a:pPr indent="0" lvl="0" marL="0" rtl="0" algn="l">
              <a:spcBef>
                <a:spcPts val="0"/>
              </a:spcBef>
              <a:spcAft>
                <a:spcPts val="0"/>
              </a:spcAft>
              <a:buNone/>
            </a:pPr>
            <a:r>
              <a:rPr b="1" lang="en-US" sz="1200">
                <a:solidFill>
                  <a:srgbClr val="C65D09"/>
                </a:solidFill>
                <a:highlight>
                  <a:srgbClr val="F8F8F8"/>
                </a:highlight>
              </a:rPr>
              <a:t>&gt;&gt;&gt; </a:t>
            </a:r>
            <a:r>
              <a:rPr lang="en-US" sz="1200">
                <a:solidFill>
                  <a:srgbClr val="007020"/>
                </a:solidFill>
                <a:highlight>
                  <a:srgbClr val="F8F8F8"/>
                </a:highlight>
              </a:rPr>
              <a:t>list</a:t>
            </a:r>
            <a:r>
              <a:rPr lang="en-US" sz="1200">
                <a:solidFill>
                  <a:srgbClr val="222222"/>
                </a:solidFill>
                <a:highlight>
                  <a:srgbClr val="F8F8F8"/>
                </a:highlight>
              </a:rPr>
              <a:t>(le</a:t>
            </a:r>
            <a:r>
              <a:rPr lang="en-US" sz="1200">
                <a:solidFill>
                  <a:srgbClr val="666666"/>
                </a:solidFill>
                <a:highlight>
                  <a:srgbClr val="F8F8F8"/>
                </a:highlight>
              </a:rPr>
              <a:t>.</a:t>
            </a:r>
            <a:r>
              <a:rPr lang="en-US" sz="1200">
                <a:solidFill>
                  <a:srgbClr val="222222"/>
                </a:solidFill>
                <a:highlight>
                  <a:srgbClr val="F8F8F8"/>
                </a:highlight>
              </a:rPr>
              <a:t>inverse_transform([</a:t>
            </a:r>
            <a:r>
              <a:rPr lang="en-US" sz="1200">
                <a:solidFill>
                  <a:srgbClr val="208050"/>
                </a:solidFill>
                <a:highlight>
                  <a:srgbClr val="F8F8F8"/>
                </a:highlight>
              </a:rPr>
              <a:t>2</a:t>
            </a:r>
            <a:r>
              <a:rPr lang="en-US" sz="1200">
                <a:solidFill>
                  <a:srgbClr val="222222"/>
                </a:solidFill>
                <a:highlight>
                  <a:srgbClr val="F8F8F8"/>
                </a:highlight>
              </a:rPr>
              <a:t>, </a:t>
            </a:r>
            <a:r>
              <a:rPr lang="en-US" sz="1200">
                <a:solidFill>
                  <a:srgbClr val="208050"/>
                </a:solidFill>
                <a:highlight>
                  <a:srgbClr val="F8F8F8"/>
                </a:highlight>
              </a:rPr>
              <a:t>2</a:t>
            </a:r>
            <a:r>
              <a:rPr lang="en-US" sz="1200">
                <a:solidFill>
                  <a:srgbClr val="222222"/>
                </a:solidFill>
                <a:highlight>
                  <a:srgbClr val="F8F8F8"/>
                </a:highlight>
              </a:rPr>
              <a:t>, </a:t>
            </a:r>
            <a:r>
              <a:rPr lang="en-US" sz="1200">
                <a:solidFill>
                  <a:srgbClr val="208050"/>
                </a:solidFill>
                <a:highlight>
                  <a:srgbClr val="F8F8F8"/>
                </a:highlight>
              </a:rPr>
              <a:t>1</a:t>
            </a:r>
            <a:r>
              <a:rPr lang="en-US" sz="1200">
                <a:solidFill>
                  <a:srgbClr val="222222"/>
                </a:solidFill>
                <a:highlight>
                  <a:srgbClr val="F8F8F8"/>
                </a:highlight>
              </a:rPr>
              <a:t>]))</a:t>
            </a:r>
            <a:endParaRPr sz="1200">
              <a:solidFill>
                <a:srgbClr val="222222"/>
              </a:solidFill>
              <a:highlight>
                <a:srgbClr val="F8F8F8"/>
              </a:highlight>
            </a:endParaRPr>
          </a:p>
          <a:p>
            <a:pPr indent="0" lvl="0" marL="0" rtl="0" algn="l">
              <a:spcBef>
                <a:spcPts val="0"/>
              </a:spcBef>
              <a:spcAft>
                <a:spcPts val="0"/>
              </a:spcAft>
              <a:buNone/>
            </a:pPr>
            <a:r>
              <a:rPr lang="en-US" sz="1200">
                <a:solidFill>
                  <a:srgbClr val="333333"/>
                </a:solidFill>
                <a:highlight>
                  <a:srgbClr val="F8F8F8"/>
                </a:highlight>
              </a:rPr>
              <a:t>['tokyo', 'tokyo', 'paris']</a:t>
            </a:r>
            <a:endParaRPr sz="1200">
              <a:solidFill>
                <a:srgbClr val="333333"/>
              </a:solidFill>
              <a:highlight>
                <a:srgbClr val="F8F8F8"/>
              </a:highlight>
            </a:endParaRPr>
          </a:p>
          <a:p>
            <a:pPr indent="0" lvl="0" marL="0" rtl="0" algn="l">
              <a:spcBef>
                <a:spcPts val="0"/>
              </a:spcBef>
              <a:spcAft>
                <a:spcPts val="0"/>
              </a:spcAft>
              <a:buNone/>
            </a:pPr>
            <a:r>
              <a:t/>
            </a:r>
            <a:endParaRPr sz="160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5fa017114a_1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5fa017114a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chemeClr val="dk1"/>
                </a:solidFill>
                <a:latin typeface="Courier New"/>
                <a:ea typeface="Courier New"/>
                <a:cs typeface="Courier New"/>
                <a:sym typeface="Courier New"/>
              </a:rPr>
              <a:t>from sklearn.preprocessing import OneHotEncoder</a:t>
            </a:r>
            <a:endParaRPr sz="12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200">
                <a:solidFill>
                  <a:schemeClr val="dk1"/>
                </a:solidFill>
                <a:latin typeface="Courier New"/>
                <a:ea typeface="Courier New"/>
                <a:cs typeface="Courier New"/>
                <a:sym typeface="Courier New"/>
              </a:rPr>
              <a:t>onehotencoder = OneHotEncoder(categorical_features = [0])</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1200">
                <a:solidFill>
                  <a:schemeClr val="dk1"/>
                </a:solidFill>
                <a:latin typeface="Courier New"/>
                <a:ea typeface="Courier New"/>
                <a:cs typeface="Courier New"/>
                <a:sym typeface="Courier New"/>
              </a:rPr>
              <a:t>x = onehotencoder.fit_transform(x).toarray()</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1600">
                <a:solidFill>
                  <a:schemeClr val="dk1"/>
                </a:solidFill>
                <a:highlight>
                  <a:srgbClr val="FFFFFF"/>
                </a:highlight>
                <a:latin typeface="Georgia"/>
                <a:ea typeface="Georgia"/>
                <a:cs typeface="Georgia"/>
                <a:sym typeface="Georgia"/>
              </a:rPr>
              <a:t> specifies which column has to be one hot encoded, [0] in this case. Then we fit and transform the array ‘x’ with the onehotencoder object</a:t>
            </a:r>
            <a:endParaRPr sz="1200">
              <a:solidFill>
                <a:schemeClr val="dk1"/>
              </a:solidFill>
              <a:latin typeface="Courier New"/>
              <a:ea typeface="Courier New"/>
              <a:cs typeface="Courier New"/>
              <a:sym typeface="Courier New"/>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fa017114a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fa017114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f7f9b0004_0_1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f7f9b0004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sz="1600">
                <a:solidFill>
                  <a:schemeClr val="dk1"/>
                </a:solidFill>
                <a:highlight>
                  <a:srgbClr val="FFFFFF"/>
                </a:highlight>
                <a:latin typeface="Georgia"/>
                <a:ea typeface="Georgia"/>
                <a:cs typeface="Georgia"/>
                <a:sym typeface="Georgia"/>
              </a:rPr>
              <a:t> artificial intelligence can be loosely interpreted to mean incorporating human intelligence to machines</a:t>
            </a:r>
            <a:endParaRPr sz="1600">
              <a:solidFill>
                <a:schemeClr val="dk1"/>
              </a:solidFill>
              <a:highlight>
                <a:srgbClr val="FFFFFF"/>
              </a:highlight>
              <a:latin typeface="Georgia"/>
              <a:ea typeface="Georgia"/>
              <a:cs typeface="Georgia"/>
              <a:sym typeface="Georgia"/>
            </a:endParaRPr>
          </a:p>
          <a:p>
            <a:pPr indent="0" lvl="0" marL="0" rtl="0" algn="l">
              <a:lnSpc>
                <a:spcPct val="100000"/>
              </a:lnSpc>
              <a:spcBef>
                <a:spcPts val="1000"/>
              </a:spcBef>
              <a:spcAft>
                <a:spcPts val="0"/>
              </a:spcAft>
              <a:buNone/>
            </a:pPr>
            <a:r>
              <a:rPr lang="en-US" sz="1600">
                <a:solidFill>
                  <a:schemeClr val="dk1"/>
                </a:solidFill>
                <a:highlight>
                  <a:srgbClr val="FFFFFF"/>
                </a:highlight>
                <a:latin typeface="Georgia"/>
                <a:ea typeface="Georgia"/>
                <a:cs typeface="Georgia"/>
                <a:sym typeface="Georgia"/>
              </a:rPr>
              <a:t>When a machine completes tasks based on a set of stipulated rules that solve problems (algorithms), such an “intelligent” behavior is what is called artificial intelligence.</a:t>
            </a:r>
            <a:endParaRPr sz="1600">
              <a:solidFill>
                <a:schemeClr val="dk1"/>
              </a:solidFill>
              <a:highlight>
                <a:srgbClr val="FFFFFF"/>
              </a:highlight>
              <a:latin typeface="Georgia"/>
              <a:ea typeface="Georgia"/>
              <a:cs typeface="Georgia"/>
              <a:sym typeface="Georgia"/>
            </a:endParaRPr>
          </a:p>
          <a:p>
            <a:pPr indent="0" lvl="0" marL="0" rtl="0" algn="l">
              <a:lnSpc>
                <a:spcPct val="100000"/>
              </a:lnSpc>
              <a:spcBef>
                <a:spcPts val="1000"/>
              </a:spcBef>
              <a:spcAft>
                <a:spcPts val="0"/>
              </a:spcAft>
              <a:buNone/>
            </a:pPr>
            <a:r>
              <a:t/>
            </a:r>
            <a:endParaRPr sz="1600">
              <a:solidFill>
                <a:schemeClr val="dk1"/>
              </a:solidFill>
              <a:highlight>
                <a:srgbClr val="FFFFFF"/>
              </a:highlight>
              <a:latin typeface="Georgia"/>
              <a:ea typeface="Georgia"/>
              <a:cs typeface="Georgia"/>
              <a:sym typeface="Georgia"/>
            </a:endParaRPr>
          </a:p>
          <a:p>
            <a:pPr indent="0" lvl="0" marL="0" rtl="0" algn="l">
              <a:lnSpc>
                <a:spcPct val="100000"/>
              </a:lnSpc>
              <a:spcBef>
                <a:spcPts val="1000"/>
              </a:spcBef>
              <a:spcAft>
                <a:spcPts val="0"/>
              </a:spcAft>
              <a:buNone/>
            </a:pPr>
            <a:r>
              <a:rPr lang="en-US" sz="1600">
                <a:solidFill>
                  <a:schemeClr val="dk1"/>
                </a:solidFill>
                <a:highlight>
                  <a:srgbClr val="FFFFFF"/>
                </a:highlight>
                <a:latin typeface="Georgia"/>
                <a:ea typeface="Georgia"/>
                <a:cs typeface="Georgia"/>
                <a:sym typeface="Georgia"/>
              </a:rPr>
              <a:t>ML is a subset of artificial intelligence; in fact, it’s simply a technique for realizing AI.</a:t>
            </a:r>
            <a:endParaRPr sz="1600">
              <a:solidFill>
                <a:schemeClr val="dk1"/>
              </a:solidFill>
              <a:highlight>
                <a:srgbClr val="FFFFFF"/>
              </a:highlight>
              <a:latin typeface="Georgia"/>
              <a:ea typeface="Georgia"/>
              <a:cs typeface="Georgia"/>
              <a:sym typeface="Georgia"/>
            </a:endParaRPr>
          </a:p>
          <a:p>
            <a:pPr indent="0" lvl="0" marL="0" rtl="0" algn="l">
              <a:lnSpc>
                <a:spcPct val="100000"/>
              </a:lnSpc>
              <a:spcBef>
                <a:spcPts val="1000"/>
              </a:spcBef>
              <a:spcAft>
                <a:spcPts val="0"/>
              </a:spcAft>
              <a:buClr>
                <a:schemeClr val="dk1"/>
              </a:buClr>
              <a:buSzPts val="1100"/>
              <a:buFont typeface="Arial"/>
              <a:buNone/>
            </a:pPr>
            <a:r>
              <a:rPr lang="en-US" sz="1600">
                <a:solidFill>
                  <a:schemeClr val="dk1"/>
                </a:solidFill>
                <a:highlight>
                  <a:srgbClr val="FFFFFF"/>
                </a:highlight>
                <a:latin typeface="Georgia"/>
                <a:ea typeface="Georgia"/>
                <a:cs typeface="Georgia"/>
                <a:sym typeface="Georgia"/>
              </a:rPr>
              <a:t>It is a method of training algorithms such that they can learn how to make decisions.</a:t>
            </a:r>
            <a:endParaRPr sz="16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rPr lang="en-US" sz="1600">
                <a:solidFill>
                  <a:schemeClr val="dk1"/>
                </a:solidFill>
                <a:highlight>
                  <a:srgbClr val="FFFFFF"/>
                </a:highlight>
                <a:latin typeface="Georgia"/>
                <a:ea typeface="Georgia"/>
                <a:cs typeface="Georgia"/>
                <a:sym typeface="Georgia"/>
              </a:rPr>
              <a:t>For example,  identifies the type of fruit based on its characteristics:  weight and texture</a:t>
            </a:r>
            <a:endParaRPr sz="16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rPr lang="en-US" sz="1600">
                <a:solidFill>
                  <a:schemeClr val="dk1"/>
                </a:solidFill>
                <a:highlight>
                  <a:srgbClr val="FFFFFF"/>
                </a:highlight>
                <a:latin typeface="Georgia"/>
                <a:ea typeface="Georgia"/>
                <a:cs typeface="Georgia"/>
                <a:sym typeface="Georgia"/>
              </a:rPr>
              <a:t>DL algorithms are roughly inspired by the information processing patterns found in the human brain.</a:t>
            </a:r>
            <a:endParaRPr sz="16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rPr lang="en-US" sz="1600">
                <a:solidFill>
                  <a:schemeClr val="dk1"/>
                </a:solidFill>
                <a:highlight>
                  <a:srgbClr val="FFFFFF"/>
                </a:highlight>
                <a:latin typeface="Georgia"/>
                <a:ea typeface="Georgia"/>
                <a:cs typeface="Georgia"/>
                <a:sym typeface="Georgia"/>
              </a:rPr>
              <a:t>The brain usually tries to decipher the information it receives. It achieves this through labelling and assigning the items into various categories.</a:t>
            </a:r>
            <a:endParaRPr sz="16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rPr lang="en-US" sz="1600">
                <a:solidFill>
                  <a:schemeClr val="dk1"/>
                </a:solidFill>
                <a:highlight>
                  <a:srgbClr val="FFFFFF"/>
                </a:highlight>
                <a:latin typeface="Georgia"/>
                <a:ea typeface="Georgia"/>
                <a:cs typeface="Georgia"/>
                <a:sym typeface="Georgia"/>
              </a:rPr>
              <a:t>DL can automatically discover the features to be used for classification, ML requires these features to be provided manually.</a:t>
            </a:r>
            <a:endParaRPr sz="160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fcb85699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fcb8569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f7f9b0004_0_1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f7f9b0004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Clr>
                <a:schemeClr val="dk1"/>
              </a:buClr>
              <a:buSzPts val="1100"/>
              <a:buFont typeface="Arial"/>
              <a:buNone/>
            </a:pPr>
            <a:r>
              <a:rPr lang="en-US" sz="1000">
                <a:solidFill>
                  <a:schemeClr val="dk1"/>
                </a:solidFill>
                <a:latin typeface="Open Sans"/>
                <a:ea typeface="Open Sans"/>
                <a:cs typeface="Open Sans"/>
                <a:sym typeface="Open Sans"/>
              </a:rPr>
              <a:t>This is exactly how humans learn as well. When any kid learns to identify objects/person, we don’t tell them an algorithm/procedure to identify the features and then decide what is it. We simply show them multiple examples of that object and then our human brain automatically identifies the features (sub-consciously) and learns to identify that object. This is indeed what a Machine Learning Model does.</a:t>
            </a:r>
            <a:endParaRPr sz="10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g5f926699df_0_737"/>
          <p:cNvSpPr/>
          <p:nvPr/>
        </p:nvSpPr>
        <p:spPr>
          <a:xfrm>
            <a:off x="3658683" y="1008933"/>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g5f926699df_0_737"/>
          <p:cNvSpPr/>
          <p:nvPr/>
        </p:nvSpPr>
        <p:spPr>
          <a:xfrm rot="10800000">
            <a:off x="7091169" y="4355671"/>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g5f926699df_0_737"/>
          <p:cNvSpPr txBox="1"/>
          <p:nvPr>
            <p:ph type="ctrTitle"/>
          </p:nvPr>
        </p:nvSpPr>
        <p:spPr>
          <a:xfrm>
            <a:off x="4059600" y="1925674"/>
            <a:ext cx="4072800" cy="20496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5600"/>
              <a:buNone/>
              <a:defRPr/>
            </a:lvl1pPr>
            <a:lvl2pPr lvl="1" algn="ctr">
              <a:spcBef>
                <a:spcPts val="0"/>
              </a:spcBef>
              <a:spcAft>
                <a:spcPts val="0"/>
              </a:spcAft>
              <a:buSzPts val="5600"/>
              <a:buNone/>
              <a:defRPr/>
            </a:lvl2pPr>
            <a:lvl3pPr lvl="2" algn="ctr">
              <a:spcBef>
                <a:spcPts val="0"/>
              </a:spcBef>
              <a:spcAft>
                <a:spcPts val="0"/>
              </a:spcAft>
              <a:buSzPts val="5600"/>
              <a:buNone/>
              <a:defRPr/>
            </a:lvl3pPr>
            <a:lvl4pPr lvl="3" algn="ctr">
              <a:spcBef>
                <a:spcPts val="0"/>
              </a:spcBef>
              <a:spcAft>
                <a:spcPts val="0"/>
              </a:spcAft>
              <a:buSzPts val="5600"/>
              <a:buNone/>
              <a:defRPr/>
            </a:lvl4pPr>
            <a:lvl5pPr lvl="4" algn="ctr">
              <a:spcBef>
                <a:spcPts val="0"/>
              </a:spcBef>
              <a:spcAft>
                <a:spcPts val="0"/>
              </a:spcAft>
              <a:buSzPts val="5600"/>
              <a:buNone/>
              <a:defRPr/>
            </a:lvl5pPr>
            <a:lvl6pPr lvl="5" algn="ctr">
              <a:spcBef>
                <a:spcPts val="0"/>
              </a:spcBef>
              <a:spcAft>
                <a:spcPts val="0"/>
              </a:spcAft>
              <a:buSzPts val="5600"/>
              <a:buNone/>
              <a:defRPr/>
            </a:lvl6pPr>
            <a:lvl7pPr lvl="6" algn="ctr">
              <a:spcBef>
                <a:spcPts val="0"/>
              </a:spcBef>
              <a:spcAft>
                <a:spcPts val="0"/>
              </a:spcAft>
              <a:buSzPts val="5600"/>
              <a:buNone/>
              <a:defRPr/>
            </a:lvl7pPr>
            <a:lvl8pPr lvl="7" algn="ctr">
              <a:spcBef>
                <a:spcPts val="0"/>
              </a:spcBef>
              <a:spcAft>
                <a:spcPts val="0"/>
              </a:spcAft>
              <a:buSzPts val="5600"/>
              <a:buNone/>
              <a:defRPr/>
            </a:lvl8pPr>
            <a:lvl9pPr lvl="8" algn="ctr">
              <a:spcBef>
                <a:spcPts val="0"/>
              </a:spcBef>
              <a:spcAft>
                <a:spcPts val="0"/>
              </a:spcAft>
              <a:buSzPts val="5600"/>
              <a:buNone/>
              <a:defRPr/>
            </a:lvl9pPr>
          </a:lstStyle>
          <a:p/>
        </p:txBody>
      </p:sp>
      <p:sp>
        <p:nvSpPr>
          <p:cNvPr id="13" name="Google Shape;13;g5f926699df_0_737"/>
          <p:cNvSpPr txBox="1"/>
          <p:nvPr>
            <p:ph idx="1" type="subTitle"/>
          </p:nvPr>
        </p:nvSpPr>
        <p:spPr>
          <a:xfrm>
            <a:off x="4059600" y="4155440"/>
            <a:ext cx="4072800" cy="9351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2800"/>
              <a:buFont typeface="Economica"/>
              <a:buNone/>
              <a:defRPr sz="2800">
                <a:latin typeface="Economica"/>
                <a:ea typeface="Economica"/>
                <a:cs typeface="Economica"/>
                <a:sym typeface="Economica"/>
              </a:defRPr>
            </a:lvl1pPr>
            <a:lvl2pPr lvl="1" algn="ctr">
              <a:lnSpc>
                <a:spcPct val="100000"/>
              </a:lnSpc>
              <a:spcBef>
                <a:spcPts val="0"/>
              </a:spcBef>
              <a:spcAft>
                <a:spcPts val="0"/>
              </a:spcAft>
              <a:buSzPts val="2800"/>
              <a:buFont typeface="Economica"/>
              <a:buNone/>
              <a:defRPr sz="2800">
                <a:latin typeface="Economica"/>
                <a:ea typeface="Economica"/>
                <a:cs typeface="Economica"/>
                <a:sym typeface="Economica"/>
              </a:defRPr>
            </a:lvl2pPr>
            <a:lvl3pPr lvl="2" algn="ctr">
              <a:lnSpc>
                <a:spcPct val="100000"/>
              </a:lnSpc>
              <a:spcBef>
                <a:spcPts val="0"/>
              </a:spcBef>
              <a:spcAft>
                <a:spcPts val="0"/>
              </a:spcAft>
              <a:buSzPts val="2800"/>
              <a:buFont typeface="Economica"/>
              <a:buNone/>
              <a:defRPr sz="2800">
                <a:latin typeface="Economica"/>
                <a:ea typeface="Economica"/>
                <a:cs typeface="Economica"/>
                <a:sym typeface="Economica"/>
              </a:defRPr>
            </a:lvl3pPr>
            <a:lvl4pPr lvl="3" algn="ctr">
              <a:lnSpc>
                <a:spcPct val="100000"/>
              </a:lnSpc>
              <a:spcBef>
                <a:spcPts val="0"/>
              </a:spcBef>
              <a:spcAft>
                <a:spcPts val="0"/>
              </a:spcAft>
              <a:buSzPts val="2800"/>
              <a:buFont typeface="Economica"/>
              <a:buNone/>
              <a:defRPr sz="2800">
                <a:latin typeface="Economica"/>
                <a:ea typeface="Economica"/>
                <a:cs typeface="Economica"/>
                <a:sym typeface="Economica"/>
              </a:defRPr>
            </a:lvl4pPr>
            <a:lvl5pPr lvl="4" algn="ctr">
              <a:lnSpc>
                <a:spcPct val="100000"/>
              </a:lnSpc>
              <a:spcBef>
                <a:spcPts val="0"/>
              </a:spcBef>
              <a:spcAft>
                <a:spcPts val="0"/>
              </a:spcAft>
              <a:buSzPts val="2800"/>
              <a:buFont typeface="Economica"/>
              <a:buNone/>
              <a:defRPr sz="2800">
                <a:latin typeface="Economica"/>
                <a:ea typeface="Economica"/>
                <a:cs typeface="Economica"/>
                <a:sym typeface="Economica"/>
              </a:defRPr>
            </a:lvl5pPr>
            <a:lvl6pPr lvl="5" algn="ctr">
              <a:lnSpc>
                <a:spcPct val="100000"/>
              </a:lnSpc>
              <a:spcBef>
                <a:spcPts val="0"/>
              </a:spcBef>
              <a:spcAft>
                <a:spcPts val="0"/>
              </a:spcAft>
              <a:buSzPts val="2800"/>
              <a:buFont typeface="Economica"/>
              <a:buNone/>
              <a:defRPr sz="2800">
                <a:latin typeface="Economica"/>
                <a:ea typeface="Economica"/>
                <a:cs typeface="Economica"/>
                <a:sym typeface="Economica"/>
              </a:defRPr>
            </a:lvl6pPr>
            <a:lvl7pPr lvl="6" algn="ctr">
              <a:lnSpc>
                <a:spcPct val="100000"/>
              </a:lnSpc>
              <a:spcBef>
                <a:spcPts val="0"/>
              </a:spcBef>
              <a:spcAft>
                <a:spcPts val="0"/>
              </a:spcAft>
              <a:buSzPts val="2800"/>
              <a:buFont typeface="Economica"/>
              <a:buNone/>
              <a:defRPr sz="2800">
                <a:latin typeface="Economica"/>
                <a:ea typeface="Economica"/>
                <a:cs typeface="Economica"/>
                <a:sym typeface="Economica"/>
              </a:defRPr>
            </a:lvl7pPr>
            <a:lvl8pPr lvl="7" algn="ctr">
              <a:lnSpc>
                <a:spcPct val="100000"/>
              </a:lnSpc>
              <a:spcBef>
                <a:spcPts val="0"/>
              </a:spcBef>
              <a:spcAft>
                <a:spcPts val="0"/>
              </a:spcAft>
              <a:buSzPts val="2800"/>
              <a:buFont typeface="Economica"/>
              <a:buNone/>
              <a:defRPr sz="2800">
                <a:latin typeface="Economica"/>
                <a:ea typeface="Economica"/>
                <a:cs typeface="Economica"/>
                <a:sym typeface="Economica"/>
              </a:defRPr>
            </a:lvl8pPr>
            <a:lvl9pPr lvl="8" algn="ctr">
              <a:lnSpc>
                <a:spcPct val="100000"/>
              </a:lnSpc>
              <a:spcBef>
                <a:spcPts val="0"/>
              </a:spcBef>
              <a:spcAft>
                <a:spcPts val="0"/>
              </a:spcAft>
              <a:buSzPts val="2800"/>
              <a:buFont typeface="Economica"/>
              <a:buNone/>
              <a:defRPr sz="2800">
                <a:latin typeface="Economica"/>
                <a:ea typeface="Economica"/>
                <a:cs typeface="Economica"/>
                <a:sym typeface="Economica"/>
              </a:defRPr>
            </a:lvl9pPr>
          </a:lstStyle>
          <a:p/>
        </p:txBody>
      </p:sp>
      <p:sp>
        <p:nvSpPr>
          <p:cNvPr id="14" name="Google Shape;14;g5f926699df_0_73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g5f926699df_0_779"/>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 name="Google Shape;53;g5f926699df_0_779"/>
          <p:cNvSpPr txBox="1"/>
          <p:nvPr>
            <p:ph hasCustomPrompt="1" type="title"/>
          </p:nvPr>
        </p:nvSpPr>
        <p:spPr>
          <a:xfrm>
            <a:off x="415600" y="1276167"/>
            <a:ext cx="11360700" cy="2838300"/>
          </a:xfrm>
          <a:prstGeom prst="rect">
            <a:avLst/>
          </a:prstGeom>
        </p:spPr>
        <p:txBody>
          <a:bodyPr anchorCtr="0" anchor="ctr" bIns="121900" lIns="121900" spcFirstLastPara="1" rIns="121900" wrap="square" tIns="121900">
            <a:noAutofit/>
          </a:bodyPr>
          <a:lstStyle>
            <a:lvl1pPr lvl="0" algn="ctr">
              <a:spcBef>
                <a:spcPts val="0"/>
              </a:spcBef>
              <a:spcAft>
                <a:spcPts val="0"/>
              </a:spcAft>
              <a:buClr>
                <a:schemeClr val="lt2"/>
              </a:buClr>
              <a:buSzPts val="21300"/>
              <a:buNone/>
              <a:defRPr sz="21300">
                <a:solidFill>
                  <a:schemeClr val="lt2"/>
                </a:solidFill>
              </a:defRPr>
            </a:lvl1pPr>
            <a:lvl2pPr lvl="1" algn="ctr">
              <a:spcBef>
                <a:spcPts val="0"/>
              </a:spcBef>
              <a:spcAft>
                <a:spcPts val="0"/>
              </a:spcAft>
              <a:buClr>
                <a:schemeClr val="lt2"/>
              </a:buClr>
              <a:buSzPts val="21300"/>
              <a:buNone/>
              <a:defRPr sz="21300">
                <a:solidFill>
                  <a:schemeClr val="lt2"/>
                </a:solidFill>
              </a:defRPr>
            </a:lvl2pPr>
            <a:lvl3pPr lvl="2" algn="ctr">
              <a:spcBef>
                <a:spcPts val="0"/>
              </a:spcBef>
              <a:spcAft>
                <a:spcPts val="0"/>
              </a:spcAft>
              <a:buClr>
                <a:schemeClr val="lt2"/>
              </a:buClr>
              <a:buSzPts val="21300"/>
              <a:buNone/>
              <a:defRPr sz="21300">
                <a:solidFill>
                  <a:schemeClr val="lt2"/>
                </a:solidFill>
              </a:defRPr>
            </a:lvl3pPr>
            <a:lvl4pPr lvl="3" algn="ctr">
              <a:spcBef>
                <a:spcPts val="0"/>
              </a:spcBef>
              <a:spcAft>
                <a:spcPts val="0"/>
              </a:spcAft>
              <a:buClr>
                <a:schemeClr val="lt2"/>
              </a:buClr>
              <a:buSzPts val="21300"/>
              <a:buNone/>
              <a:defRPr sz="21300">
                <a:solidFill>
                  <a:schemeClr val="lt2"/>
                </a:solidFill>
              </a:defRPr>
            </a:lvl4pPr>
            <a:lvl5pPr lvl="4" algn="ctr">
              <a:spcBef>
                <a:spcPts val="0"/>
              </a:spcBef>
              <a:spcAft>
                <a:spcPts val="0"/>
              </a:spcAft>
              <a:buClr>
                <a:schemeClr val="lt2"/>
              </a:buClr>
              <a:buSzPts val="21300"/>
              <a:buNone/>
              <a:defRPr sz="21300">
                <a:solidFill>
                  <a:schemeClr val="lt2"/>
                </a:solidFill>
              </a:defRPr>
            </a:lvl5pPr>
            <a:lvl6pPr lvl="5" algn="ctr">
              <a:spcBef>
                <a:spcPts val="0"/>
              </a:spcBef>
              <a:spcAft>
                <a:spcPts val="0"/>
              </a:spcAft>
              <a:buClr>
                <a:schemeClr val="lt2"/>
              </a:buClr>
              <a:buSzPts val="21300"/>
              <a:buNone/>
              <a:defRPr sz="21300">
                <a:solidFill>
                  <a:schemeClr val="lt2"/>
                </a:solidFill>
              </a:defRPr>
            </a:lvl6pPr>
            <a:lvl7pPr lvl="6" algn="ctr">
              <a:spcBef>
                <a:spcPts val="0"/>
              </a:spcBef>
              <a:spcAft>
                <a:spcPts val="0"/>
              </a:spcAft>
              <a:buClr>
                <a:schemeClr val="lt2"/>
              </a:buClr>
              <a:buSzPts val="21300"/>
              <a:buNone/>
              <a:defRPr sz="21300">
                <a:solidFill>
                  <a:schemeClr val="lt2"/>
                </a:solidFill>
              </a:defRPr>
            </a:lvl7pPr>
            <a:lvl8pPr lvl="7" algn="ctr">
              <a:spcBef>
                <a:spcPts val="0"/>
              </a:spcBef>
              <a:spcAft>
                <a:spcPts val="0"/>
              </a:spcAft>
              <a:buClr>
                <a:schemeClr val="lt2"/>
              </a:buClr>
              <a:buSzPts val="21300"/>
              <a:buNone/>
              <a:defRPr sz="21300">
                <a:solidFill>
                  <a:schemeClr val="lt2"/>
                </a:solidFill>
              </a:defRPr>
            </a:lvl8pPr>
            <a:lvl9pPr lvl="8" algn="ctr">
              <a:spcBef>
                <a:spcPts val="0"/>
              </a:spcBef>
              <a:spcAft>
                <a:spcPts val="0"/>
              </a:spcAft>
              <a:buClr>
                <a:schemeClr val="lt2"/>
              </a:buClr>
              <a:buSzPts val="21300"/>
              <a:buNone/>
              <a:defRPr sz="21300">
                <a:solidFill>
                  <a:schemeClr val="lt2"/>
                </a:solidFill>
              </a:defRPr>
            </a:lvl9pPr>
          </a:lstStyle>
          <a:p>
            <a:r>
              <a:t>xx%</a:t>
            </a:r>
          </a:p>
        </p:txBody>
      </p:sp>
      <p:sp>
        <p:nvSpPr>
          <p:cNvPr id="54" name="Google Shape;54;g5f926699df_0_779"/>
          <p:cNvSpPr txBox="1"/>
          <p:nvPr>
            <p:ph idx="1" type="body"/>
          </p:nvPr>
        </p:nvSpPr>
        <p:spPr>
          <a:xfrm>
            <a:off x="415600" y="4216000"/>
            <a:ext cx="11360700" cy="1428900"/>
          </a:xfrm>
          <a:prstGeom prst="rect">
            <a:avLst/>
          </a:prstGeom>
        </p:spPr>
        <p:txBody>
          <a:bodyPr anchorCtr="0" anchor="t" bIns="121900" lIns="121900" spcFirstLastPara="1" rIns="121900" wrap="square" tIns="121900">
            <a:noAutofit/>
          </a:bodyPr>
          <a:lstStyle>
            <a:lvl1pPr indent="-381000" lvl="0" marL="457200" algn="ctr">
              <a:spcBef>
                <a:spcPts val="0"/>
              </a:spcBef>
              <a:spcAft>
                <a:spcPts val="0"/>
              </a:spcAft>
              <a:buSzPts val="24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55" name="Google Shape;55;g5f926699df_0_77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g5f926699df_0_78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8" name="Shape 58"/>
        <p:cNvGrpSpPr/>
        <p:nvPr/>
      </p:nvGrpSpPr>
      <p:grpSpPr>
        <a:xfrm>
          <a:off x="0" y="0"/>
          <a:ext cx="0" cy="0"/>
          <a:chOff x="0" y="0"/>
          <a:chExt cx="0" cy="0"/>
        </a:xfrm>
      </p:grpSpPr>
      <p:sp>
        <p:nvSpPr>
          <p:cNvPr id="59" name="Google Shape;59;g5f926699df_0_786"/>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rgbClr val="262626"/>
              </a:buClr>
              <a:buSzPts val="1800"/>
              <a:buNone/>
              <a:defRPr/>
            </a:lvl1pPr>
            <a:lvl2pPr lvl="1" rtl="0" algn="l">
              <a:spcBef>
                <a:spcPts val="0"/>
              </a:spcBef>
              <a:spcAft>
                <a:spcPts val="0"/>
              </a:spcAft>
              <a:buSzPts val="5600"/>
              <a:buNone/>
              <a:defRPr/>
            </a:lvl2pPr>
            <a:lvl3pPr lvl="2" rtl="0" algn="l">
              <a:spcBef>
                <a:spcPts val="0"/>
              </a:spcBef>
              <a:spcAft>
                <a:spcPts val="0"/>
              </a:spcAft>
              <a:buSzPts val="5600"/>
              <a:buNone/>
              <a:defRPr/>
            </a:lvl3pPr>
            <a:lvl4pPr lvl="3" rtl="0" algn="l">
              <a:spcBef>
                <a:spcPts val="0"/>
              </a:spcBef>
              <a:spcAft>
                <a:spcPts val="0"/>
              </a:spcAft>
              <a:buSzPts val="5600"/>
              <a:buNone/>
              <a:defRPr/>
            </a:lvl4pPr>
            <a:lvl5pPr lvl="4" rtl="0" algn="l">
              <a:spcBef>
                <a:spcPts val="0"/>
              </a:spcBef>
              <a:spcAft>
                <a:spcPts val="0"/>
              </a:spcAft>
              <a:buSzPts val="5600"/>
              <a:buNone/>
              <a:defRPr/>
            </a:lvl5pPr>
            <a:lvl6pPr lvl="5" rtl="0" algn="l">
              <a:spcBef>
                <a:spcPts val="0"/>
              </a:spcBef>
              <a:spcAft>
                <a:spcPts val="0"/>
              </a:spcAft>
              <a:buSzPts val="5600"/>
              <a:buNone/>
              <a:defRPr/>
            </a:lvl6pPr>
            <a:lvl7pPr lvl="6" rtl="0" algn="l">
              <a:spcBef>
                <a:spcPts val="0"/>
              </a:spcBef>
              <a:spcAft>
                <a:spcPts val="0"/>
              </a:spcAft>
              <a:buSzPts val="5600"/>
              <a:buNone/>
              <a:defRPr/>
            </a:lvl7pPr>
            <a:lvl8pPr lvl="7" rtl="0" algn="l">
              <a:spcBef>
                <a:spcPts val="0"/>
              </a:spcBef>
              <a:spcAft>
                <a:spcPts val="0"/>
              </a:spcAft>
              <a:buSzPts val="5600"/>
              <a:buNone/>
              <a:defRPr/>
            </a:lvl8pPr>
            <a:lvl9pPr lvl="8" rtl="0" algn="l">
              <a:spcBef>
                <a:spcPts val="0"/>
              </a:spcBef>
              <a:spcAft>
                <a:spcPts val="0"/>
              </a:spcAft>
              <a:buSzPts val="5600"/>
              <a:buNone/>
              <a:defRPr/>
            </a:lvl9pPr>
          </a:lstStyle>
          <a:p/>
        </p:txBody>
      </p:sp>
      <p:sp>
        <p:nvSpPr>
          <p:cNvPr id="60" name="Google Shape;60;g5f926699df_0_786"/>
          <p:cNvSpPr txBox="1"/>
          <p:nvPr>
            <p:ph idx="1" type="body"/>
          </p:nvPr>
        </p:nvSpPr>
        <p:spPr>
          <a:xfrm>
            <a:off x="2589212" y="2133600"/>
            <a:ext cx="8915400" cy="3777600"/>
          </a:xfrm>
          <a:prstGeom prst="rect">
            <a:avLst/>
          </a:prstGeom>
          <a:noFill/>
          <a:ln>
            <a:noFill/>
          </a:ln>
        </p:spPr>
        <p:txBody>
          <a:bodyPr anchorCtr="0" anchor="t" bIns="45700" lIns="91425" spcFirstLastPara="1" rIns="91425" wrap="square" tIns="45700">
            <a:noAutofit/>
          </a:bodyPr>
          <a:lstStyle>
            <a:lvl1pPr indent="-342900" lvl="0" marL="457200" rtl="0" algn="l">
              <a:spcBef>
                <a:spcPts val="1000"/>
              </a:spcBef>
              <a:spcAft>
                <a:spcPts val="0"/>
              </a:spcAft>
              <a:buSzPts val="1800"/>
              <a:buChar char="●"/>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0"/>
              </a:spcAft>
              <a:buSzPts val="1800"/>
              <a:buChar char="■"/>
              <a:defRPr/>
            </a:lvl9pPr>
          </a:lstStyle>
          <a:p/>
        </p:txBody>
      </p:sp>
      <p:sp>
        <p:nvSpPr>
          <p:cNvPr id="61" name="Google Shape;61;g5f926699df_0_786"/>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 name="Google Shape;62;g5f926699df_0_786"/>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g5f926699df_0_786"/>
          <p:cNvSpPr/>
          <p:nvPr/>
        </p:nvSpPr>
        <p:spPr>
          <a:xfrm flipH="1" rot="10800000">
            <a:off x="-4189" y="7143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g5f926699df_0_786"/>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g5f926699df_0_743"/>
          <p:cNvSpPr/>
          <p:nvPr/>
        </p:nvSpPr>
        <p:spPr>
          <a:xfrm flipH="1">
            <a:off x="10127953" y="613633"/>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g5f926699df_0_743"/>
          <p:cNvSpPr/>
          <p:nvPr/>
        </p:nvSpPr>
        <p:spPr>
          <a:xfrm flipH="1" rot="10800000">
            <a:off x="621900" y="4744471"/>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g5f926699df_0_743"/>
          <p:cNvSpPr txBox="1"/>
          <p:nvPr>
            <p:ph type="title"/>
          </p:nvPr>
        </p:nvSpPr>
        <p:spPr>
          <a:xfrm>
            <a:off x="1031600" y="2408600"/>
            <a:ext cx="10128900" cy="2040900"/>
          </a:xfrm>
          <a:prstGeom prst="rect">
            <a:avLst/>
          </a:prstGeom>
        </p:spPr>
        <p:txBody>
          <a:bodyPr anchorCtr="0" anchor="ctr" bIns="121900" lIns="121900" spcFirstLastPara="1" rIns="121900" wrap="square" tIns="121900">
            <a:noAutofit/>
          </a:bodyPr>
          <a:lstStyle>
            <a:lvl1pPr lvl="0" algn="ctr">
              <a:spcBef>
                <a:spcPts val="0"/>
              </a:spcBef>
              <a:spcAft>
                <a:spcPts val="0"/>
              </a:spcAft>
              <a:buSzPts val="5600"/>
              <a:buNone/>
              <a:defRPr/>
            </a:lvl1pPr>
            <a:lvl2pPr lvl="1" algn="ctr">
              <a:spcBef>
                <a:spcPts val="0"/>
              </a:spcBef>
              <a:spcAft>
                <a:spcPts val="0"/>
              </a:spcAft>
              <a:buSzPts val="5600"/>
              <a:buNone/>
              <a:defRPr/>
            </a:lvl2pPr>
            <a:lvl3pPr lvl="2" algn="ctr">
              <a:spcBef>
                <a:spcPts val="0"/>
              </a:spcBef>
              <a:spcAft>
                <a:spcPts val="0"/>
              </a:spcAft>
              <a:buSzPts val="5600"/>
              <a:buNone/>
              <a:defRPr/>
            </a:lvl3pPr>
            <a:lvl4pPr lvl="3" algn="ctr">
              <a:spcBef>
                <a:spcPts val="0"/>
              </a:spcBef>
              <a:spcAft>
                <a:spcPts val="0"/>
              </a:spcAft>
              <a:buSzPts val="5600"/>
              <a:buNone/>
              <a:defRPr/>
            </a:lvl4pPr>
            <a:lvl5pPr lvl="4" algn="ctr">
              <a:spcBef>
                <a:spcPts val="0"/>
              </a:spcBef>
              <a:spcAft>
                <a:spcPts val="0"/>
              </a:spcAft>
              <a:buSzPts val="5600"/>
              <a:buNone/>
              <a:defRPr/>
            </a:lvl5pPr>
            <a:lvl6pPr lvl="5" algn="ctr">
              <a:spcBef>
                <a:spcPts val="0"/>
              </a:spcBef>
              <a:spcAft>
                <a:spcPts val="0"/>
              </a:spcAft>
              <a:buSzPts val="5600"/>
              <a:buNone/>
              <a:defRPr/>
            </a:lvl6pPr>
            <a:lvl7pPr lvl="6" algn="ctr">
              <a:spcBef>
                <a:spcPts val="0"/>
              </a:spcBef>
              <a:spcAft>
                <a:spcPts val="0"/>
              </a:spcAft>
              <a:buSzPts val="5600"/>
              <a:buNone/>
              <a:defRPr/>
            </a:lvl7pPr>
            <a:lvl8pPr lvl="7" algn="ctr">
              <a:spcBef>
                <a:spcPts val="0"/>
              </a:spcBef>
              <a:spcAft>
                <a:spcPts val="0"/>
              </a:spcAft>
              <a:buSzPts val="5600"/>
              <a:buNone/>
              <a:defRPr/>
            </a:lvl8pPr>
            <a:lvl9pPr lvl="8" algn="ctr">
              <a:spcBef>
                <a:spcPts val="0"/>
              </a:spcBef>
              <a:spcAft>
                <a:spcPts val="0"/>
              </a:spcAft>
              <a:buSzPts val="5600"/>
              <a:buNone/>
              <a:defRPr/>
            </a:lvl9pPr>
          </a:lstStyle>
          <a:p/>
        </p:txBody>
      </p:sp>
      <p:sp>
        <p:nvSpPr>
          <p:cNvPr id="19" name="Google Shape;19;g5f926699df_0_74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g5f926699df_0_748"/>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g5f926699df_0_748"/>
          <p:cNvSpPr txBox="1"/>
          <p:nvPr>
            <p:ph type="title"/>
          </p:nvPr>
        </p:nvSpPr>
        <p:spPr>
          <a:xfrm>
            <a:off x="415600" y="421233"/>
            <a:ext cx="11360700" cy="1108500"/>
          </a:xfrm>
          <a:prstGeom prst="rect">
            <a:avLst/>
          </a:prstGeom>
        </p:spPr>
        <p:txBody>
          <a:bodyPr anchorCtr="0" anchor="b" bIns="121900" lIns="121900" spcFirstLastPara="1" rIns="121900" wrap="square" tIns="121900">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3" name="Google Shape;23;g5f926699df_0_748"/>
          <p:cNvSpPr txBox="1"/>
          <p:nvPr>
            <p:ph idx="1" type="body"/>
          </p:nvPr>
        </p:nvSpPr>
        <p:spPr>
          <a:xfrm>
            <a:off x="415600" y="1633633"/>
            <a:ext cx="11360700" cy="4472100"/>
          </a:xfrm>
          <a:prstGeom prst="rect">
            <a:avLst/>
          </a:prstGeom>
        </p:spPr>
        <p:txBody>
          <a:bodyPr anchorCtr="0" anchor="t" bIns="121900" lIns="121900" spcFirstLastPara="1" rIns="121900" wrap="square" tIns="121900">
            <a:noAutofit/>
          </a:bodyPr>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24" name="Google Shape;24;g5f926699df_0_74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g5f926699df_0_753"/>
          <p:cNvSpPr txBox="1"/>
          <p:nvPr>
            <p:ph type="title"/>
          </p:nvPr>
        </p:nvSpPr>
        <p:spPr>
          <a:xfrm>
            <a:off x="415600" y="421233"/>
            <a:ext cx="11360700" cy="1108500"/>
          </a:xfrm>
          <a:prstGeom prst="rect">
            <a:avLst/>
          </a:prstGeom>
        </p:spPr>
        <p:txBody>
          <a:bodyPr anchorCtr="0" anchor="b" bIns="121900" lIns="121900" spcFirstLastPara="1" rIns="121900" wrap="square" tIns="121900">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7" name="Google Shape;27;g5f926699df_0_753"/>
          <p:cNvSpPr txBox="1"/>
          <p:nvPr>
            <p:ph idx="1" type="body"/>
          </p:nvPr>
        </p:nvSpPr>
        <p:spPr>
          <a:xfrm>
            <a:off x="415600" y="1633633"/>
            <a:ext cx="5333100" cy="44721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8" name="Google Shape;28;g5f926699df_0_753"/>
          <p:cNvSpPr txBox="1"/>
          <p:nvPr>
            <p:ph idx="2" type="body"/>
          </p:nvPr>
        </p:nvSpPr>
        <p:spPr>
          <a:xfrm>
            <a:off x="6443200" y="1633633"/>
            <a:ext cx="5333100" cy="44721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9" name="Google Shape;29;g5f926699df_0_75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g5f926699df_0_758"/>
          <p:cNvSpPr txBox="1"/>
          <p:nvPr>
            <p:ph type="title"/>
          </p:nvPr>
        </p:nvSpPr>
        <p:spPr>
          <a:xfrm>
            <a:off x="415600" y="421233"/>
            <a:ext cx="11360700" cy="1108500"/>
          </a:xfrm>
          <a:prstGeom prst="rect">
            <a:avLst/>
          </a:prstGeom>
        </p:spPr>
        <p:txBody>
          <a:bodyPr anchorCtr="0" anchor="b" bIns="121900" lIns="121900" spcFirstLastPara="1" rIns="121900" wrap="square" tIns="121900">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32" name="Google Shape;32;g5f926699df_0_75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g5f926699df_0_761"/>
          <p:cNvSpPr txBox="1"/>
          <p:nvPr>
            <p:ph type="title"/>
          </p:nvPr>
        </p:nvSpPr>
        <p:spPr>
          <a:xfrm>
            <a:off x="415600" y="740800"/>
            <a:ext cx="3744000" cy="1007700"/>
          </a:xfrm>
          <a:prstGeom prst="rect">
            <a:avLst/>
          </a:prstGeom>
        </p:spPr>
        <p:txBody>
          <a:bodyPr anchorCtr="0" anchor="b" bIns="121900" lIns="121900" spcFirstLastPara="1" rIns="121900" wrap="square" tIns="12190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35" name="Google Shape;35;g5f926699df_0_761"/>
          <p:cNvSpPr txBox="1"/>
          <p:nvPr>
            <p:ph idx="1" type="body"/>
          </p:nvPr>
        </p:nvSpPr>
        <p:spPr>
          <a:xfrm>
            <a:off x="415600" y="1865867"/>
            <a:ext cx="3744000" cy="37131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6" name="Google Shape;36;g5f926699df_0_76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g5f926699df_0_765"/>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g5f926699df_0_765"/>
          <p:cNvSpPr txBox="1"/>
          <p:nvPr>
            <p:ph type="title"/>
          </p:nvPr>
        </p:nvSpPr>
        <p:spPr>
          <a:xfrm>
            <a:off x="653667" y="600200"/>
            <a:ext cx="7838400" cy="5454300"/>
          </a:xfrm>
          <a:prstGeom prst="rect">
            <a:avLst/>
          </a:prstGeom>
        </p:spPr>
        <p:txBody>
          <a:bodyPr anchorCtr="0" anchor="ctr" bIns="121900" lIns="121900" spcFirstLastPara="1" rIns="121900" wrap="square" tIns="12190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40" name="Google Shape;40;g5f926699df_0_76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g5f926699df_0_769"/>
          <p:cNvSpPr/>
          <p:nvPr/>
        </p:nvSpPr>
        <p:spPr>
          <a:xfrm>
            <a:off x="6096000" y="-33"/>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3" name="Google Shape;43;g5f926699df_0_76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g5f926699df_0_769"/>
          <p:cNvSpPr txBox="1"/>
          <p:nvPr>
            <p:ph type="title"/>
          </p:nvPr>
        </p:nvSpPr>
        <p:spPr>
          <a:xfrm>
            <a:off x="354000" y="1239033"/>
            <a:ext cx="5393700" cy="2381700"/>
          </a:xfrm>
          <a:prstGeom prst="rect">
            <a:avLst/>
          </a:prstGeom>
        </p:spPr>
        <p:txBody>
          <a:bodyPr anchorCtr="0" anchor="b" bIns="121900" lIns="121900" spcFirstLastPara="1" rIns="121900" wrap="square" tIns="121900">
            <a:noAutofit/>
          </a:bodyPr>
          <a:lstStyle>
            <a:lvl1pPr lvl="0" algn="ctr">
              <a:spcBef>
                <a:spcPts val="0"/>
              </a:spcBef>
              <a:spcAft>
                <a:spcPts val="0"/>
              </a:spcAft>
              <a:buClr>
                <a:schemeClr val="lt2"/>
              </a:buClr>
              <a:buSzPts val="5600"/>
              <a:buNone/>
              <a:defRPr>
                <a:solidFill>
                  <a:schemeClr val="lt2"/>
                </a:solidFill>
              </a:defRPr>
            </a:lvl1pPr>
            <a:lvl2pPr lvl="1" algn="ctr">
              <a:spcBef>
                <a:spcPts val="0"/>
              </a:spcBef>
              <a:spcAft>
                <a:spcPts val="0"/>
              </a:spcAft>
              <a:buClr>
                <a:schemeClr val="lt2"/>
              </a:buClr>
              <a:buSzPts val="5600"/>
              <a:buNone/>
              <a:defRPr>
                <a:solidFill>
                  <a:schemeClr val="lt2"/>
                </a:solidFill>
              </a:defRPr>
            </a:lvl2pPr>
            <a:lvl3pPr lvl="2" algn="ctr">
              <a:spcBef>
                <a:spcPts val="0"/>
              </a:spcBef>
              <a:spcAft>
                <a:spcPts val="0"/>
              </a:spcAft>
              <a:buClr>
                <a:schemeClr val="lt2"/>
              </a:buClr>
              <a:buSzPts val="5600"/>
              <a:buNone/>
              <a:defRPr>
                <a:solidFill>
                  <a:schemeClr val="lt2"/>
                </a:solidFill>
              </a:defRPr>
            </a:lvl3pPr>
            <a:lvl4pPr lvl="3" algn="ctr">
              <a:spcBef>
                <a:spcPts val="0"/>
              </a:spcBef>
              <a:spcAft>
                <a:spcPts val="0"/>
              </a:spcAft>
              <a:buClr>
                <a:schemeClr val="lt2"/>
              </a:buClr>
              <a:buSzPts val="5600"/>
              <a:buNone/>
              <a:defRPr>
                <a:solidFill>
                  <a:schemeClr val="lt2"/>
                </a:solidFill>
              </a:defRPr>
            </a:lvl4pPr>
            <a:lvl5pPr lvl="4" algn="ctr">
              <a:spcBef>
                <a:spcPts val="0"/>
              </a:spcBef>
              <a:spcAft>
                <a:spcPts val="0"/>
              </a:spcAft>
              <a:buClr>
                <a:schemeClr val="lt2"/>
              </a:buClr>
              <a:buSzPts val="5600"/>
              <a:buNone/>
              <a:defRPr>
                <a:solidFill>
                  <a:schemeClr val="lt2"/>
                </a:solidFill>
              </a:defRPr>
            </a:lvl5pPr>
            <a:lvl6pPr lvl="5" algn="ctr">
              <a:spcBef>
                <a:spcPts val="0"/>
              </a:spcBef>
              <a:spcAft>
                <a:spcPts val="0"/>
              </a:spcAft>
              <a:buClr>
                <a:schemeClr val="lt2"/>
              </a:buClr>
              <a:buSzPts val="5600"/>
              <a:buNone/>
              <a:defRPr>
                <a:solidFill>
                  <a:schemeClr val="lt2"/>
                </a:solidFill>
              </a:defRPr>
            </a:lvl6pPr>
            <a:lvl7pPr lvl="6" algn="ctr">
              <a:spcBef>
                <a:spcPts val="0"/>
              </a:spcBef>
              <a:spcAft>
                <a:spcPts val="0"/>
              </a:spcAft>
              <a:buClr>
                <a:schemeClr val="lt2"/>
              </a:buClr>
              <a:buSzPts val="5600"/>
              <a:buNone/>
              <a:defRPr>
                <a:solidFill>
                  <a:schemeClr val="lt2"/>
                </a:solidFill>
              </a:defRPr>
            </a:lvl7pPr>
            <a:lvl8pPr lvl="7" algn="ctr">
              <a:spcBef>
                <a:spcPts val="0"/>
              </a:spcBef>
              <a:spcAft>
                <a:spcPts val="0"/>
              </a:spcAft>
              <a:buClr>
                <a:schemeClr val="lt2"/>
              </a:buClr>
              <a:buSzPts val="5600"/>
              <a:buNone/>
              <a:defRPr>
                <a:solidFill>
                  <a:schemeClr val="lt2"/>
                </a:solidFill>
              </a:defRPr>
            </a:lvl8pPr>
            <a:lvl9pPr lvl="8" algn="ctr">
              <a:spcBef>
                <a:spcPts val="0"/>
              </a:spcBef>
              <a:spcAft>
                <a:spcPts val="0"/>
              </a:spcAft>
              <a:buClr>
                <a:schemeClr val="lt2"/>
              </a:buClr>
              <a:buSzPts val="5600"/>
              <a:buNone/>
              <a:defRPr>
                <a:solidFill>
                  <a:schemeClr val="lt2"/>
                </a:solidFill>
              </a:defRPr>
            </a:lvl9pPr>
          </a:lstStyle>
          <a:p/>
        </p:txBody>
      </p:sp>
      <p:sp>
        <p:nvSpPr>
          <p:cNvPr id="45" name="Google Shape;45;g5f926699df_0_769"/>
          <p:cNvSpPr txBox="1"/>
          <p:nvPr>
            <p:ph idx="1" type="subTitle"/>
          </p:nvPr>
        </p:nvSpPr>
        <p:spPr>
          <a:xfrm>
            <a:off x="354000" y="3692001"/>
            <a:ext cx="5393700" cy="20988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3200"/>
              <a:buFont typeface="Economica"/>
              <a:buNone/>
              <a:defRPr sz="3200">
                <a:latin typeface="Economica"/>
                <a:ea typeface="Economica"/>
                <a:cs typeface="Economica"/>
                <a:sym typeface="Economica"/>
              </a:defRPr>
            </a:lvl1pPr>
            <a:lvl2pPr lvl="1" algn="ctr">
              <a:lnSpc>
                <a:spcPct val="100000"/>
              </a:lnSpc>
              <a:spcBef>
                <a:spcPts val="0"/>
              </a:spcBef>
              <a:spcAft>
                <a:spcPts val="0"/>
              </a:spcAft>
              <a:buSzPts val="3200"/>
              <a:buFont typeface="Economica"/>
              <a:buNone/>
              <a:defRPr sz="3200">
                <a:latin typeface="Economica"/>
                <a:ea typeface="Economica"/>
                <a:cs typeface="Economica"/>
                <a:sym typeface="Economica"/>
              </a:defRPr>
            </a:lvl2pPr>
            <a:lvl3pPr lvl="2" algn="ctr">
              <a:lnSpc>
                <a:spcPct val="100000"/>
              </a:lnSpc>
              <a:spcBef>
                <a:spcPts val="0"/>
              </a:spcBef>
              <a:spcAft>
                <a:spcPts val="0"/>
              </a:spcAft>
              <a:buSzPts val="3200"/>
              <a:buFont typeface="Economica"/>
              <a:buNone/>
              <a:defRPr sz="3200">
                <a:latin typeface="Economica"/>
                <a:ea typeface="Economica"/>
                <a:cs typeface="Economica"/>
                <a:sym typeface="Economica"/>
              </a:defRPr>
            </a:lvl3pPr>
            <a:lvl4pPr lvl="3" algn="ctr">
              <a:lnSpc>
                <a:spcPct val="100000"/>
              </a:lnSpc>
              <a:spcBef>
                <a:spcPts val="0"/>
              </a:spcBef>
              <a:spcAft>
                <a:spcPts val="0"/>
              </a:spcAft>
              <a:buSzPts val="3200"/>
              <a:buFont typeface="Economica"/>
              <a:buNone/>
              <a:defRPr sz="3200">
                <a:latin typeface="Economica"/>
                <a:ea typeface="Economica"/>
                <a:cs typeface="Economica"/>
                <a:sym typeface="Economica"/>
              </a:defRPr>
            </a:lvl4pPr>
            <a:lvl5pPr lvl="4" algn="ctr">
              <a:lnSpc>
                <a:spcPct val="100000"/>
              </a:lnSpc>
              <a:spcBef>
                <a:spcPts val="0"/>
              </a:spcBef>
              <a:spcAft>
                <a:spcPts val="0"/>
              </a:spcAft>
              <a:buSzPts val="3200"/>
              <a:buFont typeface="Economica"/>
              <a:buNone/>
              <a:defRPr sz="3200">
                <a:latin typeface="Economica"/>
                <a:ea typeface="Economica"/>
                <a:cs typeface="Economica"/>
                <a:sym typeface="Economica"/>
              </a:defRPr>
            </a:lvl5pPr>
            <a:lvl6pPr lvl="5" algn="ctr">
              <a:lnSpc>
                <a:spcPct val="100000"/>
              </a:lnSpc>
              <a:spcBef>
                <a:spcPts val="0"/>
              </a:spcBef>
              <a:spcAft>
                <a:spcPts val="0"/>
              </a:spcAft>
              <a:buSzPts val="3200"/>
              <a:buFont typeface="Economica"/>
              <a:buNone/>
              <a:defRPr sz="3200">
                <a:latin typeface="Economica"/>
                <a:ea typeface="Economica"/>
                <a:cs typeface="Economica"/>
                <a:sym typeface="Economica"/>
              </a:defRPr>
            </a:lvl6pPr>
            <a:lvl7pPr lvl="6" algn="ctr">
              <a:lnSpc>
                <a:spcPct val="100000"/>
              </a:lnSpc>
              <a:spcBef>
                <a:spcPts val="0"/>
              </a:spcBef>
              <a:spcAft>
                <a:spcPts val="0"/>
              </a:spcAft>
              <a:buSzPts val="3200"/>
              <a:buFont typeface="Economica"/>
              <a:buNone/>
              <a:defRPr sz="3200">
                <a:latin typeface="Economica"/>
                <a:ea typeface="Economica"/>
                <a:cs typeface="Economica"/>
                <a:sym typeface="Economica"/>
              </a:defRPr>
            </a:lvl7pPr>
            <a:lvl8pPr lvl="7" algn="ctr">
              <a:lnSpc>
                <a:spcPct val="100000"/>
              </a:lnSpc>
              <a:spcBef>
                <a:spcPts val="0"/>
              </a:spcBef>
              <a:spcAft>
                <a:spcPts val="0"/>
              </a:spcAft>
              <a:buSzPts val="3200"/>
              <a:buFont typeface="Economica"/>
              <a:buNone/>
              <a:defRPr sz="3200">
                <a:latin typeface="Economica"/>
                <a:ea typeface="Economica"/>
                <a:cs typeface="Economica"/>
                <a:sym typeface="Economica"/>
              </a:defRPr>
            </a:lvl8pPr>
            <a:lvl9pPr lvl="8" algn="ctr">
              <a:lnSpc>
                <a:spcPct val="100000"/>
              </a:lnSpc>
              <a:spcBef>
                <a:spcPts val="0"/>
              </a:spcBef>
              <a:spcAft>
                <a:spcPts val="0"/>
              </a:spcAft>
              <a:buSzPts val="3200"/>
              <a:buFont typeface="Economica"/>
              <a:buNone/>
              <a:defRPr sz="3200">
                <a:latin typeface="Economica"/>
                <a:ea typeface="Economica"/>
                <a:cs typeface="Economica"/>
                <a:sym typeface="Economica"/>
              </a:defRPr>
            </a:lvl9pPr>
          </a:lstStyle>
          <a:p/>
        </p:txBody>
      </p:sp>
      <p:sp>
        <p:nvSpPr>
          <p:cNvPr id="46" name="Google Shape;46;g5f926699df_0_769"/>
          <p:cNvSpPr txBox="1"/>
          <p:nvPr>
            <p:ph idx="2" type="body"/>
          </p:nvPr>
        </p:nvSpPr>
        <p:spPr>
          <a:xfrm>
            <a:off x="6586000" y="965600"/>
            <a:ext cx="5115900" cy="4926900"/>
          </a:xfrm>
          <a:prstGeom prst="rect">
            <a:avLst/>
          </a:prstGeom>
        </p:spPr>
        <p:txBody>
          <a:bodyPr anchorCtr="0" anchor="ctr" bIns="121900" lIns="121900" spcFirstLastPara="1" rIns="121900" wrap="square" tIns="121900">
            <a:no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2100"/>
              </a:spcBef>
              <a:spcAft>
                <a:spcPts val="0"/>
              </a:spcAft>
              <a:buClr>
                <a:schemeClr val="lt1"/>
              </a:buClr>
              <a:buSzPts val="1900"/>
              <a:buChar char="○"/>
              <a:defRPr>
                <a:solidFill>
                  <a:schemeClr val="lt1"/>
                </a:solidFill>
              </a:defRPr>
            </a:lvl2pPr>
            <a:lvl3pPr indent="-349250" lvl="2" marL="1371600">
              <a:spcBef>
                <a:spcPts val="2100"/>
              </a:spcBef>
              <a:spcAft>
                <a:spcPts val="0"/>
              </a:spcAft>
              <a:buClr>
                <a:schemeClr val="lt1"/>
              </a:buClr>
              <a:buSzPts val="1900"/>
              <a:buChar char="■"/>
              <a:defRPr>
                <a:solidFill>
                  <a:schemeClr val="lt1"/>
                </a:solidFill>
              </a:defRPr>
            </a:lvl3pPr>
            <a:lvl4pPr indent="-349250" lvl="3" marL="1828800">
              <a:spcBef>
                <a:spcPts val="2100"/>
              </a:spcBef>
              <a:spcAft>
                <a:spcPts val="0"/>
              </a:spcAft>
              <a:buClr>
                <a:schemeClr val="lt1"/>
              </a:buClr>
              <a:buSzPts val="1900"/>
              <a:buChar char="●"/>
              <a:defRPr>
                <a:solidFill>
                  <a:schemeClr val="lt1"/>
                </a:solidFill>
              </a:defRPr>
            </a:lvl4pPr>
            <a:lvl5pPr indent="-349250" lvl="4" marL="2286000">
              <a:spcBef>
                <a:spcPts val="2100"/>
              </a:spcBef>
              <a:spcAft>
                <a:spcPts val="0"/>
              </a:spcAft>
              <a:buClr>
                <a:schemeClr val="lt1"/>
              </a:buClr>
              <a:buSzPts val="1900"/>
              <a:buChar char="○"/>
              <a:defRPr>
                <a:solidFill>
                  <a:schemeClr val="lt1"/>
                </a:solidFill>
              </a:defRPr>
            </a:lvl5pPr>
            <a:lvl6pPr indent="-349250" lvl="5" marL="2743200">
              <a:spcBef>
                <a:spcPts val="2100"/>
              </a:spcBef>
              <a:spcAft>
                <a:spcPts val="0"/>
              </a:spcAft>
              <a:buClr>
                <a:schemeClr val="lt1"/>
              </a:buClr>
              <a:buSzPts val="1900"/>
              <a:buChar char="■"/>
              <a:defRPr>
                <a:solidFill>
                  <a:schemeClr val="lt1"/>
                </a:solidFill>
              </a:defRPr>
            </a:lvl6pPr>
            <a:lvl7pPr indent="-349250" lvl="6" marL="3200400">
              <a:spcBef>
                <a:spcPts val="2100"/>
              </a:spcBef>
              <a:spcAft>
                <a:spcPts val="0"/>
              </a:spcAft>
              <a:buClr>
                <a:schemeClr val="lt1"/>
              </a:buClr>
              <a:buSzPts val="1900"/>
              <a:buChar char="●"/>
              <a:defRPr>
                <a:solidFill>
                  <a:schemeClr val="lt1"/>
                </a:solidFill>
              </a:defRPr>
            </a:lvl7pPr>
            <a:lvl8pPr indent="-349250" lvl="7" marL="3657600">
              <a:spcBef>
                <a:spcPts val="2100"/>
              </a:spcBef>
              <a:spcAft>
                <a:spcPts val="0"/>
              </a:spcAft>
              <a:buClr>
                <a:schemeClr val="lt1"/>
              </a:buClr>
              <a:buSzPts val="1900"/>
              <a:buChar char="○"/>
              <a:defRPr>
                <a:solidFill>
                  <a:schemeClr val="lt1"/>
                </a:solidFill>
              </a:defRPr>
            </a:lvl8pPr>
            <a:lvl9pPr indent="-349250" lvl="8" marL="4114800">
              <a:spcBef>
                <a:spcPts val="2100"/>
              </a:spcBef>
              <a:spcAft>
                <a:spcPts val="2100"/>
              </a:spcAft>
              <a:buClr>
                <a:schemeClr val="lt1"/>
              </a:buClr>
              <a:buSzPts val="1900"/>
              <a:buChar char="■"/>
              <a:defRPr>
                <a:solidFill>
                  <a:schemeClr val="lt1"/>
                </a:solidFill>
              </a:defRPr>
            </a:lvl9pPr>
          </a:lstStyle>
          <a:p/>
        </p:txBody>
      </p:sp>
      <p:sp>
        <p:nvSpPr>
          <p:cNvPr id="47" name="Google Shape;47;g5f926699df_0_76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g5f926699df_0_776"/>
          <p:cNvSpPr txBox="1"/>
          <p:nvPr>
            <p:ph idx="1" type="body"/>
          </p:nvPr>
        </p:nvSpPr>
        <p:spPr>
          <a:xfrm>
            <a:off x="426000" y="5625233"/>
            <a:ext cx="7998300" cy="7983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SzPts val="3200"/>
              <a:buFont typeface="Economica"/>
              <a:buNone/>
              <a:defRPr sz="3200">
                <a:latin typeface="Economica"/>
                <a:ea typeface="Economica"/>
                <a:cs typeface="Economica"/>
                <a:sym typeface="Economica"/>
              </a:defRPr>
            </a:lvl1pPr>
          </a:lstStyle>
          <a:p/>
        </p:txBody>
      </p:sp>
      <p:sp>
        <p:nvSpPr>
          <p:cNvPr id="50" name="Google Shape;50;g5f926699df_0_77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g5f926699df_0_733"/>
          <p:cNvSpPr txBox="1"/>
          <p:nvPr>
            <p:ph type="title"/>
          </p:nvPr>
        </p:nvSpPr>
        <p:spPr>
          <a:xfrm>
            <a:off x="415600" y="421233"/>
            <a:ext cx="11360700" cy="1108500"/>
          </a:xfrm>
          <a:prstGeom prst="rect">
            <a:avLst/>
          </a:prstGeom>
          <a:noFill/>
          <a:ln>
            <a:noFill/>
          </a:ln>
        </p:spPr>
        <p:txBody>
          <a:bodyPr anchorCtr="0" anchor="b" bIns="121900" lIns="121900" spcFirstLastPara="1" rIns="121900" wrap="square" tIns="121900">
            <a:noAutofit/>
          </a:bodyPr>
          <a:lstStyle>
            <a:lvl1pPr lvl="0">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1pPr>
            <a:lvl2pPr lvl="1">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2pPr>
            <a:lvl3pPr lvl="2">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3pPr>
            <a:lvl4pPr lvl="3">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4pPr>
            <a:lvl5pPr lvl="4">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5pPr>
            <a:lvl6pPr lvl="5">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6pPr>
            <a:lvl7pPr lvl="6">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7pPr>
            <a:lvl8pPr lvl="7">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8pPr>
            <a:lvl9pPr lvl="8">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9pPr>
          </a:lstStyle>
          <a:p/>
        </p:txBody>
      </p:sp>
      <p:sp>
        <p:nvSpPr>
          <p:cNvPr id="7" name="Google Shape;7;g5f926699df_0_733"/>
          <p:cNvSpPr txBox="1"/>
          <p:nvPr>
            <p:ph idx="1" type="body"/>
          </p:nvPr>
        </p:nvSpPr>
        <p:spPr>
          <a:xfrm>
            <a:off x="415600" y="1633633"/>
            <a:ext cx="11360700" cy="4472100"/>
          </a:xfrm>
          <a:prstGeom prst="rect">
            <a:avLst/>
          </a:prstGeom>
          <a:noFill/>
          <a:ln>
            <a:noFill/>
          </a:ln>
        </p:spPr>
        <p:txBody>
          <a:bodyPr anchorCtr="0" anchor="t" bIns="121900" lIns="121900" spcFirstLastPara="1" rIns="121900" wrap="square" tIns="121900">
            <a:noAutofit/>
          </a:bodyPr>
          <a:lstStyle>
            <a:lvl1pPr indent="-381000" lvl="0" marL="457200">
              <a:lnSpc>
                <a:spcPct val="115000"/>
              </a:lnSpc>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1pPr>
            <a:lvl2pPr indent="-349250" lvl="1" marL="914400">
              <a:lnSpc>
                <a:spcPct val="115000"/>
              </a:lnSpc>
              <a:spcBef>
                <a:spcPts val="210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2pPr>
            <a:lvl3pPr indent="-349250" lvl="2" marL="1371600">
              <a:lnSpc>
                <a:spcPct val="115000"/>
              </a:lnSpc>
              <a:spcBef>
                <a:spcPts val="210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3pPr>
            <a:lvl4pPr indent="-349250" lvl="3" marL="1828800">
              <a:lnSpc>
                <a:spcPct val="115000"/>
              </a:lnSpc>
              <a:spcBef>
                <a:spcPts val="210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4pPr>
            <a:lvl5pPr indent="-349250" lvl="4" marL="2286000">
              <a:lnSpc>
                <a:spcPct val="115000"/>
              </a:lnSpc>
              <a:spcBef>
                <a:spcPts val="210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5pPr>
            <a:lvl6pPr indent="-349250" lvl="5" marL="2743200">
              <a:lnSpc>
                <a:spcPct val="115000"/>
              </a:lnSpc>
              <a:spcBef>
                <a:spcPts val="210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6pPr>
            <a:lvl7pPr indent="-349250" lvl="6" marL="3200400">
              <a:lnSpc>
                <a:spcPct val="115000"/>
              </a:lnSpc>
              <a:spcBef>
                <a:spcPts val="210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7pPr>
            <a:lvl8pPr indent="-349250" lvl="7" marL="3657600">
              <a:lnSpc>
                <a:spcPct val="115000"/>
              </a:lnSpc>
              <a:spcBef>
                <a:spcPts val="210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8pPr>
            <a:lvl9pPr indent="-349250" lvl="8" marL="4114800">
              <a:lnSpc>
                <a:spcPct val="115000"/>
              </a:lnSpc>
              <a:spcBef>
                <a:spcPts val="2100"/>
              </a:spcBef>
              <a:spcAft>
                <a:spcPts val="2100"/>
              </a:spcAft>
              <a:buClr>
                <a:schemeClr val="dk1"/>
              </a:buClr>
              <a:buSzPts val="1900"/>
              <a:buFont typeface="Open Sans"/>
              <a:buChar char="■"/>
              <a:defRPr sz="1900">
                <a:solidFill>
                  <a:schemeClr val="dk1"/>
                </a:solidFill>
                <a:latin typeface="Open Sans"/>
                <a:ea typeface="Open Sans"/>
                <a:cs typeface="Open Sans"/>
                <a:sym typeface="Open Sans"/>
              </a:defRPr>
            </a:lvl9pPr>
          </a:lstStyle>
          <a:p/>
        </p:txBody>
      </p:sp>
      <p:sp>
        <p:nvSpPr>
          <p:cNvPr id="8" name="Google Shape;8;g5f926699df_0_73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1"/>
                </a:solidFill>
                <a:latin typeface="Economica"/>
                <a:ea typeface="Economica"/>
                <a:cs typeface="Economica"/>
                <a:sym typeface="Economica"/>
              </a:defRPr>
            </a:lvl1pPr>
            <a:lvl2pPr lvl="1" algn="r">
              <a:buNone/>
              <a:defRPr sz="1300">
                <a:solidFill>
                  <a:schemeClr val="dk1"/>
                </a:solidFill>
                <a:latin typeface="Economica"/>
                <a:ea typeface="Economica"/>
                <a:cs typeface="Economica"/>
                <a:sym typeface="Economica"/>
              </a:defRPr>
            </a:lvl2pPr>
            <a:lvl3pPr lvl="2" algn="r">
              <a:buNone/>
              <a:defRPr sz="1300">
                <a:solidFill>
                  <a:schemeClr val="dk1"/>
                </a:solidFill>
                <a:latin typeface="Economica"/>
                <a:ea typeface="Economica"/>
                <a:cs typeface="Economica"/>
                <a:sym typeface="Economica"/>
              </a:defRPr>
            </a:lvl3pPr>
            <a:lvl4pPr lvl="3" algn="r">
              <a:buNone/>
              <a:defRPr sz="1300">
                <a:solidFill>
                  <a:schemeClr val="dk1"/>
                </a:solidFill>
                <a:latin typeface="Economica"/>
                <a:ea typeface="Economica"/>
                <a:cs typeface="Economica"/>
                <a:sym typeface="Economica"/>
              </a:defRPr>
            </a:lvl4pPr>
            <a:lvl5pPr lvl="4" algn="r">
              <a:buNone/>
              <a:defRPr sz="1300">
                <a:solidFill>
                  <a:schemeClr val="dk1"/>
                </a:solidFill>
                <a:latin typeface="Economica"/>
                <a:ea typeface="Economica"/>
                <a:cs typeface="Economica"/>
                <a:sym typeface="Economica"/>
              </a:defRPr>
            </a:lvl5pPr>
            <a:lvl6pPr lvl="5" algn="r">
              <a:buNone/>
              <a:defRPr sz="1300">
                <a:solidFill>
                  <a:schemeClr val="dk1"/>
                </a:solidFill>
                <a:latin typeface="Economica"/>
                <a:ea typeface="Economica"/>
                <a:cs typeface="Economica"/>
                <a:sym typeface="Economica"/>
              </a:defRPr>
            </a:lvl6pPr>
            <a:lvl7pPr lvl="6" algn="r">
              <a:buNone/>
              <a:defRPr sz="1300">
                <a:solidFill>
                  <a:schemeClr val="dk1"/>
                </a:solidFill>
                <a:latin typeface="Economica"/>
                <a:ea typeface="Economica"/>
                <a:cs typeface="Economica"/>
                <a:sym typeface="Economica"/>
              </a:defRPr>
            </a:lvl7pPr>
            <a:lvl8pPr lvl="7" algn="r">
              <a:buNone/>
              <a:defRPr sz="1300">
                <a:solidFill>
                  <a:schemeClr val="dk1"/>
                </a:solidFill>
                <a:latin typeface="Economica"/>
                <a:ea typeface="Economica"/>
                <a:cs typeface="Economica"/>
                <a:sym typeface="Economica"/>
              </a:defRPr>
            </a:lvl8pPr>
            <a:lvl9pPr lvl="8" algn="r">
              <a:buNone/>
              <a:defRPr sz="13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hyperlink" Target="https://docs.anaconda.com/anaconda/instal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6.pn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15.png"/><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10.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
          <p:cNvSpPr txBox="1"/>
          <p:nvPr>
            <p:ph type="ctrTitle"/>
          </p:nvPr>
        </p:nvSpPr>
        <p:spPr>
          <a:xfrm>
            <a:off x="1638301" y="2884800"/>
            <a:ext cx="8915400" cy="10884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262626"/>
              </a:buClr>
              <a:buSzPts val="5400"/>
              <a:buFont typeface="Century Gothic"/>
              <a:buNone/>
            </a:pPr>
            <a:r>
              <a:rPr lang="en-US"/>
              <a:t>MACHINE LEARNING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g5fa017114a_0_68"/>
          <p:cNvSpPr txBox="1"/>
          <p:nvPr>
            <p:ph type="title"/>
          </p:nvPr>
        </p:nvSpPr>
        <p:spPr>
          <a:xfrm>
            <a:off x="-461375" y="581685"/>
            <a:ext cx="8911800" cy="12810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US" sz="4000"/>
              <a:t>How we split data in ML?</a:t>
            </a:r>
            <a:endParaRPr sz="4000"/>
          </a:p>
          <a:p>
            <a:pPr indent="0" lvl="0" marL="0" rtl="0" algn="l">
              <a:spcBef>
                <a:spcPts val="0"/>
              </a:spcBef>
              <a:spcAft>
                <a:spcPts val="0"/>
              </a:spcAft>
              <a:buNone/>
            </a:pPr>
            <a:r>
              <a:t/>
            </a:r>
            <a:endParaRPr/>
          </a:p>
        </p:txBody>
      </p:sp>
      <p:sp>
        <p:nvSpPr>
          <p:cNvPr id="121" name="Google Shape;121;g5fa017114a_0_68"/>
          <p:cNvSpPr txBox="1"/>
          <p:nvPr>
            <p:ph idx="1" type="body"/>
          </p:nvPr>
        </p:nvSpPr>
        <p:spPr>
          <a:xfrm>
            <a:off x="2589200" y="2133600"/>
            <a:ext cx="8915400" cy="2674200"/>
          </a:xfrm>
          <a:prstGeom prst="rect">
            <a:avLst/>
          </a:prstGeom>
        </p:spPr>
        <p:txBody>
          <a:bodyPr anchorCtr="0" anchor="t" bIns="45700" lIns="91425" spcFirstLastPara="1" rIns="91425" wrap="square" tIns="45700">
            <a:noAutofit/>
          </a:bodyPr>
          <a:lstStyle/>
          <a:p>
            <a:pPr indent="0" lvl="0" marL="457200" rtl="0" algn="l">
              <a:lnSpc>
                <a:spcPct val="158000"/>
              </a:lnSpc>
              <a:spcBef>
                <a:spcPts val="0"/>
              </a:spcBef>
              <a:spcAft>
                <a:spcPts val="0"/>
              </a:spcAft>
              <a:buNone/>
            </a:pPr>
            <a:r>
              <a:t/>
            </a:r>
            <a:endParaRPr sz="1700">
              <a:highlight>
                <a:srgbClr val="FFFFFF"/>
              </a:highlight>
            </a:endParaRPr>
          </a:p>
          <a:p>
            <a:pPr indent="0" lvl="0" marL="0" rtl="0" algn="l">
              <a:spcBef>
                <a:spcPts val="3600"/>
              </a:spcBef>
              <a:spcAft>
                <a:spcPts val="0"/>
              </a:spcAft>
              <a:buNone/>
            </a:pPr>
            <a:r>
              <a:t/>
            </a:r>
            <a:endParaRPr/>
          </a:p>
        </p:txBody>
      </p:sp>
      <p:pic>
        <p:nvPicPr>
          <p:cNvPr id="122" name="Google Shape;122;g5fa017114a_0_68"/>
          <p:cNvPicPr preferRelativeResize="0"/>
          <p:nvPr/>
        </p:nvPicPr>
        <p:blipFill>
          <a:blip r:embed="rId3">
            <a:alphaModFix/>
          </a:blip>
          <a:stretch>
            <a:fillRect/>
          </a:stretch>
        </p:blipFill>
        <p:spPr>
          <a:xfrm>
            <a:off x="2557164" y="1630175"/>
            <a:ext cx="7077675" cy="2406400"/>
          </a:xfrm>
          <a:prstGeom prst="rect">
            <a:avLst/>
          </a:prstGeom>
          <a:noFill/>
          <a:ln>
            <a:noFill/>
          </a:ln>
        </p:spPr>
      </p:pic>
      <p:sp>
        <p:nvSpPr>
          <p:cNvPr id="123" name="Google Shape;123;g5fa017114a_0_68"/>
          <p:cNvSpPr txBox="1"/>
          <p:nvPr/>
        </p:nvSpPr>
        <p:spPr>
          <a:xfrm>
            <a:off x="866100" y="4471850"/>
            <a:ext cx="11011800" cy="20679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Open Sans"/>
              <a:buChar char="●"/>
            </a:pPr>
            <a:r>
              <a:rPr b="1" lang="en-US" sz="1700">
                <a:latin typeface="Open Sans"/>
                <a:ea typeface="Open Sans"/>
                <a:cs typeface="Open Sans"/>
                <a:sym typeface="Open Sans"/>
              </a:rPr>
              <a:t>Training Data</a:t>
            </a:r>
            <a:r>
              <a:rPr lang="en-US" sz="1700">
                <a:latin typeface="Open Sans"/>
                <a:ea typeface="Open Sans"/>
                <a:cs typeface="Open Sans"/>
                <a:sym typeface="Open Sans"/>
              </a:rPr>
              <a:t> - The part of the data to train our model.</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b="1" lang="en-US" sz="1700">
                <a:latin typeface="Open Sans"/>
                <a:ea typeface="Open Sans"/>
                <a:cs typeface="Open Sans"/>
                <a:sym typeface="Open Sans"/>
              </a:rPr>
              <a:t>Validation Data</a:t>
            </a:r>
            <a:r>
              <a:rPr lang="en-US" sz="1700">
                <a:latin typeface="Open Sans"/>
                <a:ea typeface="Open Sans"/>
                <a:cs typeface="Open Sans"/>
                <a:sym typeface="Open Sans"/>
              </a:rPr>
              <a:t> - The part of the data used to do frequent evaluation of the model</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b="1" lang="en-US" sz="1700">
                <a:latin typeface="Open Sans"/>
                <a:ea typeface="Open Sans"/>
                <a:cs typeface="Open Sans"/>
                <a:sym typeface="Open Sans"/>
              </a:rPr>
              <a:t>Testing Data</a:t>
            </a:r>
            <a:r>
              <a:rPr lang="en-US" sz="1700">
                <a:latin typeface="Open Sans"/>
                <a:ea typeface="Open Sans"/>
                <a:cs typeface="Open Sans"/>
                <a:sym typeface="Open Sans"/>
              </a:rPr>
              <a:t> - This part of the data provides the unbiased evaluation once our model is completely trained.</a:t>
            </a:r>
            <a:endParaRPr sz="1700">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g5fa017114a_0_18"/>
          <p:cNvSpPr txBox="1"/>
          <p:nvPr>
            <p:ph type="title"/>
          </p:nvPr>
        </p:nvSpPr>
        <p:spPr>
          <a:xfrm>
            <a:off x="1737725" y="491450"/>
            <a:ext cx="6686700" cy="12810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US"/>
              <a:t>Classes of ML algorithms </a:t>
            </a:r>
            <a:endParaRPr/>
          </a:p>
        </p:txBody>
      </p:sp>
      <p:sp>
        <p:nvSpPr>
          <p:cNvPr id="129" name="Google Shape;129;g5fa017114a_0_18"/>
          <p:cNvSpPr txBox="1"/>
          <p:nvPr>
            <p:ph idx="1" type="body"/>
          </p:nvPr>
        </p:nvSpPr>
        <p:spPr>
          <a:xfrm>
            <a:off x="824962" y="1961150"/>
            <a:ext cx="8915400" cy="3777600"/>
          </a:xfrm>
          <a:prstGeom prst="rect">
            <a:avLst/>
          </a:prstGeom>
        </p:spPr>
        <p:txBody>
          <a:bodyPr anchorCtr="0" anchor="t" bIns="45700" lIns="91425" spcFirstLastPara="1" rIns="91425" wrap="square" tIns="45700">
            <a:noAutofit/>
          </a:bodyPr>
          <a:lstStyle/>
          <a:p>
            <a:pPr indent="-342900" lvl="0" marL="457200" marR="0" rtl="0" algn="l">
              <a:lnSpc>
                <a:spcPct val="115000"/>
              </a:lnSpc>
              <a:spcBef>
                <a:spcPts val="1000"/>
              </a:spcBef>
              <a:spcAft>
                <a:spcPts val="0"/>
              </a:spcAft>
              <a:buSzPts val="1800"/>
              <a:buAutoNum type="arabicPeriod"/>
            </a:pPr>
            <a:r>
              <a:rPr lang="en-US"/>
              <a:t>Supervised ML algorithms  - Object recognition</a:t>
            </a:r>
            <a:endParaRPr/>
          </a:p>
          <a:p>
            <a:pPr indent="-342900" lvl="0" marL="457200" marR="0" rtl="0" algn="l">
              <a:lnSpc>
                <a:spcPct val="115000"/>
              </a:lnSpc>
              <a:spcBef>
                <a:spcPts val="1000"/>
              </a:spcBef>
              <a:spcAft>
                <a:spcPts val="0"/>
              </a:spcAft>
              <a:buSzPts val="1800"/>
              <a:buAutoNum type="arabicPeriod"/>
            </a:pPr>
            <a:r>
              <a:rPr lang="en-US"/>
              <a:t>Unsupervised ML algorithms -  Identify bowlers and batsmen</a:t>
            </a:r>
            <a:endParaRPr/>
          </a:p>
          <a:p>
            <a:pPr indent="-342900" lvl="0" marL="457200" rtl="0" algn="l">
              <a:spcBef>
                <a:spcPts val="1000"/>
              </a:spcBef>
              <a:spcAft>
                <a:spcPts val="0"/>
              </a:spcAft>
              <a:buSzPts val="1800"/>
              <a:buAutoNum type="arabicPeriod"/>
            </a:pPr>
            <a:r>
              <a:rPr lang="en-US"/>
              <a:t>Semi-supervised ML algorithms -  Speech Analysis</a:t>
            </a:r>
            <a:endParaRPr/>
          </a:p>
          <a:p>
            <a:pPr indent="-342900" lvl="0" marL="457200" rtl="0" algn="l">
              <a:spcBef>
                <a:spcPts val="1000"/>
              </a:spcBef>
              <a:spcAft>
                <a:spcPts val="0"/>
              </a:spcAft>
              <a:buSzPts val="1800"/>
              <a:buAutoNum type="arabicPeriod"/>
            </a:pPr>
            <a:r>
              <a:rPr lang="en-US"/>
              <a:t>Reinforcement ML algorithms - Chess game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                      </a:t>
            </a:r>
            <a:r>
              <a:rPr lang="en-US" sz="4000"/>
              <a:t>ML Methods</a:t>
            </a:r>
            <a:endParaRPr/>
          </a:p>
        </p:txBody>
      </p:sp>
      <p:sp>
        <p:nvSpPr>
          <p:cNvPr id="135" name="Google Shape;135;p4"/>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1800"/>
              <a:buNone/>
            </a:pPr>
            <a:r>
              <a:t/>
            </a:r>
            <a:endParaRPr/>
          </a:p>
        </p:txBody>
      </p:sp>
      <p:pic>
        <p:nvPicPr>
          <p:cNvPr id="136" name="Google Shape;136;p4"/>
          <p:cNvPicPr preferRelativeResize="0"/>
          <p:nvPr/>
        </p:nvPicPr>
        <p:blipFill rotWithShape="1">
          <a:blip r:embed="rId3">
            <a:alphaModFix/>
          </a:blip>
          <a:srcRect b="0" l="0" r="0" t="0"/>
          <a:stretch/>
        </p:blipFill>
        <p:spPr>
          <a:xfrm>
            <a:off x="775840" y="1537012"/>
            <a:ext cx="10728772" cy="497079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g5f2d814161_0_0"/>
          <p:cNvSpPr txBox="1"/>
          <p:nvPr>
            <p:ph type="title"/>
          </p:nvPr>
        </p:nvSpPr>
        <p:spPr>
          <a:xfrm>
            <a:off x="1640100" y="680160"/>
            <a:ext cx="8911800" cy="12810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US" sz="4000"/>
              <a:t>Types Based on Learning ability</a:t>
            </a:r>
            <a:endParaRPr sz="4000"/>
          </a:p>
        </p:txBody>
      </p:sp>
      <p:sp>
        <p:nvSpPr>
          <p:cNvPr id="142" name="Google Shape;142;g5f2d814161_0_0"/>
          <p:cNvSpPr txBox="1"/>
          <p:nvPr>
            <p:ph idx="1" type="body"/>
          </p:nvPr>
        </p:nvSpPr>
        <p:spPr>
          <a:xfrm>
            <a:off x="785173" y="1961150"/>
            <a:ext cx="10609500" cy="3777600"/>
          </a:xfrm>
          <a:prstGeom prst="rect">
            <a:avLst/>
          </a:prstGeom>
        </p:spPr>
        <p:txBody>
          <a:bodyPr anchorCtr="0" anchor="t" bIns="45700" lIns="91425" spcFirstLastPara="1" rIns="91425" wrap="square" tIns="45700">
            <a:noAutofit/>
          </a:bodyPr>
          <a:lstStyle/>
          <a:p>
            <a:pPr indent="-381000" lvl="0" marL="457200" marR="25400" rtl="0" algn="just">
              <a:spcBef>
                <a:spcPts val="600"/>
              </a:spcBef>
              <a:spcAft>
                <a:spcPts val="0"/>
              </a:spcAft>
              <a:buSzPts val="2400"/>
              <a:buAutoNum type="arabicPeriod"/>
            </a:pPr>
            <a:r>
              <a:rPr b="1" lang="en-US"/>
              <a:t>Batch Learning</a:t>
            </a:r>
            <a:endParaRPr b="1"/>
          </a:p>
          <a:p>
            <a:pPr indent="0" lvl="0" marL="25400" marR="25400" rtl="0" algn="just">
              <a:spcBef>
                <a:spcPts val="700"/>
              </a:spcBef>
              <a:spcAft>
                <a:spcPts val="0"/>
              </a:spcAft>
              <a:buClr>
                <a:schemeClr val="dk1"/>
              </a:buClr>
              <a:buSzPts val="1100"/>
              <a:buFont typeface="Arial"/>
              <a:buNone/>
            </a:pPr>
            <a:r>
              <a:rPr lang="en-US" sz="1800"/>
              <a:t>In many cases, we have end-to-end Machine Learning systems in which we need to train the model in one go by using whole available training data. Such kind of learning method or algorithm is called </a:t>
            </a:r>
            <a:r>
              <a:rPr b="1" i="1" lang="en-US" sz="1800"/>
              <a:t>Batch or Offline learning</a:t>
            </a:r>
            <a:r>
              <a:rPr lang="en-US" sz="1800"/>
              <a:t>. The following are the main steps of Batch learning methods −</a:t>
            </a:r>
            <a:endParaRPr sz="1800"/>
          </a:p>
          <a:p>
            <a:pPr indent="-342900" lvl="0" marL="457200" rtl="0" algn="l">
              <a:spcBef>
                <a:spcPts val="700"/>
              </a:spcBef>
              <a:spcAft>
                <a:spcPts val="0"/>
              </a:spcAft>
              <a:buSzPts val="1800"/>
              <a:buFont typeface="Open Sans"/>
              <a:buChar char="●"/>
            </a:pPr>
            <a:r>
              <a:rPr b="1" lang="en-US" sz="1800"/>
              <a:t>Step 1</a:t>
            </a:r>
            <a:r>
              <a:rPr lang="en-US" sz="1800"/>
              <a:t> − First, we need to collect all the training data for start training the model.</a:t>
            </a:r>
            <a:endParaRPr sz="1800"/>
          </a:p>
          <a:p>
            <a:pPr indent="-342900" lvl="0" marL="457200" rtl="0" algn="l">
              <a:spcBef>
                <a:spcPts val="0"/>
              </a:spcBef>
              <a:spcAft>
                <a:spcPts val="0"/>
              </a:spcAft>
              <a:buSzPts val="1800"/>
              <a:buFont typeface="Open Sans"/>
              <a:buChar char="●"/>
            </a:pPr>
            <a:r>
              <a:rPr b="1" lang="en-US" sz="1800"/>
              <a:t>Step 2</a:t>
            </a:r>
            <a:r>
              <a:rPr lang="en-US" sz="1800"/>
              <a:t> − Now, start the training of model by providing whole training data in one go.</a:t>
            </a:r>
            <a:endParaRPr sz="1800"/>
          </a:p>
          <a:p>
            <a:pPr indent="-342900" lvl="0" marL="457200" rtl="0" algn="l">
              <a:spcBef>
                <a:spcPts val="0"/>
              </a:spcBef>
              <a:spcAft>
                <a:spcPts val="0"/>
              </a:spcAft>
              <a:buSzPts val="1800"/>
              <a:buFont typeface="Open Sans"/>
              <a:buChar char="●"/>
            </a:pPr>
            <a:r>
              <a:rPr b="1" lang="en-US" sz="1800"/>
              <a:t>Step 3</a:t>
            </a:r>
            <a:r>
              <a:rPr lang="en-US" sz="1800"/>
              <a:t> − Next, stop learning/training process once you got satisfactory results/performance.</a:t>
            </a:r>
            <a:endParaRPr sz="1800"/>
          </a:p>
          <a:p>
            <a:pPr indent="-342900" lvl="0" marL="457200" rtl="0" algn="l">
              <a:spcBef>
                <a:spcPts val="0"/>
              </a:spcBef>
              <a:spcAft>
                <a:spcPts val="0"/>
              </a:spcAft>
              <a:buSzPts val="1800"/>
              <a:buFont typeface="Open Sans"/>
              <a:buChar char="●"/>
            </a:pPr>
            <a:r>
              <a:rPr b="1" lang="en-US" sz="1800"/>
              <a:t>Step 4</a:t>
            </a:r>
            <a:r>
              <a:rPr lang="en-US" sz="1800"/>
              <a:t> − Finally, deploy this trained model into production. Here, it will predict the output for new data sample.</a:t>
            </a:r>
            <a:endParaRPr sz="1800"/>
          </a:p>
          <a:p>
            <a:pPr indent="0" lvl="0" marL="0" rtl="0" algn="l">
              <a:spcBef>
                <a:spcPts val="12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g5f2d814161_0_6"/>
          <p:cNvSpPr txBox="1"/>
          <p:nvPr>
            <p:ph idx="1" type="body"/>
          </p:nvPr>
        </p:nvSpPr>
        <p:spPr>
          <a:xfrm>
            <a:off x="756072" y="1540200"/>
            <a:ext cx="10923000" cy="3777600"/>
          </a:xfrm>
          <a:prstGeom prst="rect">
            <a:avLst/>
          </a:prstGeom>
        </p:spPr>
        <p:txBody>
          <a:bodyPr anchorCtr="0" anchor="t" bIns="45700" lIns="91425" spcFirstLastPara="1" rIns="91425" wrap="square" tIns="45700">
            <a:noAutofit/>
          </a:bodyPr>
          <a:lstStyle/>
          <a:p>
            <a:pPr indent="0" lvl="0" marL="0" rtl="0" algn="l">
              <a:lnSpc>
                <a:spcPct val="155555"/>
              </a:lnSpc>
              <a:spcBef>
                <a:spcPts val="1500"/>
              </a:spcBef>
              <a:spcAft>
                <a:spcPts val="0"/>
              </a:spcAft>
              <a:buClr>
                <a:schemeClr val="dk1"/>
              </a:buClr>
              <a:buSzPts val="1100"/>
              <a:buFont typeface="Arial"/>
              <a:buNone/>
            </a:pPr>
            <a:r>
              <a:rPr b="1" lang="en-US" sz="1900"/>
              <a:t>2. Online Learning</a:t>
            </a:r>
            <a:endParaRPr b="1" sz="1900"/>
          </a:p>
          <a:p>
            <a:pPr indent="0" lvl="0" marL="25400" marR="25400" rtl="0" algn="just">
              <a:spcBef>
                <a:spcPts val="800"/>
              </a:spcBef>
              <a:spcAft>
                <a:spcPts val="0"/>
              </a:spcAft>
              <a:buClr>
                <a:schemeClr val="dk1"/>
              </a:buClr>
              <a:buSzPts val="1100"/>
              <a:buFont typeface="Arial"/>
              <a:buNone/>
            </a:pPr>
            <a:r>
              <a:rPr lang="en-US" sz="1800"/>
              <a:t>It is completely opposite to the batch or offline learning methods. In these learning methods, the training data is supplied in multiple incremental batches, called </a:t>
            </a:r>
            <a:r>
              <a:rPr b="1" i="1" lang="en-US" sz="1800"/>
              <a:t>mini-batches</a:t>
            </a:r>
            <a:r>
              <a:rPr lang="en-US" sz="1800"/>
              <a:t>, to the algorithm. </a:t>
            </a:r>
            <a:endParaRPr sz="1800"/>
          </a:p>
          <a:p>
            <a:pPr indent="0" lvl="0" marL="25400" marR="25400" rtl="0" algn="just">
              <a:spcBef>
                <a:spcPts val="700"/>
              </a:spcBef>
              <a:spcAft>
                <a:spcPts val="0"/>
              </a:spcAft>
              <a:buClr>
                <a:schemeClr val="dk1"/>
              </a:buClr>
              <a:buSzPts val="1100"/>
              <a:buFont typeface="Arial"/>
              <a:buNone/>
            </a:pPr>
            <a:r>
              <a:rPr lang="en-US" sz="1800"/>
              <a:t>Steps of Online learning methods −</a:t>
            </a:r>
            <a:endParaRPr sz="1800"/>
          </a:p>
          <a:p>
            <a:pPr indent="-342900" lvl="0" marL="457200" rtl="0" algn="l">
              <a:spcBef>
                <a:spcPts val="700"/>
              </a:spcBef>
              <a:spcAft>
                <a:spcPts val="0"/>
              </a:spcAft>
              <a:buSzPts val="1800"/>
              <a:buFont typeface="Open Sans"/>
              <a:buChar char="●"/>
            </a:pPr>
            <a:r>
              <a:rPr b="1" lang="en-US" sz="1800"/>
              <a:t>Step 1</a:t>
            </a:r>
            <a:r>
              <a:rPr lang="en-US" sz="1800"/>
              <a:t> − First, we need to collect all the training data for starting training of the model.</a:t>
            </a:r>
            <a:endParaRPr sz="1800"/>
          </a:p>
          <a:p>
            <a:pPr indent="-342900" lvl="0" marL="457200" rtl="0" algn="l">
              <a:spcBef>
                <a:spcPts val="0"/>
              </a:spcBef>
              <a:spcAft>
                <a:spcPts val="0"/>
              </a:spcAft>
              <a:buSzPts val="1800"/>
              <a:buFont typeface="Open Sans"/>
              <a:buChar char="●"/>
            </a:pPr>
            <a:r>
              <a:rPr b="1" lang="en-US" sz="1800"/>
              <a:t>Step 2</a:t>
            </a:r>
            <a:r>
              <a:rPr lang="en-US" sz="1800"/>
              <a:t> − Now, start the training of model by providing a mini-batch of training data to the algorithm.</a:t>
            </a:r>
            <a:endParaRPr sz="1800"/>
          </a:p>
          <a:p>
            <a:pPr indent="-342900" lvl="0" marL="457200" rtl="0" algn="l">
              <a:spcBef>
                <a:spcPts val="0"/>
              </a:spcBef>
              <a:spcAft>
                <a:spcPts val="0"/>
              </a:spcAft>
              <a:buSzPts val="1800"/>
              <a:buFont typeface="Open Sans"/>
              <a:buChar char="●"/>
            </a:pPr>
            <a:r>
              <a:rPr b="1" lang="en-US" sz="1800"/>
              <a:t>Step 3</a:t>
            </a:r>
            <a:r>
              <a:rPr lang="en-US" sz="1800"/>
              <a:t> − Next, we need to provide the mini-batches of training data in multiple increments to the algorithm.</a:t>
            </a:r>
            <a:endParaRPr sz="1800"/>
          </a:p>
          <a:p>
            <a:pPr indent="-342900" lvl="0" marL="457200" rtl="0" algn="l">
              <a:spcBef>
                <a:spcPts val="0"/>
              </a:spcBef>
              <a:spcAft>
                <a:spcPts val="0"/>
              </a:spcAft>
              <a:buSzPts val="1800"/>
              <a:buFont typeface="Open Sans"/>
              <a:buChar char="●"/>
            </a:pPr>
            <a:r>
              <a:rPr b="1" lang="en-US" sz="1800"/>
              <a:t>Step 4</a:t>
            </a:r>
            <a:r>
              <a:rPr lang="en-US" sz="1800"/>
              <a:t> − As it will not stop like batch learning hence after providing whole training data in mini-batches, provide new data samples also to it.</a:t>
            </a:r>
            <a:endParaRPr sz="1800"/>
          </a:p>
          <a:p>
            <a:pPr indent="-342900" lvl="0" marL="457200" rtl="0" algn="l">
              <a:spcBef>
                <a:spcPts val="0"/>
              </a:spcBef>
              <a:spcAft>
                <a:spcPts val="0"/>
              </a:spcAft>
              <a:buSzPts val="1800"/>
              <a:buFont typeface="Open Sans"/>
              <a:buChar char="●"/>
            </a:pPr>
            <a:r>
              <a:rPr b="1" lang="en-US" sz="1800"/>
              <a:t>Step 5</a:t>
            </a:r>
            <a:r>
              <a:rPr lang="en-US" sz="1800"/>
              <a:t> − Finally, it will keep learning over a period of time based on the new data samples.</a:t>
            </a:r>
            <a:endParaRPr sz="1800"/>
          </a:p>
          <a:p>
            <a:pPr indent="0" lvl="0" marL="0" rtl="0" algn="l">
              <a:spcBef>
                <a:spcPts val="1200"/>
              </a:spcBef>
              <a:spcAft>
                <a:spcPts val="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5"/>
          <p:cNvSpPr txBox="1"/>
          <p:nvPr>
            <p:ph type="title"/>
          </p:nvPr>
        </p:nvSpPr>
        <p:spPr>
          <a:xfrm>
            <a:off x="1885925" y="553410"/>
            <a:ext cx="8911800" cy="128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4000"/>
              <a:buFont typeface="Century Gothic"/>
              <a:buNone/>
            </a:pPr>
            <a:r>
              <a:rPr lang="en-US" sz="4000"/>
              <a:t>Supervised learning: Mathematical Idea</a:t>
            </a:r>
            <a:endParaRPr sz="4000"/>
          </a:p>
        </p:txBody>
      </p:sp>
      <p:sp>
        <p:nvSpPr>
          <p:cNvPr id="153" name="Google Shape;153;p5"/>
          <p:cNvSpPr txBox="1"/>
          <p:nvPr>
            <p:ph idx="1" type="body"/>
          </p:nvPr>
        </p:nvSpPr>
        <p:spPr>
          <a:xfrm>
            <a:off x="848398" y="2359100"/>
            <a:ext cx="10271400" cy="3777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Char char="●"/>
            </a:pPr>
            <a:r>
              <a:rPr lang="en-US" sz="2400"/>
              <a:t>Task of inferring a function from labelled training data</a:t>
            </a:r>
            <a:endParaRPr/>
          </a:p>
          <a:p>
            <a:pPr indent="-342900" lvl="0" marL="342900" rtl="0" algn="l">
              <a:spcBef>
                <a:spcPts val="1000"/>
              </a:spcBef>
              <a:spcAft>
                <a:spcPts val="0"/>
              </a:spcAft>
              <a:buSzPts val="2400"/>
              <a:buChar char="●"/>
            </a:pPr>
            <a:r>
              <a:rPr lang="en-US" sz="2400"/>
              <a:t>Y = f(X)</a:t>
            </a:r>
            <a:endParaRPr/>
          </a:p>
          <a:p>
            <a:pPr indent="0" lvl="0" marL="0" rtl="0" algn="l">
              <a:spcBef>
                <a:spcPts val="1000"/>
              </a:spcBef>
              <a:spcAft>
                <a:spcPts val="0"/>
              </a:spcAft>
              <a:buSzPts val="2400"/>
              <a:buNone/>
            </a:pPr>
            <a:r>
              <a:rPr lang="en-US" sz="2400"/>
              <a:t>      where X is the input variable</a:t>
            </a:r>
            <a:endParaRPr/>
          </a:p>
          <a:p>
            <a:pPr indent="0" lvl="0" marL="0" rtl="0" algn="l">
              <a:spcBef>
                <a:spcPts val="1000"/>
              </a:spcBef>
              <a:spcAft>
                <a:spcPts val="0"/>
              </a:spcAft>
              <a:buSzPts val="2400"/>
              <a:buNone/>
            </a:pPr>
            <a:r>
              <a:rPr lang="en-US" sz="2400"/>
              <a:t>                  Y is the output variable</a:t>
            </a:r>
            <a:endParaRPr/>
          </a:p>
          <a:p>
            <a:pPr indent="0" lvl="0" marL="0" rtl="0" algn="l">
              <a:spcBef>
                <a:spcPts val="1000"/>
              </a:spcBef>
              <a:spcAft>
                <a:spcPts val="0"/>
              </a:spcAft>
              <a:buSzPts val="2400"/>
              <a:buNone/>
            </a:pPr>
            <a:r>
              <a:rPr lang="en-US" sz="2400"/>
              <a:t>	             f is the function to be determined </a:t>
            </a:r>
            <a:endParaRPr/>
          </a:p>
          <a:p>
            <a:pPr indent="-190500" lvl="0" marL="342900" rtl="0" algn="l">
              <a:spcBef>
                <a:spcPts val="1000"/>
              </a:spcBef>
              <a:spcAft>
                <a:spcPts val="0"/>
              </a:spcAft>
              <a:buSzPts val="2400"/>
              <a:buNone/>
            </a:pPr>
            <a:r>
              <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6"/>
          <p:cNvSpPr txBox="1"/>
          <p:nvPr>
            <p:ph type="title"/>
          </p:nvPr>
        </p:nvSpPr>
        <p:spPr>
          <a:xfrm>
            <a:off x="1640163" y="511010"/>
            <a:ext cx="8911800" cy="1281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262626"/>
              </a:buClr>
              <a:buSzPts val="4000"/>
              <a:buFont typeface="Century Gothic"/>
              <a:buNone/>
            </a:pPr>
            <a:r>
              <a:rPr lang="en-US" sz="4000"/>
              <a:t>Supervised learning: Workflow</a:t>
            </a:r>
            <a:endParaRPr sz="4000"/>
          </a:p>
        </p:txBody>
      </p:sp>
      <p:pic>
        <p:nvPicPr>
          <p:cNvPr id="159" name="Google Shape;159;p6"/>
          <p:cNvPicPr preferRelativeResize="0"/>
          <p:nvPr>
            <p:ph idx="1" type="body"/>
          </p:nvPr>
        </p:nvPicPr>
        <p:blipFill rotWithShape="1">
          <a:blip r:embed="rId3">
            <a:alphaModFix/>
          </a:blip>
          <a:srcRect b="0" l="0" r="0" t="0"/>
          <a:stretch/>
        </p:blipFill>
        <p:spPr>
          <a:xfrm>
            <a:off x="1061850" y="1599464"/>
            <a:ext cx="10068300" cy="4999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7"/>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4000"/>
              <a:buFont typeface="Century Gothic"/>
              <a:buNone/>
            </a:pPr>
            <a:r>
              <a:rPr lang="en-US" sz="4000"/>
              <a:t>Supervised learning: Types</a:t>
            </a:r>
            <a:endParaRPr sz="4000"/>
          </a:p>
        </p:txBody>
      </p:sp>
      <p:sp>
        <p:nvSpPr>
          <p:cNvPr id="165" name="Google Shape;165;p7"/>
          <p:cNvSpPr txBox="1"/>
          <p:nvPr>
            <p:ph idx="1" type="body"/>
          </p:nvPr>
        </p:nvSpPr>
        <p:spPr>
          <a:xfrm>
            <a:off x="1042073" y="2133600"/>
            <a:ext cx="10462500" cy="3777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Char char="●"/>
            </a:pPr>
            <a:r>
              <a:rPr b="1" lang="en-US" sz="2400"/>
              <a:t>Classification:  </a:t>
            </a:r>
            <a:r>
              <a:rPr lang="en-US" sz="2400"/>
              <a:t>A classification problem is when the output variable is a category, such as “red” or “blue” or “disease” and “no disease”</a:t>
            </a:r>
            <a:endParaRPr/>
          </a:p>
          <a:p>
            <a:pPr indent="-342900" lvl="0" marL="342900" rtl="0" algn="l">
              <a:spcBef>
                <a:spcPts val="1000"/>
              </a:spcBef>
              <a:spcAft>
                <a:spcPts val="0"/>
              </a:spcAft>
              <a:buSzPts val="2400"/>
              <a:buChar char="●"/>
            </a:pPr>
            <a:r>
              <a:rPr b="1" lang="en-US" sz="2400"/>
              <a:t>Regression:  </a:t>
            </a:r>
            <a:r>
              <a:rPr lang="en-US" sz="2400"/>
              <a:t>A regression problem is when the output variable is a real value, such as “rupees” or “weight”</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8"/>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4000"/>
              <a:buFont typeface="Century Gothic"/>
              <a:buNone/>
            </a:pPr>
            <a:r>
              <a:rPr lang="en-US" sz="4000"/>
              <a:t>Classification vs Regression</a:t>
            </a:r>
            <a:endParaRPr sz="4000"/>
          </a:p>
        </p:txBody>
      </p:sp>
      <p:pic>
        <p:nvPicPr>
          <p:cNvPr id="171" name="Google Shape;171;p8"/>
          <p:cNvPicPr preferRelativeResize="0"/>
          <p:nvPr>
            <p:ph idx="1" type="body"/>
          </p:nvPr>
        </p:nvPicPr>
        <p:blipFill rotWithShape="1">
          <a:blip r:embed="rId3">
            <a:alphaModFix/>
          </a:blip>
          <a:srcRect b="0" l="0" r="0" t="0"/>
          <a:stretch/>
        </p:blipFill>
        <p:spPr>
          <a:xfrm>
            <a:off x="2441200" y="1607600"/>
            <a:ext cx="7817400" cy="4911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g5fa017114a_0_35"/>
          <p:cNvSpPr txBox="1"/>
          <p:nvPr>
            <p:ph type="title"/>
          </p:nvPr>
        </p:nvSpPr>
        <p:spPr>
          <a:xfrm>
            <a:off x="415600" y="421233"/>
            <a:ext cx="11360700" cy="11085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b="1" lang="en-US" sz="4000">
                <a:solidFill>
                  <a:srgbClr val="242729"/>
                </a:solidFill>
                <a:highlight>
                  <a:srgbClr val="FFFFFF"/>
                </a:highlight>
              </a:rPr>
              <a:t>Supervised Learning has input and correct output</a:t>
            </a:r>
            <a:endParaRPr sz="4000"/>
          </a:p>
        </p:txBody>
      </p:sp>
      <p:sp>
        <p:nvSpPr>
          <p:cNvPr id="177" name="Google Shape;177;g5fa017114a_0_35"/>
          <p:cNvSpPr txBox="1"/>
          <p:nvPr>
            <p:ph idx="1" type="body"/>
          </p:nvPr>
        </p:nvSpPr>
        <p:spPr>
          <a:xfrm>
            <a:off x="415600" y="1633633"/>
            <a:ext cx="5333100" cy="44721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t/>
            </a:r>
            <a:endParaRPr/>
          </a:p>
        </p:txBody>
      </p:sp>
      <p:sp>
        <p:nvSpPr>
          <p:cNvPr id="178" name="Google Shape;178;g5fa017114a_0_35"/>
          <p:cNvSpPr txBox="1"/>
          <p:nvPr>
            <p:ph idx="2" type="body"/>
          </p:nvPr>
        </p:nvSpPr>
        <p:spPr>
          <a:xfrm>
            <a:off x="6443200" y="1633633"/>
            <a:ext cx="5333100" cy="44721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t/>
            </a:r>
            <a:endParaRPr/>
          </a:p>
        </p:txBody>
      </p:sp>
      <p:pic>
        <p:nvPicPr>
          <p:cNvPr id="179" name="Google Shape;179;g5fa017114a_0_35"/>
          <p:cNvPicPr preferRelativeResize="0"/>
          <p:nvPr/>
        </p:nvPicPr>
        <p:blipFill>
          <a:blip r:embed="rId3">
            <a:alphaModFix/>
          </a:blip>
          <a:stretch>
            <a:fillRect/>
          </a:stretch>
        </p:blipFill>
        <p:spPr>
          <a:xfrm>
            <a:off x="530525" y="1529725"/>
            <a:ext cx="4940710" cy="4576000"/>
          </a:xfrm>
          <a:prstGeom prst="rect">
            <a:avLst/>
          </a:prstGeom>
          <a:noFill/>
          <a:ln>
            <a:noFill/>
          </a:ln>
        </p:spPr>
      </p:pic>
      <p:pic>
        <p:nvPicPr>
          <p:cNvPr id="180" name="Google Shape;180;g5fa017114a_0_35"/>
          <p:cNvPicPr preferRelativeResize="0"/>
          <p:nvPr/>
        </p:nvPicPr>
        <p:blipFill>
          <a:blip r:embed="rId4">
            <a:alphaModFix/>
          </a:blip>
          <a:stretch>
            <a:fillRect/>
          </a:stretch>
        </p:blipFill>
        <p:spPr>
          <a:xfrm>
            <a:off x="6371950" y="1529725"/>
            <a:ext cx="4940701" cy="4575987"/>
          </a:xfrm>
          <a:prstGeom prst="rect">
            <a:avLst/>
          </a:prstGeom>
          <a:noFill/>
          <a:ln>
            <a:noFill/>
          </a:ln>
        </p:spPr>
      </p:pic>
      <p:sp>
        <p:nvSpPr>
          <p:cNvPr id="181" name="Google Shape;181;g5fa017114a_0_35"/>
          <p:cNvSpPr txBox="1"/>
          <p:nvPr/>
        </p:nvSpPr>
        <p:spPr>
          <a:xfrm>
            <a:off x="2174050" y="6209625"/>
            <a:ext cx="1431600" cy="3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latin typeface="Open Sans"/>
                <a:ea typeface="Open Sans"/>
                <a:cs typeface="Open Sans"/>
                <a:sym typeface="Open Sans"/>
              </a:rPr>
              <a:t>(i)</a:t>
            </a:r>
            <a:endParaRPr b="1" sz="2400">
              <a:latin typeface="Open Sans"/>
              <a:ea typeface="Open Sans"/>
              <a:cs typeface="Open Sans"/>
              <a:sym typeface="Open Sans"/>
            </a:endParaRPr>
          </a:p>
        </p:txBody>
      </p:sp>
      <p:sp>
        <p:nvSpPr>
          <p:cNvPr id="182" name="Google Shape;182;g5fa017114a_0_35"/>
          <p:cNvSpPr txBox="1"/>
          <p:nvPr/>
        </p:nvSpPr>
        <p:spPr>
          <a:xfrm>
            <a:off x="8431100" y="6209625"/>
            <a:ext cx="1078200" cy="3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latin typeface="Open Sans"/>
                <a:ea typeface="Open Sans"/>
                <a:cs typeface="Open Sans"/>
                <a:sym typeface="Open Sans"/>
              </a:rPr>
              <a:t>(ii)</a:t>
            </a:r>
            <a:endParaRPr b="1" sz="2400">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g5fa017114a_0_62"/>
          <p:cNvSpPr txBox="1"/>
          <p:nvPr>
            <p:ph type="title"/>
          </p:nvPr>
        </p:nvSpPr>
        <p:spPr>
          <a:xfrm>
            <a:off x="1239900" y="557785"/>
            <a:ext cx="8911800" cy="12810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US" sz="4000"/>
              <a:t>What is Data, Information &amp; Knowledge</a:t>
            </a:r>
            <a:endParaRPr sz="4000"/>
          </a:p>
        </p:txBody>
      </p:sp>
      <p:sp>
        <p:nvSpPr>
          <p:cNvPr id="75" name="Google Shape;75;g5fa017114a_0_62"/>
          <p:cNvSpPr txBox="1"/>
          <p:nvPr>
            <p:ph idx="1" type="body"/>
          </p:nvPr>
        </p:nvSpPr>
        <p:spPr>
          <a:xfrm>
            <a:off x="703372" y="1727075"/>
            <a:ext cx="10803000" cy="3777600"/>
          </a:xfrm>
          <a:prstGeom prst="rect">
            <a:avLst/>
          </a:prstGeom>
        </p:spPr>
        <p:txBody>
          <a:bodyPr anchorCtr="0" anchor="t" bIns="45700" lIns="91425" spcFirstLastPara="1" rIns="91425" wrap="square" tIns="45700">
            <a:noAutofit/>
          </a:bodyPr>
          <a:lstStyle/>
          <a:p>
            <a:pPr indent="0" lvl="0" marL="0" rtl="0" algn="just">
              <a:spcBef>
                <a:spcPts val="1000"/>
              </a:spcBef>
              <a:spcAft>
                <a:spcPts val="0"/>
              </a:spcAft>
              <a:buClr>
                <a:schemeClr val="dk1"/>
              </a:buClr>
              <a:buSzPts val="1100"/>
              <a:buFont typeface="Arial"/>
              <a:buNone/>
            </a:pPr>
            <a:r>
              <a:rPr b="1" lang="en-US" sz="1700">
                <a:highlight>
                  <a:srgbClr val="FFFFFF"/>
                </a:highlight>
              </a:rPr>
              <a:t>DATA :</a:t>
            </a:r>
            <a:r>
              <a:rPr lang="en-US" sz="1700">
                <a:highlight>
                  <a:srgbClr val="FFFFFF"/>
                </a:highlight>
              </a:rPr>
              <a:t> It can be any unprocessed fact, value, text, sound or picture that is not being interpreted and analyzed. Data is the most important part of all Data Analytics, Machine Learning, Artificial Intelligence. Without data, we can’t train any model and all modern research and automation will go vain. Big Enterprises are spending loads of money just to gather as much certain data as possible.</a:t>
            </a:r>
            <a:endParaRPr sz="1700">
              <a:highlight>
                <a:srgbClr val="FFFFFF"/>
              </a:highlight>
            </a:endParaRPr>
          </a:p>
          <a:p>
            <a:pPr indent="0" lvl="0" marL="0" rtl="0" algn="just">
              <a:spcBef>
                <a:spcPts val="1000"/>
              </a:spcBef>
              <a:spcAft>
                <a:spcPts val="0"/>
              </a:spcAft>
              <a:buClr>
                <a:schemeClr val="dk1"/>
              </a:buClr>
              <a:buSzPts val="1100"/>
              <a:buFont typeface="Arial"/>
              <a:buNone/>
            </a:pPr>
            <a:r>
              <a:rPr b="1" lang="en-US" sz="1700">
                <a:highlight>
                  <a:srgbClr val="FFFFFF"/>
                </a:highlight>
              </a:rPr>
              <a:t>INFORMATION :</a:t>
            </a:r>
            <a:r>
              <a:rPr lang="en-US" sz="1700">
                <a:highlight>
                  <a:srgbClr val="FFFFFF"/>
                </a:highlight>
              </a:rPr>
              <a:t> Data that has been interpreted and manipulated and has now some meaningful inference for the users.</a:t>
            </a:r>
            <a:endParaRPr sz="1700">
              <a:highlight>
                <a:srgbClr val="FFFFFF"/>
              </a:highlight>
            </a:endParaRPr>
          </a:p>
          <a:p>
            <a:pPr indent="0" lvl="0" marL="0" rtl="0" algn="just">
              <a:spcBef>
                <a:spcPts val="1000"/>
              </a:spcBef>
              <a:spcAft>
                <a:spcPts val="0"/>
              </a:spcAft>
              <a:buNone/>
            </a:pPr>
            <a:r>
              <a:rPr b="1" lang="en-US" sz="1700">
                <a:highlight>
                  <a:srgbClr val="FFFFFF"/>
                </a:highlight>
              </a:rPr>
              <a:t>KNOWLEDGE :</a:t>
            </a:r>
            <a:r>
              <a:rPr lang="en-US" sz="1700">
                <a:highlight>
                  <a:srgbClr val="FFFFFF"/>
                </a:highlight>
              </a:rPr>
              <a:t> Combination of inferred information, experiences, learning and insights. Results in awareness or concept building for an individual or organization.</a:t>
            </a:r>
            <a:endParaRPr sz="1700"/>
          </a:p>
        </p:txBody>
      </p:sp>
      <p:pic>
        <p:nvPicPr>
          <p:cNvPr id="76" name="Google Shape;76;g5fa017114a_0_62"/>
          <p:cNvPicPr preferRelativeResize="0"/>
          <p:nvPr/>
        </p:nvPicPr>
        <p:blipFill>
          <a:blip r:embed="rId3">
            <a:alphaModFix/>
          </a:blip>
          <a:stretch>
            <a:fillRect/>
          </a:stretch>
        </p:blipFill>
        <p:spPr>
          <a:xfrm>
            <a:off x="8875" y="4895001"/>
            <a:ext cx="12191998" cy="1281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10"/>
          <p:cNvSpPr txBox="1"/>
          <p:nvPr>
            <p:ph type="title"/>
          </p:nvPr>
        </p:nvSpPr>
        <p:spPr>
          <a:xfrm>
            <a:off x="848425" y="567525"/>
            <a:ext cx="6612300" cy="1281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262626"/>
              </a:buClr>
              <a:buSzPts val="4000"/>
              <a:buFont typeface="Century Gothic"/>
              <a:buNone/>
            </a:pPr>
            <a:r>
              <a:rPr lang="en-US" sz="4000"/>
              <a:t>Unsupervised learning</a:t>
            </a:r>
            <a:endParaRPr sz="4000"/>
          </a:p>
        </p:txBody>
      </p:sp>
      <p:sp>
        <p:nvSpPr>
          <p:cNvPr id="188" name="Google Shape;188;p10"/>
          <p:cNvSpPr txBox="1"/>
          <p:nvPr>
            <p:ph idx="1" type="body"/>
          </p:nvPr>
        </p:nvSpPr>
        <p:spPr>
          <a:xfrm>
            <a:off x="961523" y="2133600"/>
            <a:ext cx="10543200" cy="3777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Char char="●"/>
            </a:pPr>
            <a:r>
              <a:rPr lang="en-US" sz="2400"/>
              <a:t>Task of inferring a function to describe hidden structure from "unlabeled" data </a:t>
            </a:r>
            <a:endParaRPr sz="2400"/>
          </a:p>
          <a:p>
            <a:pPr indent="-342900" lvl="0" marL="342900" rtl="0" algn="l">
              <a:spcBef>
                <a:spcPts val="1000"/>
              </a:spcBef>
              <a:spcAft>
                <a:spcPts val="0"/>
              </a:spcAft>
              <a:buSzPts val="2400"/>
              <a:buChar char="●"/>
            </a:pPr>
            <a:r>
              <a:rPr lang="en-US" sz="2400"/>
              <a:t>Input data (X) alone is available</a:t>
            </a:r>
            <a:endParaRPr/>
          </a:p>
          <a:p>
            <a:pPr indent="-342900" lvl="0" marL="342900" rtl="0" algn="l">
              <a:spcBef>
                <a:spcPts val="1000"/>
              </a:spcBef>
              <a:spcAft>
                <a:spcPts val="0"/>
              </a:spcAft>
              <a:buSzPts val="2400"/>
              <a:buChar char="●"/>
            </a:pPr>
            <a:r>
              <a:rPr lang="en-US" sz="2400"/>
              <a:t>Output labels (Y) are unavailable</a:t>
            </a:r>
            <a:endParaRPr/>
          </a:p>
          <a:p>
            <a:pPr indent="-342900" lvl="0" marL="342900" rtl="0" algn="l">
              <a:spcBef>
                <a:spcPts val="1000"/>
              </a:spcBef>
              <a:spcAft>
                <a:spcPts val="0"/>
              </a:spcAft>
              <a:buSzPts val="2400"/>
              <a:buChar char="●"/>
            </a:pPr>
            <a:r>
              <a:rPr lang="en-US" sz="2400"/>
              <a:t>Goal: Model the underlying structure or distribution in the data in order to learn more about the data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11"/>
          <p:cNvSpPr txBox="1"/>
          <p:nvPr>
            <p:ph type="title"/>
          </p:nvPr>
        </p:nvSpPr>
        <p:spPr>
          <a:xfrm>
            <a:off x="610175" y="650600"/>
            <a:ext cx="6994500" cy="1281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262626"/>
              </a:buClr>
              <a:buSzPts val="4000"/>
              <a:buFont typeface="Century Gothic"/>
              <a:buNone/>
            </a:pPr>
            <a:r>
              <a:rPr lang="en-US" sz="4000"/>
              <a:t>Unsupervised learning: Types</a:t>
            </a:r>
            <a:endParaRPr sz="4000"/>
          </a:p>
        </p:txBody>
      </p:sp>
      <p:sp>
        <p:nvSpPr>
          <p:cNvPr id="194" name="Google Shape;194;p11"/>
          <p:cNvSpPr txBox="1"/>
          <p:nvPr>
            <p:ph idx="1" type="body"/>
          </p:nvPr>
        </p:nvSpPr>
        <p:spPr>
          <a:xfrm>
            <a:off x="689772" y="2133600"/>
            <a:ext cx="10814700" cy="3777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Char char="●"/>
            </a:pPr>
            <a:r>
              <a:rPr b="1" lang="en-US" sz="2400"/>
              <a:t>Clustering:</a:t>
            </a:r>
            <a:r>
              <a:rPr lang="en-US" sz="2400"/>
              <a:t> Discover the inherent groupings in the data, such as grouping customers by purchasing behavior</a:t>
            </a:r>
            <a:endParaRPr/>
          </a:p>
          <a:p>
            <a:pPr indent="-342900" lvl="0" marL="342900" rtl="0" algn="l">
              <a:spcBef>
                <a:spcPts val="1000"/>
              </a:spcBef>
              <a:spcAft>
                <a:spcPts val="0"/>
              </a:spcAft>
              <a:buSzPts val="2400"/>
              <a:buChar char="●"/>
            </a:pPr>
            <a:r>
              <a:rPr b="1" lang="en-US" sz="2400"/>
              <a:t>Association: </a:t>
            </a:r>
            <a:r>
              <a:rPr lang="en-US" sz="2400"/>
              <a:t>Discover rules that describe large portions of your data, such as people that buy X also tend to buy 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g5fa017114a_0_49"/>
          <p:cNvSpPr txBox="1"/>
          <p:nvPr>
            <p:ph type="title"/>
          </p:nvPr>
        </p:nvSpPr>
        <p:spPr>
          <a:xfrm>
            <a:off x="415600" y="421233"/>
            <a:ext cx="11360700" cy="11085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b="1" lang="en-US" sz="4000">
                <a:solidFill>
                  <a:srgbClr val="242729"/>
                </a:solidFill>
                <a:highlight>
                  <a:srgbClr val="FFFFFF"/>
                </a:highlight>
              </a:rPr>
              <a:t>Unsupervised learning has inputs</a:t>
            </a:r>
            <a:endParaRPr sz="4000"/>
          </a:p>
        </p:txBody>
      </p:sp>
      <p:sp>
        <p:nvSpPr>
          <p:cNvPr id="200" name="Google Shape;200;g5fa017114a_0_49"/>
          <p:cNvSpPr txBox="1"/>
          <p:nvPr>
            <p:ph idx="1" type="body"/>
          </p:nvPr>
        </p:nvSpPr>
        <p:spPr>
          <a:xfrm>
            <a:off x="415600" y="1633633"/>
            <a:ext cx="5333100" cy="44721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t/>
            </a:r>
            <a:endParaRPr/>
          </a:p>
        </p:txBody>
      </p:sp>
      <p:sp>
        <p:nvSpPr>
          <p:cNvPr id="201" name="Google Shape;201;g5fa017114a_0_49"/>
          <p:cNvSpPr txBox="1"/>
          <p:nvPr>
            <p:ph idx="2" type="body"/>
          </p:nvPr>
        </p:nvSpPr>
        <p:spPr>
          <a:xfrm>
            <a:off x="6443200" y="1633633"/>
            <a:ext cx="5333100" cy="44721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t/>
            </a:r>
            <a:endParaRPr/>
          </a:p>
        </p:txBody>
      </p:sp>
      <p:pic>
        <p:nvPicPr>
          <p:cNvPr id="202" name="Google Shape;202;g5fa017114a_0_49"/>
          <p:cNvPicPr preferRelativeResize="0"/>
          <p:nvPr/>
        </p:nvPicPr>
        <p:blipFill>
          <a:blip r:embed="rId3">
            <a:alphaModFix/>
          </a:blip>
          <a:stretch>
            <a:fillRect/>
          </a:stretch>
        </p:blipFill>
        <p:spPr>
          <a:xfrm>
            <a:off x="530250" y="1633625"/>
            <a:ext cx="4457505" cy="4472100"/>
          </a:xfrm>
          <a:prstGeom prst="rect">
            <a:avLst/>
          </a:prstGeom>
          <a:noFill/>
          <a:ln>
            <a:noFill/>
          </a:ln>
        </p:spPr>
      </p:pic>
      <p:pic>
        <p:nvPicPr>
          <p:cNvPr id="203" name="Google Shape;203;g5fa017114a_0_49"/>
          <p:cNvPicPr preferRelativeResize="0"/>
          <p:nvPr/>
        </p:nvPicPr>
        <p:blipFill>
          <a:blip r:embed="rId4">
            <a:alphaModFix/>
          </a:blip>
          <a:stretch>
            <a:fillRect/>
          </a:stretch>
        </p:blipFill>
        <p:spPr>
          <a:xfrm>
            <a:off x="6549751" y="1529725"/>
            <a:ext cx="4592399" cy="4592425"/>
          </a:xfrm>
          <a:prstGeom prst="rect">
            <a:avLst/>
          </a:prstGeom>
          <a:noFill/>
          <a:ln>
            <a:noFill/>
          </a:ln>
        </p:spPr>
      </p:pic>
      <p:sp>
        <p:nvSpPr>
          <p:cNvPr id="204" name="Google Shape;204;g5fa017114a_0_49"/>
          <p:cNvSpPr txBox="1"/>
          <p:nvPr/>
        </p:nvSpPr>
        <p:spPr>
          <a:xfrm>
            <a:off x="2492225" y="6292400"/>
            <a:ext cx="1484700" cy="3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latin typeface="Open Sans"/>
                <a:ea typeface="Open Sans"/>
                <a:cs typeface="Open Sans"/>
                <a:sym typeface="Open Sans"/>
              </a:rPr>
              <a:t>(i)</a:t>
            </a:r>
            <a:endParaRPr b="1" sz="2400">
              <a:latin typeface="Open Sans"/>
              <a:ea typeface="Open Sans"/>
              <a:cs typeface="Open Sans"/>
              <a:sym typeface="Open Sans"/>
            </a:endParaRPr>
          </a:p>
        </p:txBody>
      </p:sp>
      <p:sp>
        <p:nvSpPr>
          <p:cNvPr id="205" name="Google Shape;205;g5fa017114a_0_49"/>
          <p:cNvSpPr txBox="1"/>
          <p:nvPr/>
        </p:nvSpPr>
        <p:spPr>
          <a:xfrm>
            <a:off x="8908325" y="6257050"/>
            <a:ext cx="883800" cy="3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latin typeface="Open Sans"/>
                <a:ea typeface="Open Sans"/>
                <a:cs typeface="Open Sans"/>
                <a:sym typeface="Open Sans"/>
              </a:rPr>
              <a:t>(ii)</a:t>
            </a:r>
            <a:endParaRPr b="1" sz="2400">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1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4000"/>
              <a:buFont typeface="Century Gothic"/>
              <a:buNone/>
            </a:pPr>
            <a:r>
              <a:rPr lang="en-US" sz="4000"/>
              <a:t>Identify the type of learning involved</a:t>
            </a:r>
            <a:endParaRPr sz="4000"/>
          </a:p>
        </p:txBody>
      </p:sp>
      <p:sp>
        <p:nvSpPr>
          <p:cNvPr id="211" name="Google Shape;211;p13"/>
          <p:cNvSpPr txBox="1"/>
          <p:nvPr>
            <p:ph idx="1" type="body"/>
          </p:nvPr>
        </p:nvSpPr>
        <p:spPr>
          <a:xfrm>
            <a:off x="1233648" y="2133600"/>
            <a:ext cx="10270800" cy="3777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Char char="●"/>
            </a:pPr>
            <a:r>
              <a:rPr lang="en-US" sz="2400"/>
              <a:t>Based on a variety of demographic, educational characteristics of students, a scientist wishes to predict if a certain set of students win a coding competition. Which form of learning should she employ?</a:t>
            </a:r>
            <a:endParaRPr/>
          </a:p>
          <a:p>
            <a:pPr indent="0" lvl="0" marL="0" rtl="0" algn="l">
              <a:spcBef>
                <a:spcPts val="1000"/>
              </a:spcBef>
              <a:spcAft>
                <a:spcPts val="0"/>
              </a:spcAft>
              <a:buSzPts val="2400"/>
              <a:buNone/>
            </a:pPr>
            <a:r>
              <a:rPr lang="en-US" sz="2400"/>
              <a:t>    </a:t>
            </a:r>
            <a:r>
              <a:rPr b="1" lang="en-US" sz="2400"/>
              <a:t>SUPERVISED LEARNING (CLASSIFICATION)</a:t>
            </a:r>
            <a:endParaRPr/>
          </a:p>
          <a:p>
            <a:pPr indent="-342900" lvl="0" marL="342900" rtl="0" algn="l">
              <a:spcBef>
                <a:spcPts val="1000"/>
              </a:spcBef>
              <a:spcAft>
                <a:spcPts val="0"/>
              </a:spcAft>
              <a:buSzPts val="2400"/>
              <a:buChar char="●"/>
            </a:pPr>
            <a:r>
              <a:rPr lang="en-US" sz="2400"/>
              <a:t>ABC, a trader wishes to use machine learning to predict the stock prices using historic data. Which type of learning should he use?</a:t>
            </a:r>
            <a:endParaRPr/>
          </a:p>
          <a:p>
            <a:pPr indent="0" lvl="0" marL="0" rtl="0" algn="l">
              <a:spcBef>
                <a:spcPts val="1000"/>
              </a:spcBef>
              <a:spcAft>
                <a:spcPts val="0"/>
              </a:spcAft>
              <a:buSzPts val="2400"/>
              <a:buNone/>
            </a:pPr>
            <a:r>
              <a:rPr lang="en-US" sz="2400"/>
              <a:t>    </a:t>
            </a:r>
            <a:r>
              <a:rPr b="1" lang="en-US" sz="2400"/>
              <a:t>SUPERVISED LEARNING (REGRESSION)</a:t>
            </a:r>
            <a:endParaRPr b="1" sz="2400"/>
          </a:p>
          <a:p>
            <a:pPr indent="-190500" lvl="0" marL="342900" rtl="0" algn="l">
              <a:spcBef>
                <a:spcPts val="1000"/>
              </a:spcBef>
              <a:spcAft>
                <a:spcPts val="0"/>
              </a:spcAft>
              <a:buSzPts val="2400"/>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14"/>
          <p:cNvSpPr txBox="1"/>
          <p:nvPr>
            <p:ph idx="1" type="body"/>
          </p:nvPr>
        </p:nvSpPr>
        <p:spPr>
          <a:xfrm>
            <a:off x="740648" y="1344225"/>
            <a:ext cx="10520100" cy="51879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Char char="●"/>
            </a:pPr>
            <a:r>
              <a:rPr lang="en-US" sz="2400"/>
              <a:t>Based on past information about spams and filtering in his email account, X wishes to find out if a new incoming email arrives into his Inbox or his spam folder. Identify the type of machine learning involved.</a:t>
            </a:r>
            <a:endParaRPr/>
          </a:p>
          <a:p>
            <a:pPr indent="0" lvl="0" marL="0" rtl="0" algn="l">
              <a:spcBef>
                <a:spcPts val="1000"/>
              </a:spcBef>
              <a:spcAft>
                <a:spcPts val="0"/>
              </a:spcAft>
              <a:buSzPts val="2400"/>
              <a:buNone/>
            </a:pPr>
            <a:r>
              <a:rPr lang="en-US" sz="2400"/>
              <a:t>    </a:t>
            </a:r>
            <a:r>
              <a:rPr b="1" lang="en-US" sz="2400"/>
              <a:t>SUPERVISED LEARNING (CLASSIFICATION)</a:t>
            </a:r>
            <a:endParaRPr/>
          </a:p>
          <a:p>
            <a:pPr indent="-342900" lvl="0" marL="342900" rtl="0" algn="l">
              <a:spcBef>
                <a:spcPts val="1000"/>
              </a:spcBef>
              <a:spcAft>
                <a:spcPts val="0"/>
              </a:spcAft>
              <a:buSzPts val="2400"/>
              <a:buChar char="●"/>
            </a:pPr>
            <a:r>
              <a:rPr lang="en-US" sz="2400"/>
              <a:t>To incorporate targeted marketing in her e-commerce venture, Y wishes to discover groups of customers with similar interests given their profile and purchase details. Which form of machine learning would be most suited for her needs?</a:t>
            </a:r>
            <a:endParaRPr/>
          </a:p>
          <a:p>
            <a:pPr indent="0" lvl="0" marL="0" rtl="0" algn="l">
              <a:spcBef>
                <a:spcPts val="1000"/>
              </a:spcBef>
              <a:spcAft>
                <a:spcPts val="0"/>
              </a:spcAft>
              <a:buSzPts val="2400"/>
              <a:buNone/>
            </a:pPr>
            <a:r>
              <a:rPr lang="en-US" sz="2400"/>
              <a:t>    </a:t>
            </a:r>
            <a:r>
              <a:rPr b="1" lang="en-US" sz="2400"/>
              <a:t>UNSUPERVISED LEARNING (CLUSTERING)</a:t>
            </a:r>
            <a:endParaRPr b="1"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15"/>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4000"/>
              <a:buFont typeface="Century Gothic"/>
              <a:buNone/>
            </a:pPr>
            <a:r>
              <a:rPr lang="en-US" sz="4000"/>
              <a:t>ML with Python – Why Python?</a:t>
            </a:r>
            <a:endParaRPr sz="4000"/>
          </a:p>
        </p:txBody>
      </p:sp>
      <p:sp>
        <p:nvSpPr>
          <p:cNvPr id="222" name="Google Shape;222;p15"/>
          <p:cNvSpPr txBox="1"/>
          <p:nvPr>
            <p:ph idx="1" type="body"/>
          </p:nvPr>
        </p:nvSpPr>
        <p:spPr>
          <a:xfrm>
            <a:off x="1638312" y="2063200"/>
            <a:ext cx="8915400" cy="3777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Char char="●"/>
            </a:pPr>
            <a:r>
              <a:rPr lang="en-US" sz="2400"/>
              <a:t>Easy to learn</a:t>
            </a:r>
            <a:endParaRPr/>
          </a:p>
          <a:p>
            <a:pPr indent="-342900" lvl="0" marL="342900" rtl="0" algn="l">
              <a:spcBef>
                <a:spcPts val="1000"/>
              </a:spcBef>
              <a:spcAft>
                <a:spcPts val="0"/>
              </a:spcAft>
              <a:buSzPts val="2400"/>
              <a:buChar char="●"/>
            </a:pPr>
            <a:r>
              <a:rPr lang="en-US" sz="2400"/>
              <a:t>Programmer friendly – simple and elegant</a:t>
            </a:r>
            <a:endParaRPr/>
          </a:p>
          <a:p>
            <a:pPr indent="-342900" lvl="0" marL="342900" rtl="0" algn="l">
              <a:spcBef>
                <a:spcPts val="1000"/>
              </a:spcBef>
              <a:spcAft>
                <a:spcPts val="0"/>
              </a:spcAft>
              <a:buSzPts val="2400"/>
              <a:buChar char="●"/>
            </a:pPr>
            <a:r>
              <a:rPr lang="en-US" sz="2400"/>
              <a:t>Supports a wide range of ML libraries</a:t>
            </a:r>
            <a:endParaRPr/>
          </a:p>
          <a:p>
            <a:pPr indent="-342900" lvl="0" marL="342900" rtl="0" algn="l">
              <a:spcBef>
                <a:spcPts val="1000"/>
              </a:spcBef>
              <a:spcAft>
                <a:spcPts val="0"/>
              </a:spcAft>
              <a:buSzPts val="2400"/>
              <a:buChar char="●"/>
            </a:pPr>
            <a:r>
              <a:rPr lang="en-US" sz="2400"/>
              <a:t>Anaconda: </a:t>
            </a:r>
            <a:r>
              <a:rPr lang="en-US" sz="2400" u="sng">
                <a:solidFill>
                  <a:schemeClr val="hlink"/>
                </a:solidFill>
                <a:hlinkClick r:id="rId3"/>
              </a:rPr>
              <a:t>https://docs.anaconda.com/anaconda/install/</a:t>
            </a:r>
            <a:endParaRPr sz="2400"/>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g5f926699df_0_13"/>
          <p:cNvSpPr txBox="1"/>
          <p:nvPr>
            <p:ph type="title"/>
          </p:nvPr>
        </p:nvSpPr>
        <p:spPr>
          <a:xfrm>
            <a:off x="1827950" y="624100"/>
            <a:ext cx="9676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Important python libraries </a:t>
            </a:r>
            <a:endParaRPr/>
          </a:p>
        </p:txBody>
      </p:sp>
      <p:sp>
        <p:nvSpPr>
          <p:cNvPr id="228" name="Google Shape;228;g5f926699df_0_13"/>
          <p:cNvSpPr txBox="1"/>
          <p:nvPr>
            <p:ph idx="1" type="body"/>
          </p:nvPr>
        </p:nvSpPr>
        <p:spPr>
          <a:xfrm>
            <a:off x="961348" y="1994925"/>
            <a:ext cx="10269300" cy="3777600"/>
          </a:xfrm>
          <a:prstGeom prst="rect">
            <a:avLst/>
          </a:prstGeom>
        </p:spPr>
        <p:txBody>
          <a:bodyPr anchorCtr="0" anchor="t" bIns="45700" lIns="91425" spcFirstLastPara="1" rIns="91425" wrap="square" tIns="45700">
            <a:noAutofit/>
          </a:bodyPr>
          <a:lstStyle/>
          <a:p>
            <a:pPr indent="-342900" lvl="0" marL="342900" marR="0" rtl="0" algn="l">
              <a:lnSpc>
                <a:spcPct val="100000"/>
              </a:lnSpc>
              <a:spcBef>
                <a:spcPts val="1000"/>
              </a:spcBef>
              <a:spcAft>
                <a:spcPts val="0"/>
              </a:spcAft>
              <a:buSzPts val="2400"/>
              <a:buChar char="●"/>
            </a:pPr>
            <a:r>
              <a:rPr lang="en-US" sz="2400"/>
              <a:t>Numpy</a:t>
            </a:r>
            <a:endParaRPr sz="2400"/>
          </a:p>
          <a:p>
            <a:pPr indent="-342900" lvl="0" marL="342900" marR="0" rtl="0" algn="l">
              <a:lnSpc>
                <a:spcPct val="100000"/>
              </a:lnSpc>
              <a:spcBef>
                <a:spcPts val="1000"/>
              </a:spcBef>
              <a:spcAft>
                <a:spcPts val="0"/>
              </a:spcAft>
              <a:buSzPts val="2400"/>
              <a:buChar char="●"/>
            </a:pPr>
            <a:r>
              <a:rPr lang="en-US" sz="2400"/>
              <a:t>Scipy</a:t>
            </a:r>
            <a:endParaRPr sz="2400"/>
          </a:p>
          <a:p>
            <a:pPr indent="-342900" lvl="0" marL="342900" marR="0" rtl="0" algn="l">
              <a:lnSpc>
                <a:spcPct val="100000"/>
              </a:lnSpc>
              <a:spcBef>
                <a:spcPts val="1000"/>
              </a:spcBef>
              <a:spcAft>
                <a:spcPts val="0"/>
              </a:spcAft>
              <a:buSzPts val="2400"/>
              <a:buChar char="●"/>
            </a:pPr>
            <a:r>
              <a:rPr lang="en-US" sz="2400"/>
              <a:t>Scikit-learn</a:t>
            </a:r>
            <a:endParaRPr sz="2400"/>
          </a:p>
          <a:p>
            <a:pPr indent="-342900" lvl="0" marL="342900" marR="0" rtl="0" algn="l">
              <a:lnSpc>
                <a:spcPct val="100000"/>
              </a:lnSpc>
              <a:spcBef>
                <a:spcPts val="1000"/>
              </a:spcBef>
              <a:spcAft>
                <a:spcPts val="0"/>
              </a:spcAft>
              <a:buSzPts val="2400"/>
              <a:buChar char="●"/>
            </a:pPr>
            <a:r>
              <a:rPr lang="en-US" sz="2400"/>
              <a:t>Pandas</a:t>
            </a:r>
            <a:endParaRPr sz="2400"/>
          </a:p>
          <a:p>
            <a:pPr indent="-342900" lvl="0" marL="342900" marR="0" rtl="0" algn="l">
              <a:lnSpc>
                <a:spcPct val="100000"/>
              </a:lnSpc>
              <a:spcBef>
                <a:spcPts val="1000"/>
              </a:spcBef>
              <a:spcAft>
                <a:spcPts val="0"/>
              </a:spcAft>
              <a:buSzPts val="2400"/>
              <a:buChar char="●"/>
            </a:pPr>
            <a:r>
              <a:rPr lang="en-US" sz="2400"/>
              <a:t>Matplotlib</a:t>
            </a:r>
            <a:endParaRPr sz="1200">
              <a:solidFill>
                <a:schemeClr val="dk1"/>
              </a:solidFill>
              <a:highlight>
                <a:srgbClr val="FFFFFF"/>
              </a:highlight>
              <a:latin typeface="Roboto"/>
              <a:ea typeface="Roboto"/>
              <a:cs typeface="Roboto"/>
              <a:sym typeface="Roboto"/>
            </a:endParaRPr>
          </a:p>
          <a:p>
            <a:pPr indent="0" lvl="0" marL="0" rtl="0" algn="l">
              <a:spcBef>
                <a:spcPts val="1000"/>
              </a:spcBef>
              <a:spcAft>
                <a:spcPts val="0"/>
              </a:spcAft>
              <a:buNone/>
            </a:pPr>
            <a:r>
              <a:t/>
            </a:r>
            <a:endParaRPr/>
          </a:p>
        </p:txBody>
      </p:sp>
      <p:pic>
        <p:nvPicPr>
          <p:cNvPr id="229" name="Google Shape;229;g5f926699df_0_13"/>
          <p:cNvPicPr preferRelativeResize="0"/>
          <p:nvPr/>
        </p:nvPicPr>
        <p:blipFill rotWithShape="1">
          <a:blip r:embed="rId3">
            <a:alphaModFix/>
          </a:blip>
          <a:srcRect b="0" l="17089" r="14275" t="5132"/>
          <a:stretch/>
        </p:blipFill>
        <p:spPr>
          <a:xfrm>
            <a:off x="6049450" y="1829613"/>
            <a:ext cx="5020550" cy="31987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g5fa017114a_1_39"/>
          <p:cNvSpPr txBox="1"/>
          <p:nvPr>
            <p:ph type="title"/>
          </p:nvPr>
        </p:nvSpPr>
        <p:spPr>
          <a:xfrm>
            <a:off x="1708375" y="439750"/>
            <a:ext cx="94644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NumPy -</a:t>
            </a:r>
            <a:r>
              <a:rPr lang="en-US"/>
              <a:t> Numerical Python</a:t>
            </a:r>
            <a:endParaRPr/>
          </a:p>
        </p:txBody>
      </p:sp>
      <p:sp>
        <p:nvSpPr>
          <p:cNvPr id="235" name="Google Shape;235;g5fa017114a_1_39"/>
          <p:cNvSpPr txBox="1"/>
          <p:nvPr>
            <p:ph idx="1" type="body"/>
          </p:nvPr>
        </p:nvSpPr>
        <p:spPr>
          <a:xfrm>
            <a:off x="753450" y="1720750"/>
            <a:ext cx="10685100" cy="3777600"/>
          </a:xfrm>
          <a:prstGeom prst="rect">
            <a:avLst/>
          </a:prstGeom>
        </p:spPr>
        <p:txBody>
          <a:bodyPr anchorCtr="0" anchor="t" bIns="45700" lIns="91425" spcFirstLastPara="1" rIns="91425" wrap="square" tIns="45700">
            <a:noAutofit/>
          </a:bodyPr>
          <a:lstStyle/>
          <a:p>
            <a:pPr indent="-342900" lvl="0" marL="342900" marR="0" rtl="0" algn="just">
              <a:lnSpc>
                <a:spcPct val="100000"/>
              </a:lnSpc>
              <a:spcBef>
                <a:spcPts val="1000"/>
              </a:spcBef>
              <a:spcAft>
                <a:spcPts val="0"/>
              </a:spcAft>
              <a:buSzPts val="2400"/>
              <a:buChar char="●"/>
            </a:pPr>
            <a:r>
              <a:rPr lang="en-US"/>
              <a:t>NumPy lets you work with huge, multidimensional matrices and arrays. Also, it provides high-level functions to perform mathematical operations</a:t>
            </a:r>
            <a:endParaRPr/>
          </a:p>
        </p:txBody>
      </p:sp>
      <p:pic>
        <p:nvPicPr>
          <p:cNvPr id="236" name="Google Shape;236;g5fa017114a_1_39"/>
          <p:cNvPicPr preferRelativeResize="0"/>
          <p:nvPr/>
        </p:nvPicPr>
        <p:blipFill>
          <a:blip r:embed="rId3">
            <a:alphaModFix/>
          </a:blip>
          <a:stretch>
            <a:fillRect/>
          </a:stretch>
        </p:blipFill>
        <p:spPr>
          <a:xfrm>
            <a:off x="1213313" y="3263213"/>
            <a:ext cx="4582575" cy="2842375"/>
          </a:xfrm>
          <a:prstGeom prst="rect">
            <a:avLst/>
          </a:prstGeom>
          <a:noFill/>
          <a:ln>
            <a:noFill/>
          </a:ln>
        </p:spPr>
      </p:pic>
      <p:pic>
        <p:nvPicPr>
          <p:cNvPr id="237" name="Google Shape;237;g5fa017114a_1_39"/>
          <p:cNvPicPr preferRelativeResize="0"/>
          <p:nvPr/>
        </p:nvPicPr>
        <p:blipFill>
          <a:blip r:embed="rId4">
            <a:alphaModFix/>
          </a:blip>
          <a:stretch>
            <a:fillRect/>
          </a:stretch>
        </p:blipFill>
        <p:spPr>
          <a:xfrm>
            <a:off x="6757520" y="3263225"/>
            <a:ext cx="5083051" cy="28423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g5fa25b35b3_0_7"/>
          <p:cNvSpPr txBox="1"/>
          <p:nvPr>
            <p:ph type="title"/>
          </p:nvPr>
        </p:nvSpPr>
        <p:spPr>
          <a:xfrm>
            <a:off x="1640100" y="4649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SciPY</a:t>
            </a:r>
            <a:endParaRPr/>
          </a:p>
        </p:txBody>
      </p:sp>
      <p:sp>
        <p:nvSpPr>
          <p:cNvPr id="243" name="Google Shape;243;g5fa25b35b3_0_7"/>
          <p:cNvSpPr txBox="1"/>
          <p:nvPr>
            <p:ph idx="1" type="body"/>
          </p:nvPr>
        </p:nvSpPr>
        <p:spPr>
          <a:xfrm>
            <a:off x="347425" y="1540200"/>
            <a:ext cx="7134000" cy="3777600"/>
          </a:xfrm>
          <a:prstGeom prst="rect">
            <a:avLst/>
          </a:prstGeom>
        </p:spPr>
        <p:txBody>
          <a:bodyPr anchorCtr="0" anchor="t" bIns="45700" lIns="91425" spcFirstLastPara="1" rIns="91425" wrap="square" tIns="45700">
            <a:noAutofit/>
          </a:bodyPr>
          <a:lstStyle/>
          <a:p>
            <a:pPr indent="-342900" lvl="0" marL="342900" marR="0" rtl="0" algn="just">
              <a:lnSpc>
                <a:spcPct val="100000"/>
              </a:lnSpc>
              <a:spcBef>
                <a:spcPts val="1000"/>
              </a:spcBef>
              <a:spcAft>
                <a:spcPts val="0"/>
              </a:spcAft>
              <a:buSzPts val="2400"/>
              <a:buChar char="●"/>
            </a:pPr>
            <a:r>
              <a:rPr lang="en-US"/>
              <a:t>Linear Algebra</a:t>
            </a:r>
            <a:endParaRPr/>
          </a:p>
          <a:p>
            <a:pPr indent="-342900" lvl="0" marL="342900" marR="0" rtl="0" algn="just">
              <a:lnSpc>
                <a:spcPct val="100000"/>
              </a:lnSpc>
              <a:spcBef>
                <a:spcPts val="1000"/>
              </a:spcBef>
              <a:spcAft>
                <a:spcPts val="0"/>
              </a:spcAft>
              <a:buSzPts val="2400"/>
              <a:buChar char="●"/>
            </a:pPr>
            <a:r>
              <a:rPr lang="en-US"/>
              <a:t>Polynomial operation</a:t>
            </a:r>
            <a:endParaRPr/>
          </a:p>
          <a:p>
            <a:pPr indent="-342900" lvl="0" marL="342900" marR="0" rtl="0" algn="just">
              <a:lnSpc>
                <a:spcPct val="100000"/>
              </a:lnSpc>
              <a:spcBef>
                <a:spcPts val="1000"/>
              </a:spcBef>
              <a:spcAft>
                <a:spcPts val="0"/>
              </a:spcAft>
              <a:buSzPts val="2400"/>
              <a:buChar char="●"/>
            </a:pPr>
            <a:r>
              <a:rPr lang="en-US"/>
              <a:t>Integration</a:t>
            </a:r>
            <a:endParaRPr/>
          </a:p>
          <a:p>
            <a:pPr indent="-342900" lvl="0" marL="342900" marR="0" rtl="0" algn="just">
              <a:lnSpc>
                <a:spcPct val="100000"/>
              </a:lnSpc>
              <a:spcBef>
                <a:spcPts val="1000"/>
              </a:spcBef>
              <a:spcAft>
                <a:spcPts val="0"/>
              </a:spcAft>
              <a:buSzPts val="2400"/>
              <a:buChar char="●"/>
            </a:pPr>
            <a:r>
              <a:rPr lang="en-US"/>
              <a:t>Processing Images (Rotate, zoom, filters)</a:t>
            </a:r>
            <a:endParaRPr/>
          </a:p>
          <a:p>
            <a:pPr indent="-342900" lvl="0" marL="342900" marR="0" rtl="0" algn="just">
              <a:lnSpc>
                <a:spcPct val="100000"/>
              </a:lnSpc>
              <a:spcBef>
                <a:spcPts val="1000"/>
              </a:spcBef>
              <a:spcAft>
                <a:spcPts val="0"/>
              </a:spcAft>
              <a:buSzPts val="2400"/>
              <a:buChar char="●"/>
            </a:pPr>
            <a:r>
              <a:rPr lang="en-US"/>
              <a:t>Fast Fourier Transforms - imp. in image processing</a:t>
            </a:r>
            <a:endParaRPr sz="2850">
              <a:solidFill>
                <a:srgbClr val="444444"/>
              </a:solidFill>
              <a:highlight>
                <a:srgbClr val="FFFFFF"/>
              </a:highlight>
              <a:latin typeface="Georgia"/>
              <a:ea typeface="Georgia"/>
              <a:cs typeface="Georgia"/>
              <a:sym typeface="Georgia"/>
            </a:endParaRPr>
          </a:p>
          <a:p>
            <a:pPr indent="0" lvl="0" marL="0" rtl="0" algn="l">
              <a:spcBef>
                <a:spcPts val="1000"/>
              </a:spcBef>
              <a:spcAft>
                <a:spcPts val="0"/>
              </a:spcAft>
              <a:buNone/>
            </a:pPr>
            <a:r>
              <a:t/>
            </a:r>
            <a:endParaRPr/>
          </a:p>
        </p:txBody>
      </p:sp>
      <p:pic>
        <p:nvPicPr>
          <p:cNvPr id="244" name="Google Shape;244;g5fa25b35b3_0_7"/>
          <p:cNvPicPr preferRelativeResize="0"/>
          <p:nvPr/>
        </p:nvPicPr>
        <p:blipFill>
          <a:blip r:embed="rId3">
            <a:alphaModFix/>
          </a:blip>
          <a:stretch>
            <a:fillRect/>
          </a:stretch>
        </p:blipFill>
        <p:spPr>
          <a:xfrm>
            <a:off x="1717625" y="4536628"/>
            <a:ext cx="8621725" cy="2142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g5fa25b35b3_0_18"/>
          <p:cNvSpPr txBox="1"/>
          <p:nvPr>
            <p:ph type="title"/>
          </p:nvPr>
        </p:nvSpPr>
        <p:spPr>
          <a:xfrm>
            <a:off x="1717450" y="292485"/>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Pandas</a:t>
            </a:r>
            <a:endParaRPr/>
          </a:p>
        </p:txBody>
      </p:sp>
      <p:sp>
        <p:nvSpPr>
          <p:cNvPr id="250" name="Google Shape;250;g5fa25b35b3_0_18"/>
          <p:cNvSpPr txBox="1"/>
          <p:nvPr>
            <p:ph idx="1" type="body"/>
          </p:nvPr>
        </p:nvSpPr>
        <p:spPr>
          <a:xfrm>
            <a:off x="400475" y="1722400"/>
            <a:ext cx="11047200" cy="4784400"/>
          </a:xfrm>
          <a:prstGeom prst="rect">
            <a:avLst/>
          </a:prstGeom>
        </p:spPr>
        <p:txBody>
          <a:bodyPr anchorCtr="0" anchor="t" bIns="45700" lIns="91425" spcFirstLastPara="1" rIns="91425" wrap="square" tIns="45700">
            <a:noAutofit/>
          </a:bodyPr>
          <a:lstStyle/>
          <a:p>
            <a:pPr indent="-342900" lvl="0" marL="342900" marR="0" rtl="0" algn="just">
              <a:lnSpc>
                <a:spcPct val="100000"/>
              </a:lnSpc>
              <a:spcBef>
                <a:spcPts val="1000"/>
              </a:spcBef>
              <a:spcAft>
                <a:spcPts val="0"/>
              </a:spcAft>
              <a:buSzPts val="2400"/>
              <a:buChar char="●"/>
            </a:pPr>
            <a:r>
              <a:rPr lang="en-US"/>
              <a:t>Reading from files with CSV, XLSX, TXT</a:t>
            </a:r>
            <a:endParaRPr/>
          </a:p>
          <a:p>
            <a:pPr indent="-342900" lvl="0" marL="342900" marR="0" rtl="0" algn="just">
              <a:lnSpc>
                <a:spcPct val="100000"/>
              </a:lnSpc>
              <a:spcBef>
                <a:spcPts val="1000"/>
              </a:spcBef>
              <a:spcAft>
                <a:spcPts val="0"/>
              </a:spcAft>
              <a:buSzPts val="2400"/>
              <a:buChar char="●"/>
            </a:pPr>
            <a:r>
              <a:rPr lang="en-US"/>
              <a:t>Iterating over a data set</a:t>
            </a:r>
            <a:endParaRPr/>
          </a:p>
          <a:p>
            <a:pPr indent="-342900" lvl="0" marL="342900" marR="0" rtl="0" algn="just">
              <a:lnSpc>
                <a:spcPct val="100000"/>
              </a:lnSpc>
              <a:spcBef>
                <a:spcPts val="1000"/>
              </a:spcBef>
              <a:spcAft>
                <a:spcPts val="0"/>
              </a:spcAft>
              <a:buSzPts val="2400"/>
              <a:buChar char="●"/>
            </a:pPr>
            <a:r>
              <a:rPr lang="en-US"/>
              <a:t>Filtering data around a condition</a:t>
            </a:r>
            <a:endParaRPr/>
          </a:p>
          <a:p>
            <a:pPr indent="-342900" lvl="0" marL="342900" marR="0" rtl="0" algn="just">
              <a:lnSpc>
                <a:spcPct val="100000"/>
              </a:lnSpc>
              <a:spcBef>
                <a:spcPts val="1000"/>
              </a:spcBef>
              <a:spcAft>
                <a:spcPts val="0"/>
              </a:spcAft>
              <a:buSzPts val="2400"/>
              <a:buChar char="●"/>
            </a:pPr>
            <a:r>
              <a:rPr lang="en-US"/>
              <a:t>Aligning data and dealing with missing data</a:t>
            </a:r>
            <a:endParaRPr sz="1350">
              <a:solidFill>
                <a:srgbClr val="444444"/>
              </a:solidFill>
              <a:highlight>
                <a:srgbClr val="FFFFFF"/>
              </a:highlight>
              <a:latin typeface="Georgia"/>
              <a:ea typeface="Georgia"/>
              <a:cs typeface="Georgia"/>
              <a:sym typeface="Georgia"/>
            </a:endParaRPr>
          </a:p>
          <a:p>
            <a:pPr indent="-342900" lvl="0" marL="342900" marR="0" rtl="0" algn="just">
              <a:lnSpc>
                <a:spcPct val="100000"/>
              </a:lnSpc>
              <a:spcBef>
                <a:spcPts val="1000"/>
              </a:spcBef>
              <a:spcAft>
                <a:spcPts val="0"/>
              </a:spcAft>
              <a:buSzPts val="2400"/>
              <a:buChar char="●"/>
            </a:pPr>
            <a:r>
              <a:rPr lang="en-US"/>
              <a:t>Slicing data</a:t>
            </a:r>
            <a:endParaRPr sz="1350">
              <a:solidFill>
                <a:srgbClr val="444444"/>
              </a:solidFill>
              <a:highlight>
                <a:srgbClr val="FFFFFF"/>
              </a:highlight>
              <a:latin typeface="Georgia"/>
              <a:ea typeface="Georgia"/>
              <a:cs typeface="Georgia"/>
              <a:sym typeface="Georgia"/>
            </a:endParaRPr>
          </a:p>
          <a:p>
            <a:pPr indent="0" lvl="0" marL="0" marR="0" rtl="0" algn="just">
              <a:lnSpc>
                <a:spcPct val="100000"/>
              </a:lnSpc>
              <a:spcBef>
                <a:spcPts val="1000"/>
              </a:spcBef>
              <a:spcAft>
                <a:spcPts val="0"/>
              </a:spcAft>
              <a:buNone/>
            </a:pPr>
            <a:r>
              <a:rPr lang="en-US"/>
              <a:t>DataFrame is a data structure with pandas for dealing with data in a tabular fashion. The rows are observations and columns are variables</a:t>
            </a:r>
            <a:endParaRPr sz="1350">
              <a:solidFill>
                <a:srgbClr val="444444"/>
              </a:solidFill>
              <a:highlight>
                <a:srgbClr val="FFFFFF"/>
              </a:highlight>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g5f7f9b0004_0_155"/>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What is AI, ML and DL?</a:t>
            </a:r>
            <a:endParaRPr/>
          </a:p>
        </p:txBody>
      </p:sp>
      <p:sp>
        <p:nvSpPr>
          <p:cNvPr id="82" name="Google Shape;82;g5f7f9b0004_0_155"/>
          <p:cNvSpPr txBox="1"/>
          <p:nvPr>
            <p:ph idx="1" type="body"/>
          </p:nvPr>
        </p:nvSpPr>
        <p:spPr>
          <a:xfrm>
            <a:off x="335875" y="1591750"/>
            <a:ext cx="11305800" cy="5022000"/>
          </a:xfrm>
          <a:prstGeom prst="rect">
            <a:avLst/>
          </a:prstGeom>
        </p:spPr>
        <p:txBody>
          <a:bodyPr anchorCtr="0" anchor="t" bIns="45700" lIns="91425" spcFirstLastPara="1" rIns="91425" wrap="square" tIns="45700">
            <a:noAutofit/>
          </a:bodyPr>
          <a:lstStyle/>
          <a:p>
            <a:pPr indent="-342900" lvl="0" marL="342900" marR="0" rtl="0" algn="just">
              <a:lnSpc>
                <a:spcPct val="115000"/>
              </a:lnSpc>
              <a:spcBef>
                <a:spcPts val="1000"/>
              </a:spcBef>
              <a:spcAft>
                <a:spcPts val="0"/>
              </a:spcAft>
              <a:buSzPts val="2400"/>
              <a:buChar char="●"/>
            </a:pPr>
            <a:r>
              <a:rPr b="1" lang="en-US"/>
              <a:t>Artificial Intelligence (AI)</a:t>
            </a:r>
            <a:r>
              <a:rPr lang="en-US"/>
              <a:t>, defined  as “the science and engineering of making intelligent machines that have the ability to achieve goals like humans do” in the year 1955.</a:t>
            </a:r>
            <a:endParaRPr/>
          </a:p>
          <a:p>
            <a:pPr indent="0" lvl="0" marL="342900" marR="0" rtl="0" algn="just">
              <a:lnSpc>
                <a:spcPct val="115000"/>
              </a:lnSpc>
              <a:spcBef>
                <a:spcPts val="1000"/>
              </a:spcBef>
              <a:spcAft>
                <a:spcPts val="0"/>
              </a:spcAft>
              <a:buNone/>
            </a:pPr>
            <a:r>
              <a:rPr lang="en-US"/>
              <a:t>In short, Artificial Intelligence is human intelligence exhibited by Machines.</a:t>
            </a:r>
            <a:endParaRPr/>
          </a:p>
          <a:p>
            <a:pPr indent="-342900" lvl="0" marL="342900" marR="0" rtl="0" algn="just">
              <a:lnSpc>
                <a:spcPct val="115000"/>
              </a:lnSpc>
              <a:spcBef>
                <a:spcPts val="1000"/>
              </a:spcBef>
              <a:spcAft>
                <a:spcPts val="0"/>
              </a:spcAft>
              <a:buSzPts val="2400"/>
              <a:buChar char="●"/>
            </a:pPr>
            <a:r>
              <a:rPr lang="en-US"/>
              <a:t>Machine Learning (ML) in 1959 as a large sub-field of AI dealing with the field of study that gives computers the ability to learn without being explicitly programmed. </a:t>
            </a:r>
            <a:endParaRPr/>
          </a:p>
          <a:p>
            <a:pPr indent="0" lvl="0" marL="342900" marR="0" rtl="0" algn="just">
              <a:lnSpc>
                <a:spcPct val="115000"/>
              </a:lnSpc>
              <a:spcBef>
                <a:spcPts val="1000"/>
              </a:spcBef>
              <a:spcAft>
                <a:spcPts val="0"/>
              </a:spcAft>
              <a:buNone/>
            </a:pPr>
            <a:r>
              <a:rPr lang="en-US"/>
              <a:t>Meaning a single program, once created, will be able to learn how to do some intelligent activities outside the notion of programming. Machine Learning is an approach to achieve Artificial Intelligence.</a:t>
            </a:r>
            <a:endParaRPr/>
          </a:p>
          <a:p>
            <a:pPr indent="0" lvl="0" marL="0" rtl="0" algn="just">
              <a:spcBef>
                <a:spcPts val="1000"/>
              </a:spcBef>
              <a:spcAft>
                <a:spcPts val="0"/>
              </a:spcAft>
              <a:buNone/>
            </a:pPr>
            <a:r>
              <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g5fcb856999_0_11"/>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Matplotlib</a:t>
            </a:r>
            <a:endParaRPr/>
          </a:p>
        </p:txBody>
      </p:sp>
      <p:sp>
        <p:nvSpPr>
          <p:cNvPr id="256" name="Google Shape;256;g5fcb856999_0_11"/>
          <p:cNvSpPr txBox="1"/>
          <p:nvPr>
            <p:ph idx="1" type="body"/>
          </p:nvPr>
        </p:nvSpPr>
        <p:spPr>
          <a:xfrm>
            <a:off x="816773" y="2133600"/>
            <a:ext cx="10687800" cy="3777600"/>
          </a:xfrm>
          <a:prstGeom prst="rect">
            <a:avLst/>
          </a:prstGeom>
        </p:spPr>
        <p:txBody>
          <a:bodyPr anchorCtr="0" anchor="t" bIns="45700" lIns="91425" spcFirstLastPara="1" rIns="91425" wrap="square" tIns="45700">
            <a:noAutofit/>
          </a:bodyPr>
          <a:lstStyle/>
          <a:p>
            <a:pPr indent="0" lvl="0" marL="0" marR="0" rtl="0" algn="just">
              <a:lnSpc>
                <a:spcPct val="100000"/>
              </a:lnSpc>
              <a:spcBef>
                <a:spcPts val="1000"/>
              </a:spcBef>
              <a:spcAft>
                <a:spcPts val="0"/>
              </a:spcAft>
              <a:buNone/>
            </a:pPr>
            <a:r>
              <a:rPr lang="en-US"/>
              <a:t>M</a:t>
            </a:r>
            <a:r>
              <a:rPr lang="en-US"/>
              <a:t>atplotlib.pyplot is a plotting library used for 2D graphics in python</a:t>
            </a:r>
            <a:endParaRPr/>
          </a:p>
          <a:p>
            <a:pPr indent="0" lvl="0" marL="0" marR="0" rtl="0" algn="just">
              <a:lnSpc>
                <a:spcPct val="100000"/>
              </a:lnSpc>
              <a:spcBef>
                <a:spcPts val="1000"/>
              </a:spcBef>
              <a:spcAft>
                <a:spcPts val="0"/>
              </a:spcAft>
              <a:buNone/>
            </a:pPr>
            <a:r>
              <a:t/>
            </a:r>
            <a:endParaRPr/>
          </a:p>
          <a:p>
            <a:pPr indent="0" lvl="0" marL="0" marR="0" rtl="0" algn="just">
              <a:lnSpc>
                <a:spcPct val="100000"/>
              </a:lnSpc>
              <a:spcBef>
                <a:spcPts val="1000"/>
              </a:spcBef>
              <a:spcAft>
                <a:spcPts val="0"/>
              </a:spcAft>
              <a:buNone/>
            </a:pPr>
            <a:r>
              <a:rPr lang="en-US"/>
              <a:t>Problem : read Data.csv </a:t>
            </a:r>
            <a:endParaRPr/>
          </a:p>
          <a:p>
            <a:pPr indent="-342900" lvl="0" marL="457200" marR="0" rtl="0" algn="just">
              <a:lnSpc>
                <a:spcPct val="100000"/>
              </a:lnSpc>
              <a:spcBef>
                <a:spcPts val="1000"/>
              </a:spcBef>
              <a:spcAft>
                <a:spcPts val="0"/>
              </a:spcAft>
              <a:buSzPts val="1800"/>
              <a:buAutoNum type="arabicParenR"/>
            </a:pPr>
            <a:r>
              <a:rPr lang="en-US"/>
              <a:t>scatter plot age vs salary</a:t>
            </a:r>
            <a:endParaRPr/>
          </a:p>
          <a:p>
            <a:pPr indent="-342900" lvl="0" marL="457200" marR="0" rtl="0" algn="just">
              <a:lnSpc>
                <a:spcPct val="100000"/>
              </a:lnSpc>
              <a:spcBef>
                <a:spcPts val="0"/>
              </a:spcBef>
              <a:spcAft>
                <a:spcPts val="0"/>
              </a:spcAft>
              <a:buSzPts val="1800"/>
              <a:buAutoNum type="arabicParenR"/>
            </a:pPr>
            <a:r>
              <a:rPr lang="en-US"/>
              <a:t>Bar graph for number of yes and No</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g5f926699df_0_0"/>
          <p:cNvSpPr txBox="1"/>
          <p:nvPr>
            <p:ph type="title"/>
          </p:nvPr>
        </p:nvSpPr>
        <p:spPr>
          <a:xfrm>
            <a:off x="1640100" y="442335"/>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Data Preprocessing</a:t>
            </a:r>
            <a:endParaRPr/>
          </a:p>
        </p:txBody>
      </p:sp>
      <p:sp>
        <p:nvSpPr>
          <p:cNvPr id="262" name="Google Shape;262;g5f926699df_0_0"/>
          <p:cNvSpPr txBox="1"/>
          <p:nvPr>
            <p:ph idx="1" type="body"/>
          </p:nvPr>
        </p:nvSpPr>
        <p:spPr>
          <a:xfrm>
            <a:off x="833962" y="1844800"/>
            <a:ext cx="8915400" cy="3777600"/>
          </a:xfrm>
          <a:prstGeom prst="rect">
            <a:avLst/>
          </a:prstGeom>
        </p:spPr>
        <p:txBody>
          <a:bodyPr anchorCtr="0" anchor="t" bIns="45700" lIns="91425" spcFirstLastPara="1" rIns="91425" wrap="square" tIns="45700">
            <a:noAutofit/>
          </a:bodyPr>
          <a:lstStyle/>
          <a:p>
            <a:pPr indent="0" lvl="0" marL="0" marR="0" rtl="0" algn="just">
              <a:lnSpc>
                <a:spcPct val="100000"/>
              </a:lnSpc>
              <a:spcBef>
                <a:spcPts val="1000"/>
              </a:spcBef>
              <a:spcAft>
                <a:spcPts val="0"/>
              </a:spcAft>
              <a:buNone/>
            </a:pPr>
            <a:r>
              <a:rPr lang="en-US"/>
              <a:t>Real world data are generally:</a:t>
            </a:r>
            <a:endParaRPr/>
          </a:p>
          <a:p>
            <a:pPr indent="-342900" lvl="0" marL="457200" marR="0" rtl="0" algn="just">
              <a:lnSpc>
                <a:spcPct val="115000"/>
              </a:lnSpc>
              <a:spcBef>
                <a:spcPts val="1000"/>
              </a:spcBef>
              <a:spcAft>
                <a:spcPts val="0"/>
              </a:spcAft>
              <a:buSzPts val="1800"/>
              <a:buChar char="●"/>
            </a:pPr>
            <a:r>
              <a:rPr lang="en-US"/>
              <a:t>Incomplete: Missing attribute values, missing certain attributes of importance, or having only aggregate data</a:t>
            </a:r>
            <a:endParaRPr/>
          </a:p>
          <a:p>
            <a:pPr indent="-342900" lvl="0" marL="457200" marR="0" rtl="0" algn="just">
              <a:lnSpc>
                <a:spcPct val="115000"/>
              </a:lnSpc>
              <a:spcBef>
                <a:spcPts val="0"/>
              </a:spcBef>
              <a:spcAft>
                <a:spcPts val="0"/>
              </a:spcAft>
              <a:buSzPts val="1800"/>
              <a:buChar char="●"/>
            </a:pPr>
            <a:r>
              <a:rPr lang="en-US"/>
              <a:t>Noisy: Containing errors or outliers</a:t>
            </a:r>
            <a:endParaRPr/>
          </a:p>
          <a:p>
            <a:pPr indent="-342900" lvl="0" marL="457200" marR="0" rtl="0" algn="just">
              <a:lnSpc>
                <a:spcPct val="115000"/>
              </a:lnSpc>
              <a:spcBef>
                <a:spcPts val="0"/>
              </a:spcBef>
              <a:spcAft>
                <a:spcPts val="0"/>
              </a:spcAft>
              <a:buSzPts val="1800"/>
              <a:buChar char="●"/>
            </a:pPr>
            <a:r>
              <a:rPr lang="en-US"/>
              <a:t>Inconsistent: Containing discrepancies in codes or names</a:t>
            </a:r>
            <a:endParaRPr sz="1200">
              <a:solidFill>
                <a:srgbClr val="333333"/>
              </a:solidFill>
              <a:latin typeface="Arial"/>
              <a:ea typeface="Arial"/>
              <a:cs typeface="Arial"/>
              <a:sym typeface="Arial"/>
            </a:endParaRPr>
          </a:p>
          <a:p>
            <a:pPr indent="0" lvl="0" marL="0" rtl="0" algn="l">
              <a:spcBef>
                <a:spcPts val="1000"/>
              </a:spcBef>
              <a:spcAft>
                <a:spcPts val="0"/>
              </a:spcAft>
              <a:buNone/>
            </a:pPr>
            <a:r>
              <a:t/>
            </a:r>
            <a:endParaRPr sz="3000">
              <a:solidFill>
                <a:srgbClr val="FF0000"/>
              </a:solidFill>
            </a:endParaRPr>
          </a:p>
          <a:p>
            <a:pPr indent="0" lvl="0" marL="0" rtl="0" algn="l">
              <a:spcBef>
                <a:spcPts val="1000"/>
              </a:spcBef>
              <a:spcAft>
                <a:spcPts val="0"/>
              </a:spcAft>
              <a:buNone/>
            </a:pPr>
            <a:r>
              <a:t/>
            </a:r>
            <a:endParaRPr sz="3000">
              <a:solidFill>
                <a:srgbClr val="0000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g5f98c62c7a_0_5"/>
          <p:cNvSpPr txBox="1"/>
          <p:nvPr>
            <p:ph type="title"/>
          </p:nvPr>
        </p:nvSpPr>
        <p:spPr>
          <a:xfrm>
            <a:off x="1706025" y="425800"/>
            <a:ext cx="98151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Rescaling</a:t>
            </a:r>
            <a:endParaRPr/>
          </a:p>
        </p:txBody>
      </p:sp>
      <p:sp>
        <p:nvSpPr>
          <p:cNvPr id="268" name="Google Shape;268;g5f98c62c7a_0_5"/>
          <p:cNvSpPr txBox="1"/>
          <p:nvPr>
            <p:ph idx="1" type="body"/>
          </p:nvPr>
        </p:nvSpPr>
        <p:spPr>
          <a:xfrm>
            <a:off x="341250" y="1540200"/>
            <a:ext cx="11509500" cy="3777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solidFill>
                  <a:srgbClr val="000000"/>
                </a:solidFill>
              </a:rPr>
              <a:t>Transforms features by scaling each feature to a given range.</a:t>
            </a:r>
            <a:endParaRPr>
              <a:solidFill>
                <a:srgbClr val="000000"/>
              </a:solidFill>
            </a:endParaRPr>
          </a:p>
          <a:p>
            <a:pPr indent="0" lvl="0" marL="0" marR="0" rtl="0" algn="l">
              <a:lnSpc>
                <a:spcPct val="115000"/>
              </a:lnSpc>
              <a:spcBef>
                <a:spcPts val="1000"/>
              </a:spcBef>
              <a:spcAft>
                <a:spcPts val="0"/>
              </a:spcAft>
              <a:buNone/>
            </a:pPr>
            <a:r>
              <a:rPr lang="en-US">
                <a:solidFill>
                  <a:srgbClr val="000000"/>
                </a:solidFill>
              </a:rPr>
              <a:t>Calculation : 		X_std = ( X - X.min ) / ( X.max - X.min )</a:t>
            </a:r>
            <a:endParaRPr>
              <a:solidFill>
                <a:srgbClr val="000000"/>
              </a:solidFill>
            </a:endParaRPr>
          </a:p>
          <a:p>
            <a:pPr indent="457200" lvl="0" marL="1828800" marR="0" rtl="0" algn="l">
              <a:lnSpc>
                <a:spcPct val="115000"/>
              </a:lnSpc>
              <a:spcBef>
                <a:spcPts val="1000"/>
              </a:spcBef>
              <a:spcAft>
                <a:spcPts val="0"/>
              </a:spcAft>
              <a:buNone/>
            </a:pPr>
            <a:r>
              <a:rPr lang="en-US">
                <a:solidFill>
                  <a:srgbClr val="000000"/>
                </a:solidFill>
              </a:rPr>
              <a:t>X_scaled = X_std * (max - min) + min</a:t>
            </a:r>
            <a:endParaRPr>
              <a:solidFill>
                <a:srgbClr val="000000"/>
              </a:solidFill>
            </a:endParaRPr>
          </a:p>
          <a:p>
            <a:pPr indent="-342900" lvl="0" marL="457200" marR="0" rtl="0" algn="l">
              <a:lnSpc>
                <a:spcPct val="115000"/>
              </a:lnSpc>
              <a:spcBef>
                <a:spcPts val="1000"/>
              </a:spcBef>
              <a:spcAft>
                <a:spcPts val="0"/>
              </a:spcAft>
              <a:buSzPts val="1800"/>
              <a:buChar char="●"/>
            </a:pPr>
            <a:r>
              <a:rPr lang="en-US"/>
              <a:t>Default range (0,1)</a:t>
            </a:r>
            <a:endParaRPr/>
          </a:p>
          <a:p>
            <a:pPr indent="-342900" lvl="0" marL="457200" marR="0" rtl="0" algn="l">
              <a:lnSpc>
                <a:spcPct val="115000"/>
              </a:lnSpc>
              <a:spcBef>
                <a:spcPts val="0"/>
              </a:spcBef>
              <a:spcAft>
                <a:spcPts val="0"/>
              </a:spcAft>
              <a:buSzPts val="1800"/>
              <a:buChar char="●"/>
            </a:pPr>
            <a:r>
              <a:rPr lang="en-US"/>
              <a:t>S</a:t>
            </a:r>
            <a:r>
              <a:rPr lang="en-US"/>
              <a:t>ensitive to outliers</a:t>
            </a:r>
            <a:endParaRPr/>
          </a:p>
          <a:p>
            <a:pPr indent="-342900" lvl="0" marL="457200" marR="0" rtl="0" algn="just">
              <a:lnSpc>
                <a:spcPct val="115000"/>
              </a:lnSpc>
              <a:spcBef>
                <a:spcPts val="0"/>
              </a:spcBef>
              <a:spcAft>
                <a:spcPts val="0"/>
              </a:spcAft>
              <a:buClr>
                <a:srgbClr val="000000"/>
              </a:buClr>
              <a:buSzPts val="1800"/>
              <a:buChar char="●"/>
            </a:pPr>
            <a:r>
              <a:rPr lang="en-US">
                <a:solidFill>
                  <a:srgbClr val="000000"/>
                </a:solidFill>
              </a:rPr>
              <a:t>Application -</a:t>
            </a:r>
            <a:r>
              <a:rPr lang="en-US">
                <a:solidFill>
                  <a:srgbClr val="000000"/>
                </a:solidFill>
              </a:rPr>
              <a:t> Rescaling data has use with neural networks, optimization algorithms and those using distance measures like k-nearest neighbors and weight inputs like regression.</a:t>
            </a:r>
            <a:endParaRPr>
              <a:solidFill>
                <a:srgbClr val="000000"/>
              </a:solidFill>
            </a:endParaRPr>
          </a:p>
          <a:p>
            <a:pPr indent="0" lvl="0" marL="0" marR="0" rtl="0" algn="l">
              <a:lnSpc>
                <a:spcPct val="115000"/>
              </a:lnSpc>
              <a:spcBef>
                <a:spcPts val="1000"/>
              </a:spcBef>
              <a:spcAft>
                <a:spcPts val="0"/>
              </a:spcAft>
              <a:buNone/>
            </a:pPr>
            <a:r>
              <a:t/>
            </a:r>
            <a:endParaRPr>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g5f92669f91_0_2"/>
          <p:cNvSpPr txBox="1"/>
          <p:nvPr>
            <p:ph type="title"/>
          </p:nvPr>
        </p:nvSpPr>
        <p:spPr>
          <a:xfrm>
            <a:off x="1660675" y="360050"/>
            <a:ext cx="98151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Standardizing</a:t>
            </a:r>
            <a:endParaRPr/>
          </a:p>
        </p:txBody>
      </p:sp>
      <p:sp>
        <p:nvSpPr>
          <p:cNvPr id="274" name="Google Shape;274;g5f92669f91_0_2"/>
          <p:cNvSpPr txBox="1"/>
          <p:nvPr>
            <p:ph idx="1" type="body"/>
          </p:nvPr>
        </p:nvSpPr>
        <p:spPr>
          <a:xfrm>
            <a:off x="341250" y="1540200"/>
            <a:ext cx="11509500" cy="3777600"/>
          </a:xfrm>
          <a:prstGeom prst="rect">
            <a:avLst/>
          </a:prstGeom>
        </p:spPr>
        <p:txBody>
          <a:bodyPr anchorCtr="0" anchor="t" bIns="45700" lIns="91425" spcFirstLastPara="1" rIns="91425" wrap="square" tIns="45700">
            <a:noAutofit/>
          </a:bodyPr>
          <a:lstStyle/>
          <a:p>
            <a:pPr indent="-342900" lvl="0" marL="457200" rtl="0" algn="just">
              <a:spcBef>
                <a:spcPts val="1000"/>
              </a:spcBef>
              <a:spcAft>
                <a:spcPts val="0"/>
              </a:spcAft>
              <a:buClr>
                <a:srgbClr val="000000"/>
              </a:buClr>
              <a:buSzPts val="1800"/>
              <a:buChar char="●"/>
            </a:pPr>
            <a:r>
              <a:rPr lang="en-US">
                <a:solidFill>
                  <a:srgbClr val="000000"/>
                </a:solidFill>
              </a:rPr>
              <a:t>Transformation of attributes into a standard Gaussian distribution with a mean of 0 and a standard deviation of 1.</a:t>
            </a:r>
            <a:endParaRPr>
              <a:solidFill>
                <a:srgbClr val="000000"/>
              </a:solidFill>
            </a:endParaRPr>
          </a:p>
          <a:p>
            <a:pPr indent="-342900" lvl="0" marL="457200" marR="0" rtl="0" algn="just">
              <a:lnSpc>
                <a:spcPct val="115000"/>
              </a:lnSpc>
              <a:spcBef>
                <a:spcPts val="0"/>
              </a:spcBef>
              <a:spcAft>
                <a:spcPts val="0"/>
              </a:spcAft>
              <a:buClr>
                <a:srgbClr val="000000"/>
              </a:buClr>
              <a:buSzPts val="1800"/>
              <a:buChar char="●"/>
            </a:pPr>
            <a:r>
              <a:rPr lang="en-US">
                <a:solidFill>
                  <a:srgbClr val="000000"/>
                </a:solidFill>
              </a:rPr>
              <a:t>Calculation :</a:t>
            </a:r>
            <a:r>
              <a:rPr lang="en-US">
                <a:solidFill>
                  <a:srgbClr val="000000"/>
                </a:solidFill>
              </a:rPr>
              <a:t> 	 z = (x - mean) / x_std</a:t>
            </a:r>
            <a:endParaRPr/>
          </a:p>
          <a:p>
            <a:pPr indent="-342900" lvl="0" marL="457200" marR="0" rtl="0" algn="just">
              <a:lnSpc>
                <a:spcPct val="115000"/>
              </a:lnSpc>
              <a:spcBef>
                <a:spcPts val="0"/>
              </a:spcBef>
              <a:spcAft>
                <a:spcPts val="0"/>
              </a:spcAft>
              <a:buClr>
                <a:srgbClr val="000000"/>
              </a:buClr>
              <a:buSzPts val="1800"/>
              <a:buChar char="●"/>
            </a:pPr>
            <a:r>
              <a:rPr lang="en-US">
                <a:solidFill>
                  <a:srgbClr val="000000"/>
                </a:solidFill>
              </a:rPr>
              <a:t>Application -</a:t>
            </a:r>
            <a:r>
              <a:rPr lang="en-US">
                <a:solidFill>
                  <a:srgbClr val="000000"/>
                </a:solidFill>
              </a:rPr>
              <a:t> Support Vector Machines If a feature has a variance that is orders of magnitude larger that others, it might dominate the objective function and make the estimator unable to learn from other features correctly as expected.</a:t>
            </a:r>
            <a:endParaRPr>
              <a:solidFill>
                <a:srgbClr val="000000"/>
              </a:solidFill>
            </a:endParaRPr>
          </a:p>
          <a:p>
            <a:pPr indent="0" lvl="0" marL="0" marR="0" rtl="0" algn="just">
              <a:lnSpc>
                <a:spcPct val="115000"/>
              </a:lnSpc>
              <a:spcBef>
                <a:spcPts val="1000"/>
              </a:spcBef>
              <a:spcAft>
                <a:spcPts val="0"/>
              </a:spcAft>
              <a:buNone/>
            </a:pPr>
            <a:r>
              <a:t/>
            </a:r>
            <a:endParaRPr/>
          </a:p>
        </p:txBody>
      </p:sp>
      <p:pic>
        <p:nvPicPr>
          <p:cNvPr id="275" name="Google Shape;275;g5f92669f91_0_2"/>
          <p:cNvPicPr preferRelativeResize="0"/>
          <p:nvPr/>
        </p:nvPicPr>
        <p:blipFill>
          <a:blip r:embed="rId3">
            <a:alphaModFix/>
          </a:blip>
          <a:stretch>
            <a:fillRect/>
          </a:stretch>
        </p:blipFill>
        <p:spPr>
          <a:xfrm>
            <a:off x="4192350" y="4361754"/>
            <a:ext cx="3440175" cy="249625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g5f926699df_0_5"/>
          <p:cNvSpPr txBox="1"/>
          <p:nvPr>
            <p:ph type="title"/>
          </p:nvPr>
        </p:nvSpPr>
        <p:spPr>
          <a:xfrm>
            <a:off x="1652425" y="500525"/>
            <a:ext cx="98151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Binarizing data</a:t>
            </a:r>
            <a:endParaRPr/>
          </a:p>
        </p:txBody>
      </p:sp>
      <p:sp>
        <p:nvSpPr>
          <p:cNvPr id="281" name="Google Shape;281;g5f926699df_0_5"/>
          <p:cNvSpPr txBox="1"/>
          <p:nvPr>
            <p:ph idx="1" type="body"/>
          </p:nvPr>
        </p:nvSpPr>
        <p:spPr>
          <a:xfrm>
            <a:off x="485700" y="1781525"/>
            <a:ext cx="11220600" cy="4482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a:t>Binarizing data - </a:t>
            </a:r>
            <a:r>
              <a:rPr lang="en-US"/>
              <a:t>set feature values to 0 or 1 according to a threshold</a:t>
            </a:r>
            <a:endParaRPr/>
          </a:p>
          <a:p>
            <a:pPr indent="-342900" lvl="0" marL="457200" marR="0" rtl="0" algn="just">
              <a:lnSpc>
                <a:spcPct val="115000"/>
              </a:lnSpc>
              <a:spcBef>
                <a:spcPts val="1000"/>
              </a:spcBef>
              <a:spcAft>
                <a:spcPts val="0"/>
              </a:spcAft>
              <a:buSzPts val="1800"/>
              <a:buChar char="●"/>
            </a:pPr>
            <a:r>
              <a:rPr lang="en-US"/>
              <a:t>Values greater than the threshold map to 1</a:t>
            </a:r>
            <a:endParaRPr/>
          </a:p>
          <a:p>
            <a:pPr indent="-342900" lvl="0" marL="457200" marR="0" rtl="0" algn="just">
              <a:lnSpc>
                <a:spcPct val="115000"/>
              </a:lnSpc>
              <a:spcBef>
                <a:spcPts val="0"/>
              </a:spcBef>
              <a:spcAft>
                <a:spcPts val="0"/>
              </a:spcAft>
              <a:buSzPts val="1800"/>
              <a:buChar char="●"/>
            </a:pPr>
            <a:r>
              <a:rPr lang="en-US"/>
              <a:t>Values less than or equal to the threshold map to 0</a:t>
            </a:r>
            <a:endParaRPr/>
          </a:p>
          <a:p>
            <a:pPr indent="-342900" lvl="0" marL="457200" marR="0" rtl="0" algn="just">
              <a:lnSpc>
                <a:spcPct val="115000"/>
              </a:lnSpc>
              <a:spcBef>
                <a:spcPts val="0"/>
              </a:spcBef>
              <a:spcAft>
                <a:spcPts val="0"/>
              </a:spcAft>
              <a:buSzPts val="1800"/>
              <a:buChar char="●"/>
            </a:pPr>
            <a:r>
              <a:rPr lang="en-US"/>
              <a:t>Default threshold of 0, only positive values map to 1.</a:t>
            </a:r>
            <a:endParaRPr/>
          </a:p>
          <a:p>
            <a:pPr indent="0" lvl="0" marL="457200" marR="0" rtl="0" algn="just">
              <a:lnSpc>
                <a:spcPct val="115000"/>
              </a:lnSpc>
              <a:spcBef>
                <a:spcPts val="1000"/>
              </a:spcBef>
              <a:spcAft>
                <a:spcPts val="0"/>
              </a:spcAft>
              <a:buNone/>
            </a:pPr>
            <a:r>
              <a:t/>
            </a:r>
            <a:endParaRPr/>
          </a:p>
          <a:p>
            <a:pPr indent="0" lvl="0" marL="0" marR="0" rtl="0" algn="just">
              <a:lnSpc>
                <a:spcPct val="115000"/>
              </a:lnSpc>
              <a:spcBef>
                <a:spcPts val="1000"/>
              </a:spcBef>
              <a:spcAft>
                <a:spcPts val="0"/>
              </a:spcAft>
              <a:buNone/>
            </a:pPr>
            <a:r>
              <a:rPr lang="en-US"/>
              <a:t>Application : Eg. offensive words identification, Operation on text count data where the presence or absence of a feature is sufficient rather than a quantified number of occurrences for instance.</a:t>
            </a:r>
            <a:endParaRPr/>
          </a:p>
          <a:p>
            <a:pPr indent="0" lvl="0" marL="0" marR="0" rtl="0" algn="l">
              <a:lnSpc>
                <a:spcPct val="115000"/>
              </a:lnSpc>
              <a:spcBef>
                <a:spcPts val="1000"/>
              </a:spcBef>
              <a:spcAft>
                <a:spcPts val="0"/>
              </a:spcAft>
              <a:buNone/>
            </a:pPr>
            <a:r>
              <a:t/>
            </a:r>
            <a:endParaRPr>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g5fa017114a_1_0"/>
          <p:cNvSpPr txBox="1"/>
          <p:nvPr>
            <p:ph type="title"/>
          </p:nvPr>
        </p:nvSpPr>
        <p:spPr>
          <a:xfrm>
            <a:off x="1618750" y="438750"/>
            <a:ext cx="97131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Replacing missing values</a:t>
            </a:r>
            <a:endParaRPr sz="23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p>
        </p:txBody>
      </p:sp>
      <p:sp>
        <p:nvSpPr>
          <p:cNvPr id="287" name="Google Shape;287;g5fa017114a_1_0"/>
          <p:cNvSpPr txBox="1"/>
          <p:nvPr>
            <p:ph idx="1" type="body"/>
          </p:nvPr>
        </p:nvSpPr>
        <p:spPr>
          <a:xfrm>
            <a:off x="630197" y="2133600"/>
            <a:ext cx="10874400" cy="3777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Missing values are imputed by either mean, median or most frequent value of the corresponding columns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g5fa017114a_1_19"/>
          <p:cNvSpPr txBox="1"/>
          <p:nvPr>
            <p:ph type="title"/>
          </p:nvPr>
        </p:nvSpPr>
        <p:spPr>
          <a:xfrm>
            <a:off x="1640100" y="451735"/>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Label Encoder</a:t>
            </a:r>
            <a:endParaRPr/>
          </a:p>
        </p:txBody>
      </p:sp>
      <p:sp>
        <p:nvSpPr>
          <p:cNvPr id="293" name="Google Shape;293;g5fa017114a_1_19"/>
          <p:cNvSpPr txBox="1"/>
          <p:nvPr>
            <p:ph idx="1" type="body"/>
          </p:nvPr>
        </p:nvSpPr>
        <p:spPr>
          <a:xfrm>
            <a:off x="517125" y="1588300"/>
            <a:ext cx="10987500" cy="5035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To </a:t>
            </a:r>
            <a:r>
              <a:rPr lang="en-US"/>
              <a:t>convert categorical text data into model-understandable numerical data.</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What’s the drawback???</a:t>
            </a:r>
            <a:endParaRPr/>
          </a:p>
        </p:txBody>
      </p:sp>
      <p:pic>
        <p:nvPicPr>
          <p:cNvPr id="294" name="Google Shape;294;g5fa017114a_1_19"/>
          <p:cNvPicPr preferRelativeResize="0"/>
          <p:nvPr/>
        </p:nvPicPr>
        <p:blipFill>
          <a:blip r:embed="rId3">
            <a:alphaModFix/>
          </a:blip>
          <a:stretch>
            <a:fillRect/>
          </a:stretch>
        </p:blipFill>
        <p:spPr>
          <a:xfrm>
            <a:off x="1034250" y="2968750"/>
            <a:ext cx="4229100" cy="1562100"/>
          </a:xfrm>
          <a:prstGeom prst="rect">
            <a:avLst/>
          </a:prstGeom>
          <a:noFill/>
          <a:ln>
            <a:noFill/>
          </a:ln>
        </p:spPr>
      </p:pic>
      <p:pic>
        <p:nvPicPr>
          <p:cNvPr id="295" name="Google Shape;295;g5fa017114a_1_19"/>
          <p:cNvPicPr preferRelativeResize="0"/>
          <p:nvPr/>
        </p:nvPicPr>
        <p:blipFill>
          <a:blip r:embed="rId4">
            <a:alphaModFix/>
          </a:blip>
          <a:stretch>
            <a:fillRect/>
          </a:stretch>
        </p:blipFill>
        <p:spPr>
          <a:xfrm>
            <a:off x="5731925" y="2968750"/>
            <a:ext cx="4425970" cy="15621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g5fa017114a_1_8"/>
          <p:cNvSpPr txBox="1"/>
          <p:nvPr>
            <p:ph type="title"/>
          </p:nvPr>
        </p:nvSpPr>
        <p:spPr>
          <a:xfrm>
            <a:off x="1640100" y="290485"/>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One Hot Encoding</a:t>
            </a:r>
            <a:endParaRPr sz="235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p>
        </p:txBody>
      </p:sp>
      <p:sp>
        <p:nvSpPr>
          <p:cNvPr id="301" name="Google Shape;301;g5fa017114a_1_8"/>
          <p:cNvSpPr txBox="1"/>
          <p:nvPr>
            <p:ph idx="1" type="body"/>
          </p:nvPr>
        </p:nvSpPr>
        <p:spPr>
          <a:xfrm>
            <a:off x="877323" y="1725825"/>
            <a:ext cx="10627200" cy="3777600"/>
          </a:xfrm>
          <a:prstGeom prst="rect">
            <a:avLst/>
          </a:prstGeom>
        </p:spPr>
        <p:txBody>
          <a:bodyPr anchorCtr="0" anchor="t" bIns="45700" lIns="91425" spcFirstLastPara="1" rIns="91425" wrap="square" tIns="45700">
            <a:noAutofit/>
          </a:bodyPr>
          <a:lstStyle/>
          <a:p>
            <a:pPr indent="0" lvl="0" marL="0" marR="0" rtl="0" algn="l">
              <a:lnSpc>
                <a:spcPct val="115000"/>
              </a:lnSpc>
              <a:spcBef>
                <a:spcPts val="1000"/>
              </a:spcBef>
              <a:spcAft>
                <a:spcPts val="0"/>
              </a:spcAft>
              <a:buNone/>
            </a:pPr>
            <a:r>
              <a:rPr lang="en-US"/>
              <a:t>Takes a column which has categorical data, which has been label encoded, and then splits the column into multiple columns. </a:t>
            </a:r>
            <a:endParaRPr/>
          </a:p>
          <a:p>
            <a:pPr indent="0" lvl="0" marL="0" marR="0" rtl="0" algn="l">
              <a:lnSpc>
                <a:spcPct val="115000"/>
              </a:lnSpc>
              <a:spcBef>
                <a:spcPts val="1000"/>
              </a:spcBef>
              <a:spcAft>
                <a:spcPts val="0"/>
              </a:spcAft>
              <a:buNone/>
            </a:pPr>
            <a:r>
              <a:rPr lang="en-US"/>
              <a:t>The numbers are replaced by 1s and 0s, depending on which column has what value </a:t>
            </a:r>
            <a:endParaRPr/>
          </a:p>
          <a:p>
            <a:pPr indent="0" lvl="0" marL="0" marR="0" rtl="0" algn="l">
              <a:lnSpc>
                <a:spcPct val="115000"/>
              </a:lnSpc>
              <a:spcBef>
                <a:spcPts val="1000"/>
              </a:spcBef>
              <a:spcAft>
                <a:spcPts val="0"/>
              </a:spcAft>
              <a:buNone/>
            </a:pPr>
            <a:r>
              <a:rPr lang="en-US"/>
              <a:t>Overcomes the ordering problem of label encoding.</a:t>
            </a:r>
            <a:endParaRPr/>
          </a:p>
        </p:txBody>
      </p:sp>
      <p:pic>
        <p:nvPicPr>
          <p:cNvPr id="302" name="Google Shape;302;g5fa017114a_1_8"/>
          <p:cNvPicPr preferRelativeResize="0"/>
          <p:nvPr/>
        </p:nvPicPr>
        <p:blipFill>
          <a:blip r:embed="rId3">
            <a:alphaModFix/>
          </a:blip>
          <a:stretch>
            <a:fillRect/>
          </a:stretch>
        </p:blipFill>
        <p:spPr>
          <a:xfrm>
            <a:off x="5679325" y="4691025"/>
            <a:ext cx="5825200" cy="1613600"/>
          </a:xfrm>
          <a:prstGeom prst="rect">
            <a:avLst/>
          </a:prstGeom>
          <a:noFill/>
          <a:ln>
            <a:noFill/>
          </a:ln>
        </p:spPr>
      </p:pic>
      <p:pic>
        <p:nvPicPr>
          <p:cNvPr id="303" name="Google Shape;303;g5fa017114a_1_8"/>
          <p:cNvPicPr preferRelativeResize="0"/>
          <p:nvPr/>
        </p:nvPicPr>
        <p:blipFill>
          <a:blip r:embed="rId4">
            <a:alphaModFix/>
          </a:blip>
          <a:stretch>
            <a:fillRect/>
          </a:stretch>
        </p:blipFill>
        <p:spPr>
          <a:xfrm>
            <a:off x="877325" y="4843425"/>
            <a:ext cx="4433029" cy="1637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g5fa017114a_0_8"/>
          <p:cNvSpPr txBox="1"/>
          <p:nvPr>
            <p:ph idx="1" type="body"/>
          </p:nvPr>
        </p:nvSpPr>
        <p:spPr>
          <a:xfrm>
            <a:off x="1077100" y="1367700"/>
            <a:ext cx="9812400" cy="4058400"/>
          </a:xfrm>
          <a:prstGeom prst="rect">
            <a:avLst/>
          </a:prstGeom>
        </p:spPr>
        <p:txBody>
          <a:bodyPr anchorCtr="0" anchor="t" bIns="45700" lIns="91425" spcFirstLastPara="1" rIns="91425" wrap="square" tIns="45700">
            <a:noAutofit/>
          </a:bodyPr>
          <a:lstStyle/>
          <a:p>
            <a:pPr indent="-342900" lvl="0" marL="342900" marR="0" rtl="0" algn="just">
              <a:lnSpc>
                <a:spcPct val="115000"/>
              </a:lnSpc>
              <a:spcBef>
                <a:spcPts val="1000"/>
              </a:spcBef>
              <a:spcAft>
                <a:spcPts val="0"/>
              </a:spcAft>
              <a:buSzPts val="2400"/>
              <a:buChar char="●"/>
            </a:pPr>
            <a:r>
              <a:rPr b="1" lang="en-US"/>
              <a:t>Deep Learning(DL)</a:t>
            </a:r>
            <a:r>
              <a:rPr lang="en-US"/>
              <a:t> Within the machine learning fields, there is an area often referred to as brain-inspired computation. Human brain is one of the best ‘machine’ we know for learning and solving  problem.</a:t>
            </a:r>
            <a:endParaRPr/>
          </a:p>
          <a:p>
            <a:pPr indent="-342900" lvl="0" marL="342900" marR="0" rtl="0" algn="just">
              <a:lnSpc>
                <a:spcPct val="115000"/>
              </a:lnSpc>
              <a:spcBef>
                <a:spcPts val="1000"/>
              </a:spcBef>
              <a:spcAft>
                <a:spcPts val="0"/>
              </a:spcAft>
              <a:buSzPts val="2400"/>
              <a:buChar char="●"/>
            </a:pPr>
            <a:r>
              <a:rPr lang="en-US"/>
              <a:t>The main computational element of our brain is neuron. The complex connected network of neurons forms the basis of all the decisions made based on the various information gathered. This is exactly what Artificial Neural Network technique does.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pic>
        <p:nvPicPr>
          <p:cNvPr id="92" name="Google Shape;92;g5f7f9b0004_0_184"/>
          <p:cNvPicPr preferRelativeResize="0"/>
          <p:nvPr/>
        </p:nvPicPr>
        <p:blipFill rotWithShape="1">
          <a:blip r:embed="rId3">
            <a:alphaModFix/>
          </a:blip>
          <a:srcRect b="0" l="15227" r="15806" t="0"/>
          <a:stretch/>
        </p:blipFill>
        <p:spPr>
          <a:xfrm>
            <a:off x="4987625" y="1384700"/>
            <a:ext cx="6738624" cy="4885574"/>
          </a:xfrm>
          <a:prstGeom prst="rect">
            <a:avLst/>
          </a:prstGeom>
          <a:noFill/>
          <a:ln>
            <a:noFill/>
          </a:ln>
        </p:spPr>
      </p:pic>
      <p:pic>
        <p:nvPicPr>
          <p:cNvPr id="93" name="Google Shape;93;g5f7f9b0004_0_184"/>
          <p:cNvPicPr preferRelativeResize="0"/>
          <p:nvPr/>
        </p:nvPicPr>
        <p:blipFill>
          <a:blip r:embed="rId4">
            <a:alphaModFix/>
          </a:blip>
          <a:stretch>
            <a:fillRect/>
          </a:stretch>
        </p:blipFill>
        <p:spPr>
          <a:xfrm>
            <a:off x="914400" y="2133600"/>
            <a:ext cx="2133600" cy="3762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Google Shape;98;g5fcb856999_0_0"/>
          <p:cNvPicPr preferRelativeResize="0"/>
          <p:nvPr/>
        </p:nvPicPr>
        <p:blipFill>
          <a:blip r:embed="rId3">
            <a:alphaModFix/>
          </a:blip>
          <a:stretch>
            <a:fillRect/>
          </a:stretch>
        </p:blipFill>
        <p:spPr>
          <a:xfrm>
            <a:off x="3364650" y="205773"/>
            <a:ext cx="4975867" cy="64464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
          <p:cNvSpPr txBox="1"/>
          <p:nvPr>
            <p:ph type="title"/>
          </p:nvPr>
        </p:nvSpPr>
        <p:spPr>
          <a:xfrm>
            <a:off x="-152925" y="624110"/>
            <a:ext cx="8911800" cy="1281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262626"/>
              </a:buClr>
              <a:buSzPts val="4000"/>
              <a:buFont typeface="Century Gothic"/>
              <a:buNone/>
            </a:pPr>
            <a:r>
              <a:rPr lang="en-US" sz="4000"/>
              <a:t>What is machine learning?</a:t>
            </a:r>
            <a:endParaRPr sz="4000"/>
          </a:p>
        </p:txBody>
      </p:sp>
      <p:sp>
        <p:nvSpPr>
          <p:cNvPr id="104" name="Google Shape;104;p2"/>
          <p:cNvSpPr txBox="1"/>
          <p:nvPr>
            <p:ph idx="1" type="body"/>
          </p:nvPr>
        </p:nvSpPr>
        <p:spPr>
          <a:xfrm>
            <a:off x="647775" y="1709525"/>
            <a:ext cx="11323500" cy="37776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15000"/>
              </a:lnSpc>
              <a:spcBef>
                <a:spcPts val="1000"/>
              </a:spcBef>
              <a:spcAft>
                <a:spcPts val="0"/>
              </a:spcAft>
              <a:buSzPts val="2400"/>
              <a:buChar char="●"/>
            </a:pPr>
            <a:r>
              <a:rPr lang="en-US"/>
              <a:t>In conventional programming we explicitly write what a program should do</a:t>
            </a:r>
            <a:endParaRPr/>
          </a:p>
          <a:p>
            <a:pPr indent="-342900" lvl="0" marL="342900" marR="0" rtl="0" algn="l">
              <a:lnSpc>
                <a:spcPct val="115000"/>
              </a:lnSpc>
              <a:spcBef>
                <a:spcPts val="1000"/>
              </a:spcBef>
              <a:spcAft>
                <a:spcPts val="0"/>
              </a:spcAft>
              <a:buSzPts val="2400"/>
              <a:buChar char="●"/>
            </a:pPr>
            <a:r>
              <a:rPr lang="en-US"/>
              <a:t>Applying statistical analysis to find patterns in data</a:t>
            </a:r>
            <a:endParaRPr/>
          </a:p>
          <a:p>
            <a:pPr indent="-342900" lvl="0" marL="342900" rtl="0" algn="l">
              <a:spcBef>
                <a:spcPts val="1000"/>
              </a:spcBef>
              <a:spcAft>
                <a:spcPts val="0"/>
              </a:spcAft>
              <a:buSzPts val="2400"/>
              <a:buChar char="●"/>
            </a:pPr>
            <a:r>
              <a:rPr lang="en-US" sz="2400"/>
              <a:t>Developing a model based on the available data</a:t>
            </a:r>
            <a:endParaRPr/>
          </a:p>
          <a:p>
            <a:pPr indent="-342900" lvl="0" marL="342900" rtl="0" algn="l">
              <a:spcBef>
                <a:spcPts val="1000"/>
              </a:spcBef>
              <a:spcAft>
                <a:spcPts val="0"/>
              </a:spcAft>
              <a:buSzPts val="2400"/>
              <a:buChar char="●"/>
            </a:pPr>
            <a:r>
              <a:rPr lang="en-US" sz="2400"/>
              <a:t>Using the developed model to make highly accurate predictions</a:t>
            </a:r>
            <a:endParaRPr/>
          </a:p>
          <a:p>
            <a:pPr indent="-342900" lvl="0" marL="342900" rtl="0" algn="l">
              <a:spcBef>
                <a:spcPts val="1000"/>
              </a:spcBef>
              <a:spcAft>
                <a:spcPts val="0"/>
              </a:spcAft>
              <a:buSzPts val="2400"/>
              <a:buChar char="●"/>
            </a:pPr>
            <a:r>
              <a:rPr lang="en-US" sz="2400"/>
              <a:t>Examples: Recommendation engines, self driving cars, OCR, facial recognition etc</a:t>
            </a:r>
            <a:endParaRPr sz="2400"/>
          </a:p>
          <a:p>
            <a:pPr indent="-228600" lvl="0" marL="342900" rtl="0" algn="l">
              <a:spcBef>
                <a:spcPts val="1000"/>
              </a:spcBef>
              <a:spcAft>
                <a:spcPts val="0"/>
              </a:spcAft>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Google Shape;109;g5f7f9b0004_0_161"/>
          <p:cNvPicPr preferRelativeResize="0"/>
          <p:nvPr/>
        </p:nvPicPr>
        <p:blipFill>
          <a:blip r:embed="rId3">
            <a:alphaModFix/>
          </a:blip>
          <a:stretch>
            <a:fillRect/>
          </a:stretch>
        </p:blipFill>
        <p:spPr>
          <a:xfrm>
            <a:off x="1118225" y="2365775"/>
            <a:ext cx="10232298" cy="2568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3"/>
          <p:cNvSpPr txBox="1"/>
          <p:nvPr>
            <p:ph type="title"/>
          </p:nvPr>
        </p:nvSpPr>
        <p:spPr>
          <a:xfrm>
            <a:off x="465675" y="595900"/>
            <a:ext cx="5959200" cy="1281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262626"/>
              </a:buClr>
              <a:buSzPts val="4000"/>
              <a:buFont typeface="Century Gothic"/>
              <a:buNone/>
            </a:pPr>
            <a:r>
              <a:rPr lang="en-US" sz="4000"/>
              <a:t>Stages involved</a:t>
            </a:r>
            <a:endParaRPr sz="4000"/>
          </a:p>
        </p:txBody>
      </p:sp>
      <p:sp>
        <p:nvSpPr>
          <p:cNvPr id="115" name="Google Shape;115;p3"/>
          <p:cNvSpPr txBox="1"/>
          <p:nvPr>
            <p:ph idx="1" type="body"/>
          </p:nvPr>
        </p:nvSpPr>
        <p:spPr>
          <a:xfrm>
            <a:off x="1047923" y="2133600"/>
            <a:ext cx="10456800" cy="3777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Char char="●"/>
            </a:pPr>
            <a:r>
              <a:rPr lang="en-US" sz="2400"/>
              <a:t>Data collection - </a:t>
            </a:r>
            <a:r>
              <a:rPr i="1" lang="en-US"/>
              <a:t>Kaggle, crowdsourcing</a:t>
            </a:r>
            <a:endParaRPr i="1"/>
          </a:p>
          <a:p>
            <a:pPr indent="-342900" lvl="0" marL="342900" rtl="0" algn="l">
              <a:spcBef>
                <a:spcPts val="1000"/>
              </a:spcBef>
              <a:spcAft>
                <a:spcPts val="0"/>
              </a:spcAft>
              <a:buSzPts val="2400"/>
              <a:buChar char="●"/>
            </a:pPr>
            <a:r>
              <a:rPr lang="en-US" sz="2400"/>
              <a:t>Data preparation - </a:t>
            </a:r>
            <a:r>
              <a:rPr i="1" lang="en-US" sz="2400"/>
              <a:t>Missing values, scaling, splitting</a:t>
            </a:r>
            <a:endParaRPr i="1"/>
          </a:p>
          <a:p>
            <a:pPr indent="-342900" lvl="0" marL="342900" rtl="0" algn="l">
              <a:spcBef>
                <a:spcPts val="1000"/>
              </a:spcBef>
              <a:spcAft>
                <a:spcPts val="0"/>
              </a:spcAft>
              <a:buSzPts val="2400"/>
              <a:buChar char="●"/>
            </a:pPr>
            <a:r>
              <a:rPr lang="en-US" sz="2400"/>
              <a:t>Model selection</a:t>
            </a:r>
            <a:endParaRPr/>
          </a:p>
          <a:p>
            <a:pPr indent="-342900" lvl="0" marL="342900" rtl="0" algn="l">
              <a:spcBef>
                <a:spcPts val="1000"/>
              </a:spcBef>
              <a:spcAft>
                <a:spcPts val="0"/>
              </a:spcAft>
              <a:buSzPts val="2400"/>
              <a:buChar char="●"/>
            </a:pPr>
            <a:r>
              <a:rPr lang="en-US" sz="2400"/>
              <a:t>Training</a:t>
            </a:r>
            <a:endParaRPr/>
          </a:p>
          <a:p>
            <a:pPr indent="-342900" lvl="0" marL="342900" rtl="0" algn="l">
              <a:spcBef>
                <a:spcPts val="1000"/>
              </a:spcBef>
              <a:spcAft>
                <a:spcPts val="0"/>
              </a:spcAft>
              <a:buSzPts val="2400"/>
              <a:buChar char="●"/>
            </a:pPr>
            <a:r>
              <a:rPr lang="en-US" sz="2400"/>
              <a:t>Evaluation</a:t>
            </a:r>
            <a:endParaRPr/>
          </a:p>
          <a:p>
            <a:pPr indent="-190500" lvl="0" marL="342900" rtl="0" algn="l">
              <a:spcBef>
                <a:spcPts val="1000"/>
              </a:spcBef>
              <a:spcAft>
                <a:spcPts val="0"/>
              </a:spcAft>
              <a:buSzPts val="2400"/>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2018-01-16T11:57:55Z</dcterms:created>
  <dc:creator>Anoosha Rao</dc:creator>
</cp:coreProperties>
</file>