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nva Sans" panose="020B0604020202020204" charset="0"/>
      <p:regular r:id="rId8"/>
    </p:embeddedFont>
    <p:embeddedFont>
      <p:font typeface="Canva Sans Bold" panose="020B0604020202020204" charset="0"/>
      <p:regular r:id="rId9"/>
    </p:embeddedFont>
    <p:embeddedFont>
      <p:font typeface="Fira Sans" panose="020B0503050000020004" pitchFamily="34" charset="0"/>
      <p:regular r:id="rId10"/>
    </p:embeddedFont>
    <p:embeddedFont>
      <p:font typeface="Fira Sans Bold" panose="020B0604020202020204" charset="0"/>
      <p:regular r:id="rId11"/>
    </p:embeddedFont>
    <p:embeddedFont>
      <p:font typeface="Fira Sans Medium" panose="020B06030500000200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media" Target="../media/media4.mp4"/><Relationship Id="rId7" Type="http://schemas.openxmlformats.org/officeDocument/2006/relationships/image" Target="../media/image7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4.mp4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671679" y="-3197818"/>
            <a:ext cx="9189622" cy="16475581"/>
          </a:xfrm>
          <a:custGeom>
            <a:avLst/>
            <a:gdLst/>
            <a:ahLst/>
            <a:cxnLst/>
            <a:rect l="l" t="t" r="r" b="b"/>
            <a:pathLst>
              <a:path w="9189622" h="16475581">
                <a:moveTo>
                  <a:pt x="0" y="0"/>
                </a:moveTo>
                <a:lnTo>
                  <a:pt x="9189622" y="0"/>
                </a:lnTo>
                <a:lnTo>
                  <a:pt x="9189622" y="16475581"/>
                </a:lnTo>
                <a:lnTo>
                  <a:pt x="0" y="16475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055" r="-9832"/>
            </a:stretch>
          </a:blipFill>
          <a:ln w="123825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2163806" y="991379"/>
            <a:ext cx="15095494" cy="18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3086"/>
              </a:lnSpc>
            </a:pPr>
            <a:r>
              <a:rPr lang="en-US" sz="14540" b="1" spc="-668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AI_Assignment-2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10053" y="3769908"/>
            <a:ext cx="15610827" cy="2970282"/>
            <a:chOff x="35365" y="-52745"/>
            <a:chExt cx="20814436" cy="3960377"/>
          </a:xfrm>
        </p:grpSpPr>
        <p:sp>
          <p:nvSpPr>
            <p:cNvPr id="5" name="TextBox 5"/>
            <p:cNvSpPr txBox="1"/>
            <p:nvPr/>
          </p:nvSpPr>
          <p:spPr>
            <a:xfrm>
              <a:off x="10518673" y="1391859"/>
              <a:ext cx="11517" cy="67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6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22228" y="-52745"/>
              <a:ext cx="19772252" cy="10384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497"/>
                </a:lnSpc>
              </a:pPr>
              <a:r>
                <a:rPr lang="en-US" sz="4640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IDA* and BnB applied to Frozen Lake environment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5365" y="1911022"/>
              <a:ext cx="20814436" cy="1996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80"/>
                </a:lnSpc>
              </a:pPr>
              <a:r>
                <a:rPr lang="en-US" sz="4343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Simulated Annealing and Hill Climbing applied on TSP problem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041518" y="7826027"/>
            <a:ext cx="5604867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CS22B029-SANJAY VARSHITH</a:t>
            </a:r>
          </a:p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CS22B006-SAI PREETHIKA      </a:t>
            </a:r>
          </a:p>
        </p:txBody>
      </p:sp>
      <p:sp>
        <p:nvSpPr>
          <p:cNvPr id="9" name="AutoShape 9"/>
          <p:cNvSpPr/>
          <p:nvPr/>
        </p:nvSpPr>
        <p:spPr>
          <a:xfrm>
            <a:off x="1028700" y="445161"/>
            <a:ext cx="16648552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028700" y="9615733"/>
            <a:ext cx="16396744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312136" y="2932660"/>
          <a:ext cx="6648366" cy="1469634"/>
        </p:xfrm>
        <a:graphic>
          <a:graphicData uri="http://schemas.openxmlformats.org/drawingml/2006/table">
            <a:tbl>
              <a:tblPr/>
              <a:tblGrid>
                <a:gridCol w="113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9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9456">
                <a:tc>
                  <a:txBody>
                    <a:bodyPr/>
                    <a:lstStyle/>
                    <a:p>
                      <a:pPr algn="ctr">
                        <a:lnSpc>
                          <a:spcPts val="1444"/>
                        </a:lnSpc>
                        <a:defRPr/>
                      </a:pP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RUN 1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RUN 2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RUN 3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RUN 4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RUN 5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178"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TIME(IN SECS)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  <a:defRPr/>
                      </a:pPr>
                      <a:r>
                        <a:rPr lang="en-US" sz="13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0.763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  <a:defRPr/>
                      </a:pPr>
                      <a:r>
                        <a:rPr lang="en-US" sz="13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0.693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  <a:defRPr/>
                      </a:pPr>
                      <a:r>
                        <a:rPr lang="en-US" sz="13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0.700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  <a:defRPr/>
                      </a:pPr>
                      <a:r>
                        <a:rPr lang="en-US" sz="13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0.721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  <a:defRPr/>
                      </a:pPr>
                      <a:r>
                        <a:rPr lang="en-US" sz="13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0.713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7836213" y="5000489"/>
            <a:ext cx="9923076" cy="4843915"/>
          </a:xfrm>
          <a:custGeom>
            <a:avLst/>
            <a:gdLst/>
            <a:ahLst/>
            <a:cxnLst/>
            <a:rect l="l" t="t" r="r" b="b"/>
            <a:pathLst>
              <a:path w="9923076" h="4843915">
                <a:moveTo>
                  <a:pt x="0" y="0"/>
                </a:moveTo>
                <a:lnTo>
                  <a:pt x="9923076" y="0"/>
                </a:lnTo>
                <a:lnTo>
                  <a:pt x="9923076" y="4843915"/>
                </a:lnTo>
                <a:lnTo>
                  <a:pt x="0" y="48439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17" b="-317"/>
            </a:stretch>
          </a:blipFill>
        </p:spPr>
      </p:sp>
      <p:pic>
        <p:nvPicPr>
          <p:cNvPr id="4" name="Picture 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t="13708" b="5515"/>
          <a:stretch>
            <a:fillRect/>
          </a:stretch>
        </p:blipFill>
        <p:spPr>
          <a:xfrm>
            <a:off x="1797036" y="4801133"/>
            <a:ext cx="4442759" cy="448586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10953" y="662158"/>
            <a:ext cx="7984449" cy="95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966"/>
              </a:lnSpc>
            </a:pPr>
            <a:r>
              <a:rPr lang="en-US" sz="7741" b="1" u="sng" spc="-356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Branch and Bound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82122" y="2302953"/>
            <a:ext cx="1457623" cy="51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2979" b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Results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97442" y="4249894"/>
            <a:ext cx="3917652" cy="473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5"/>
              </a:lnSpc>
            </a:pPr>
            <a:r>
              <a:rPr lang="en-US" sz="2732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Average time : 0.719 secs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97036" y="9522777"/>
            <a:ext cx="4437958" cy="614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6"/>
              </a:lnSpc>
            </a:pPr>
            <a:r>
              <a:rPr lang="en-US" sz="177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Showing all the explored paths and then showing the optimal path traversed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05068" y="962025"/>
            <a:ext cx="53580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in frozen lake environment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10953" y="1841745"/>
            <a:ext cx="8510414" cy="2657671"/>
            <a:chOff x="0" y="0"/>
            <a:chExt cx="11347219" cy="3543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66675"/>
              <a:ext cx="9076683" cy="750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35"/>
                </a:lnSpc>
              </a:pPr>
              <a:r>
                <a:rPr lang="en-US" sz="3382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Heuristic used : Manhattan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48111" y="850231"/>
              <a:ext cx="3261342" cy="517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2"/>
                </a:lnSpc>
                <a:spcBef>
                  <a:spcPct val="0"/>
                </a:spcBef>
              </a:pPr>
              <a:r>
                <a:rPr lang="en-US" sz="2359" b="1" spc="11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h(n)=∣x1​−x∣+∣y1​−y​∣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203277" y="1545455"/>
              <a:ext cx="9813921" cy="1206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1"/>
                </a:lnSpc>
                <a:spcBef>
                  <a:spcPct val="0"/>
                </a:spcBef>
              </a:pPr>
              <a:r>
                <a:rPr lang="en-US" sz="1758" b="1" spc="8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h(n): heuristic cost (estimated distance) from current node to goal</a:t>
              </a:r>
            </a:p>
            <a:p>
              <a:pPr algn="ctr">
                <a:lnSpc>
                  <a:spcPts val="2461"/>
                </a:lnSpc>
                <a:spcBef>
                  <a:spcPct val="0"/>
                </a:spcBef>
              </a:pPr>
              <a:r>
                <a:rPr lang="en-US" sz="1758" b="1" spc="8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(x1,y1)  : coordinates of the current node</a:t>
              </a:r>
            </a:p>
            <a:p>
              <a:pPr algn="ctr">
                <a:lnSpc>
                  <a:spcPts val="2461"/>
                </a:lnSpc>
                <a:spcBef>
                  <a:spcPct val="0"/>
                </a:spcBef>
              </a:pPr>
              <a:r>
                <a:rPr lang="en-US" sz="1758" b="1" spc="8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(x ,y)  : coordinates of the goal node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03277" y="2982944"/>
              <a:ext cx="10143942" cy="560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66"/>
                </a:lnSpc>
              </a:pPr>
              <a:r>
                <a:rPr lang="en-US" sz="2547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Chosen due to consistency and admissibility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C7CEBDD-D2F1-92F7-10BA-9DF408B1944A}"/>
              </a:ext>
            </a:extLst>
          </p:cNvPr>
          <p:cNvSpPr txBox="1"/>
          <p:nvPr/>
        </p:nvSpPr>
        <p:spPr>
          <a:xfrm>
            <a:off x="2969224" y="455190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the gif to 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312136" y="2932660"/>
          <a:ext cx="6648366" cy="1469634"/>
        </p:xfrm>
        <a:graphic>
          <a:graphicData uri="http://schemas.openxmlformats.org/drawingml/2006/table">
            <a:tbl>
              <a:tblPr/>
              <a:tblGrid>
                <a:gridCol w="113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9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9456">
                <a:tc>
                  <a:txBody>
                    <a:bodyPr/>
                    <a:lstStyle/>
                    <a:p>
                      <a:pPr algn="ctr">
                        <a:lnSpc>
                          <a:spcPts val="1444"/>
                        </a:lnSpc>
                        <a:defRPr/>
                      </a:pP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RUN 1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RUN 2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RUN 3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RUN 4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RUN 5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178">
                <a:tc>
                  <a:txBody>
                    <a:bodyPr/>
                    <a:lstStyle/>
                    <a:p>
                      <a:pPr algn="ctr">
                        <a:lnSpc>
                          <a:spcPts val="2144"/>
                        </a:lnSpc>
                        <a:defRPr/>
                      </a:pPr>
                      <a:r>
                        <a:rPr lang="en-US" sz="1531" b="1">
                          <a:solidFill>
                            <a:srgbClr val="00000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TIME(IN SECS)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  <a:defRPr/>
                      </a:pPr>
                      <a:r>
                        <a:rPr lang="en-US" sz="1331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  <a:defRPr/>
                      </a:pPr>
                      <a:r>
                        <a:rPr lang="en-US" sz="1331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  <a:defRPr/>
                      </a:pPr>
                      <a:r>
                        <a:rPr lang="en-US" sz="1331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  <a:defRPr/>
                      </a:pPr>
                      <a:r>
                        <a:rPr lang="en-US" sz="1331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  <a:defRPr/>
                      </a:pPr>
                      <a:r>
                        <a:rPr lang="en-US" sz="1331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</a:t>
                      </a:r>
                      <a:endParaRPr lang="en-US" sz="1100"/>
                    </a:p>
                  </a:txBody>
                  <a:tcPr marL="109171" marR="109171" marT="109171" marB="109171" anchor="ctr">
                    <a:lnL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8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5710" t="10907" r="7712"/>
          <a:stretch>
            <a:fillRect/>
          </a:stretch>
        </p:blipFill>
        <p:spPr>
          <a:xfrm>
            <a:off x="1836604" y="4782649"/>
            <a:ext cx="4358822" cy="4485471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8426040" y="5143500"/>
            <a:ext cx="9468284" cy="4700904"/>
          </a:xfrm>
          <a:custGeom>
            <a:avLst/>
            <a:gdLst/>
            <a:ahLst/>
            <a:cxnLst/>
            <a:rect l="l" t="t" r="r" b="b"/>
            <a:pathLst>
              <a:path w="9468284" h="4700904">
                <a:moveTo>
                  <a:pt x="0" y="0"/>
                </a:moveTo>
                <a:lnTo>
                  <a:pt x="9468285" y="0"/>
                </a:lnTo>
                <a:lnTo>
                  <a:pt x="9468285" y="4700904"/>
                </a:lnTo>
                <a:lnTo>
                  <a:pt x="0" y="4700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10953" y="662158"/>
            <a:ext cx="7984449" cy="95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966"/>
              </a:lnSpc>
            </a:pPr>
            <a:r>
              <a:rPr lang="en-US" sz="7741" b="1" u="sng" spc="-356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IDA*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82122" y="2302953"/>
            <a:ext cx="1457623" cy="51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2979" b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Results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49222" y="4249894"/>
            <a:ext cx="4014093" cy="473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5"/>
              </a:lnSpc>
            </a:pPr>
            <a:r>
              <a:rPr lang="en-US" sz="2732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Average time : 0.000 secs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97036" y="9522777"/>
            <a:ext cx="4437958" cy="614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6"/>
              </a:lnSpc>
            </a:pPr>
            <a:r>
              <a:rPr lang="en-US" sz="177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Showing all the explored paths and then showing the optimal path traversed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06173" y="962025"/>
            <a:ext cx="53580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in frozen lake environment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10953" y="2090113"/>
            <a:ext cx="7715087" cy="2409303"/>
            <a:chOff x="0" y="0"/>
            <a:chExt cx="10286783" cy="3212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8228437" cy="677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93"/>
                </a:lnSpc>
              </a:pPr>
              <a:r>
                <a:rPr lang="en-US" sz="3066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Heuristic used : Manhattan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312780" y="766323"/>
              <a:ext cx="2956558" cy="473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4"/>
                </a:lnSpc>
                <a:spcBef>
                  <a:spcPct val="0"/>
                </a:spcBef>
              </a:pPr>
              <a:r>
                <a:rPr lang="en-US" sz="2138" b="1" spc="10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h(n)=∣x1​−x∣+∣y1​−y​∣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90827" y="1397467"/>
              <a:ext cx="8896777" cy="1097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1"/>
                </a:lnSpc>
                <a:spcBef>
                  <a:spcPct val="0"/>
                </a:spcBef>
              </a:pPr>
              <a:r>
                <a:rPr lang="en-US" sz="1594" b="1" spc="7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h(n): heuristic cost (estimated distance) from current node to goal</a:t>
              </a:r>
            </a:p>
            <a:p>
              <a:pPr algn="ctr">
                <a:lnSpc>
                  <a:spcPts val="2231"/>
                </a:lnSpc>
                <a:spcBef>
                  <a:spcPct val="0"/>
                </a:spcBef>
              </a:pPr>
              <a:r>
                <a:rPr lang="en-US" sz="1594" b="1" spc="7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(x1,y1)  : coordinates of the current node</a:t>
              </a:r>
            </a:p>
            <a:p>
              <a:pPr algn="ctr">
                <a:lnSpc>
                  <a:spcPts val="2231"/>
                </a:lnSpc>
                <a:spcBef>
                  <a:spcPct val="0"/>
                </a:spcBef>
              </a:pPr>
              <a:r>
                <a:rPr lang="en-US" sz="1594" b="1" spc="7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(x ,y)  : coordinates of the goal node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90827" y="2699727"/>
              <a:ext cx="9195956" cy="512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33"/>
                </a:lnSpc>
              </a:pPr>
              <a:r>
                <a:rPr lang="en-US" sz="2309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Chosen due to consistency and admissibility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2A85299-9ED5-448F-3A2E-4AEB46E78CFD}"/>
              </a:ext>
            </a:extLst>
          </p:cNvPr>
          <p:cNvSpPr txBox="1"/>
          <p:nvPr/>
        </p:nvSpPr>
        <p:spPr>
          <a:xfrm>
            <a:off x="2953663" y="44258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the gif to 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5438" y="904875"/>
            <a:ext cx="12824869" cy="1038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1"/>
              </a:lnSpc>
            </a:pPr>
            <a:r>
              <a:rPr lang="en-US" sz="6008" b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Observations and Explanations 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09600" y="2397046"/>
            <a:ext cx="16855830" cy="5823907"/>
            <a:chOff x="204368" y="-105939"/>
            <a:chExt cx="22474440" cy="7765209"/>
          </a:xfrm>
        </p:grpSpPr>
        <p:sp>
          <p:nvSpPr>
            <p:cNvPr id="4" name="TextBox 4"/>
            <p:cNvSpPr txBox="1"/>
            <p:nvPr/>
          </p:nvSpPr>
          <p:spPr>
            <a:xfrm>
              <a:off x="204368" y="-105939"/>
              <a:ext cx="22474440" cy="2206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>
                <a:lnSpc>
                  <a:spcPts val="4356"/>
                </a:lnSpc>
              </a:pPr>
              <a:r>
                <a:rPr lang="en-US" sz="3111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Speed: </a:t>
              </a:r>
              <a:r>
                <a:rPr lang="en-US" sz="311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IDA* uses a depth-first search with heuristic </a:t>
              </a:r>
              <a:r>
                <a:rPr lang="en-US" sz="3111" dirty="0" err="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boounds</a:t>
              </a:r>
              <a:r>
                <a:rPr lang="en-US" sz="311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, making it quicker in                                      deterministic (non-slippery) environments compared to Branch and </a:t>
              </a:r>
            </a:p>
            <a:p>
              <a:pPr lvl="1">
                <a:lnSpc>
                  <a:spcPts val="4356"/>
                </a:lnSpc>
              </a:pPr>
              <a:r>
                <a:rPr lang="en-US" sz="311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Bound , which explores more nodes before pruning .</a:t>
              </a:r>
              <a:r>
                <a:rPr lang="en-US" sz="3111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                             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856727" y="2588050"/>
              <a:ext cx="20363048" cy="2625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47"/>
                </a:lnSpc>
              </a:pPr>
              <a:r>
                <a:rPr lang="en-US" sz="2819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Optimal and Memory-Efficient Search: </a:t>
              </a:r>
              <a:r>
                <a:rPr lang="en-US" sz="2819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IDA* guarantees an optimal path like Branch and Bound , but does so more efficiently by using the  Manhattan heuristic to guide the  search explore fewer </a:t>
              </a:r>
              <a:r>
                <a:rPr lang="en-US" sz="2819" dirty="0" err="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noed</a:t>
              </a:r>
              <a:r>
                <a:rPr lang="en-US" sz="2819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reducing both computation and memory usage through iterative </a:t>
              </a:r>
              <a:r>
                <a:rPr lang="en-US" sz="2819" dirty="0" err="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depening</a:t>
              </a:r>
              <a:r>
                <a:rPr lang="en-US" sz="2819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.                                                                                                                           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56727" y="5700957"/>
              <a:ext cx="20363048" cy="1958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47"/>
                </a:lnSpc>
              </a:pPr>
              <a:r>
                <a:rPr lang="en-US" sz="2819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Better in Deterministic Environments:</a:t>
              </a:r>
              <a:r>
                <a:rPr lang="en-US" sz="2819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IDA* performs better when the environment (like </a:t>
              </a:r>
              <a:r>
                <a:rPr lang="en-US" sz="2819" dirty="0" err="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FrozenLake</a:t>
              </a:r>
              <a:r>
                <a:rPr lang="en-US" sz="2819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with </a:t>
              </a:r>
              <a:r>
                <a:rPr lang="en-US" sz="2819" dirty="0" err="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is_slippery</a:t>
              </a:r>
              <a:r>
                <a:rPr lang="en-US" sz="2819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=False) is predictable, while Branch and Bound is more </a:t>
              </a:r>
            </a:p>
            <a:p>
              <a:pPr>
                <a:lnSpc>
                  <a:spcPts val="3947"/>
                </a:lnSpc>
              </a:pPr>
              <a:r>
                <a:rPr lang="en-US" sz="2819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robust in uncertain conditions .                                                                                                 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4924" y="1476883"/>
            <a:ext cx="6360799" cy="3935744"/>
          </a:xfrm>
          <a:custGeom>
            <a:avLst/>
            <a:gdLst/>
            <a:ahLst/>
            <a:cxnLst/>
            <a:rect l="l" t="t" r="r" b="b"/>
            <a:pathLst>
              <a:path w="6360799" h="3935744">
                <a:moveTo>
                  <a:pt x="0" y="0"/>
                </a:moveTo>
                <a:lnTo>
                  <a:pt x="6360798" y="0"/>
                </a:lnTo>
                <a:lnTo>
                  <a:pt x="6360798" y="3935744"/>
                </a:lnTo>
                <a:lnTo>
                  <a:pt x="0" y="39357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60528" y="1476883"/>
            <a:ext cx="6455018" cy="3935744"/>
          </a:xfrm>
          <a:custGeom>
            <a:avLst/>
            <a:gdLst/>
            <a:ahLst/>
            <a:cxnLst/>
            <a:rect l="l" t="t" r="r" b="b"/>
            <a:pathLst>
              <a:path w="6455018" h="3935744">
                <a:moveTo>
                  <a:pt x="0" y="0"/>
                </a:moveTo>
                <a:lnTo>
                  <a:pt x="6455017" y="0"/>
                </a:lnTo>
                <a:lnTo>
                  <a:pt x="6455017" y="3935744"/>
                </a:lnTo>
                <a:lnTo>
                  <a:pt x="0" y="39357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535" b="-535"/>
            </a:stretch>
          </a:blipFill>
        </p:spPr>
      </p:sp>
      <p:pic>
        <p:nvPicPr>
          <p:cNvPr id="4" name="Picture 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/>
          <a:stretch>
            <a:fillRect/>
          </a:stretch>
        </p:blipFill>
        <p:spPr>
          <a:xfrm>
            <a:off x="10771385" y="5526927"/>
            <a:ext cx="5486400" cy="4114800"/>
          </a:xfrm>
          <a:prstGeom prst="rect">
            <a:avLst/>
          </a:prstGeom>
        </p:spPr>
      </p:pic>
      <p:pic>
        <p:nvPicPr>
          <p:cNvPr id="5" name="Picture 5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rcRect l="9560" t="3824" r="6373" b="8232"/>
          <a:stretch>
            <a:fillRect/>
          </a:stretch>
        </p:blipFill>
        <p:spPr>
          <a:xfrm>
            <a:off x="1894332" y="5412627"/>
            <a:ext cx="4532171" cy="474120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0" y="172060"/>
            <a:ext cx="7362313" cy="744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439"/>
              </a:lnSpc>
            </a:pPr>
            <a:r>
              <a:rPr lang="en-US" sz="6043" b="1" u="sng" spc="-278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Simulated Annealing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96987" y="172060"/>
            <a:ext cx="7362313" cy="744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439"/>
              </a:lnSpc>
            </a:pPr>
            <a:r>
              <a:rPr lang="en-US" sz="6043" b="1" u="sng" spc="-278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Hill Climbing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4924" y="961090"/>
            <a:ext cx="1584170" cy="515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5"/>
              </a:lnSpc>
            </a:pPr>
            <a:r>
              <a:rPr lang="en-US" sz="304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21809" y="984476"/>
            <a:ext cx="3550391" cy="370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51"/>
              </a:lnSpc>
            </a:pPr>
            <a:r>
              <a:rPr lang="en-US" sz="217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Time-2.24 secs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96987" y="971550"/>
            <a:ext cx="1549598" cy="1041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297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58161" y="1026406"/>
            <a:ext cx="3545868" cy="395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8"/>
              </a:lnSpc>
            </a:pPr>
            <a:r>
              <a:rPr lang="en-US" sz="236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Time-1.87 secs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00482" y="-133350"/>
            <a:ext cx="568835" cy="11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67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9CA01-38B6-6817-8FBF-0D450FE7D06B}"/>
              </a:ext>
            </a:extLst>
          </p:cNvPr>
          <p:cNvSpPr txBox="1"/>
          <p:nvPr/>
        </p:nvSpPr>
        <p:spPr>
          <a:xfrm>
            <a:off x="7516616" y="93426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the gifs to 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0">
                <p:cTn id="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61"/>
            <a:ext cx="12824869" cy="1028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1"/>
              </a:lnSpc>
            </a:pPr>
            <a:r>
              <a:rPr lang="en-US" sz="60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Observations and Explanations 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0600" y="1412279"/>
            <a:ext cx="17023915" cy="597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1"/>
              </a:lnSpc>
            </a:pPr>
            <a:r>
              <a:rPr lang="en-US" sz="3486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Heuristic used : </a:t>
            </a:r>
            <a:r>
              <a:rPr lang="en-US" sz="3486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The negative of the Euclidean distance between consecutive nodes.</a:t>
            </a:r>
            <a:r>
              <a:rPr lang="en-US" sz="3486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47005" y="2990342"/>
            <a:ext cx="16231295" cy="6381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0"/>
              </a:lnSpc>
              <a:spcBef>
                <a:spcPct val="0"/>
              </a:spcBef>
            </a:pPr>
            <a:r>
              <a:rPr lang="en-US" sz="3021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Exploration vs Exploitation:  </a:t>
            </a:r>
            <a:r>
              <a:rPr lang="en-US" sz="302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Simulated Annealing explores more broadly due to                                     </a:t>
            </a:r>
          </a:p>
          <a:p>
            <a:pPr>
              <a:lnSpc>
                <a:spcPts val="4230"/>
              </a:lnSpc>
              <a:spcBef>
                <a:spcPct val="0"/>
              </a:spcBef>
            </a:pPr>
            <a:r>
              <a:rPr lang="en-US" sz="302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probabilistic jumps, while Hill Climbing exploits immediate gains and risk </a:t>
            </a:r>
          </a:p>
          <a:p>
            <a:pPr>
              <a:lnSpc>
                <a:spcPts val="4230"/>
              </a:lnSpc>
              <a:spcBef>
                <a:spcPct val="0"/>
              </a:spcBef>
            </a:pPr>
            <a:r>
              <a:rPr lang="en-US" sz="302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getting stuck in local optima.                                                                                        </a:t>
            </a:r>
          </a:p>
          <a:p>
            <a:pPr>
              <a:lnSpc>
                <a:spcPts val="4230"/>
              </a:lnSpc>
              <a:spcBef>
                <a:spcPct val="0"/>
              </a:spcBef>
            </a:pPr>
            <a:r>
              <a:rPr lang="en-US" sz="302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                                                                   </a:t>
            </a:r>
          </a:p>
          <a:p>
            <a:pPr>
              <a:lnSpc>
                <a:spcPts val="4230"/>
              </a:lnSpc>
              <a:spcBef>
                <a:spcPct val="0"/>
              </a:spcBef>
            </a:pPr>
            <a:r>
              <a:rPr lang="en-US" sz="3021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Convergence Pattern: </a:t>
            </a:r>
            <a:r>
              <a:rPr lang="en-US" sz="302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 converges gradually with fluctuations due to its cooling schedule,  </a:t>
            </a:r>
          </a:p>
          <a:p>
            <a:pPr>
              <a:lnSpc>
                <a:spcPts val="4230"/>
              </a:lnSpc>
              <a:spcBef>
                <a:spcPct val="0"/>
              </a:spcBef>
            </a:pPr>
            <a:r>
              <a:rPr lang="en-US" sz="302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whereas HC converges quickly but may plateau early without randomness.  </a:t>
            </a:r>
          </a:p>
          <a:p>
            <a:pPr>
              <a:lnSpc>
                <a:spcPts val="4230"/>
              </a:lnSpc>
              <a:spcBef>
                <a:spcPct val="0"/>
              </a:spcBef>
            </a:pPr>
            <a:endParaRPr lang="en-US" sz="302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>
              <a:lnSpc>
                <a:spcPts val="4230"/>
              </a:lnSpc>
              <a:spcBef>
                <a:spcPct val="0"/>
              </a:spcBef>
            </a:pPr>
            <a:r>
              <a:rPr lang="en-US" sz="3021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Final Solution Quality: </a:t>
            </a:r>
            <a:r>
              <a:rPr lang="en-US" sz="302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 often achieves better final solutions by escaping local minima,     </a:t>
            </a:r>
          </a:p>
          <a:p>
            <a:pPr>
              <a:lnSpc>
                <a:spcPts val="4230"/>
              </a:lnSpc>
              <a:spcBef>
                <a:spcPct val="0"/>
              </a:spcBef>
            </a:pPr>
            <a:r>
              <a:rPr lang="en-US" sz="302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while HC may settle for suboptimal peaks.                                                           </a:t>
            </a:r>
          </a:p>
          <a:p>
            <a:pPr>
              <a:lnSpc>
                <a:spcPts val="4230"/>
              </a:lnSpc>
              <a:spcBef>
                <a:spcPct val="0"/>
              </a:spcBef>
            </a:pPr>
            <a:r>
              <a:rPr lang="en-US" sz="302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                                    </a:t>
            </a:r>
          </a:p>
          <a:p>
            <a:pPr>
              <a:lnSpc>
                <a:spcPts val="4230"/>
              </a:lnSpc>
              <a:spcBef>
                <a:spcPct val="0"/>
              </a:spcBef>
            </a:pPr>
            <a:r>
              <a:rPr lang="en-US" sz="3021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Performance Variability: </a:t>
            </a:r>
            <a:r>
              <a:rPr lang="en-US" sz="302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 shows variable outcomes based on parameters, while HC            </a:t>
            </a:r>
          </a:p>
          <a:p>
            <a:pPr>
              <a:lnSpc>
                <a:spcPts val="4230"/>
              </a:lnSpc>
              <a:spcBef>
                <a:spcPct val="0"/>
              </a:spcBef>
            </a:pPr>
            <a:r>
              <a:rPr lang="en-US" sz="302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is  deterministic and consistent but less adaptive.               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504</Words>
  <Application>Microsoft Office PowerPoint</Application>
  <PresentationFormat>Custom</PresentationFormat>
  <Paragraphs>79</Paragraphs>
  <Slides>6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Fira Sans Bold</vt:lpstr>
      <vt:lpstr>Calibri</vt:lpstr>
      <vt:lpstr>Canva Sans Bold</vt:lpstr>
      <vt:lpstr>Canva Sans</vt:lpstr>
      <vt:lpstr>Fira Sans</vt:lpstr>
      <vt:lpstr>Arial</vt:lpstr>
      <vt:lpstr>Fira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Analysis of Results Presentation</dc:title>
  <cp:lastModifiedBy>SAI PREETHIKA</cp:lastModifiedBy>
  <cp:revision>3</cp:revision>
  <dcterms:created xsi:type="dcterms:W3CDTF">2006-08-16T00:00:00Z</dcterms:created>
  <dcterms:modified xsi:type="dcterms:W3CDTF">2025-04-06T17:08:51Z</dcterms:modified>
  <dc:identifier>DAGjxeWU2uc</dc:identifier>
</cp:coreProperties>
</file>