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7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90798" autoAdjust="0"/>
  </p:normalViewPr>
  <p:slideViewPr>
    <p:cSldViewPr snapToGrid="0">
      <p:cViewPr varScale="1">
        <p:scale>
          <a:sx n="102" d="100"/>
          <a:sy n="102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27C1F-A032-E34A-AB9C-D2D913C515FC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C0BD2C9D-726C-BB45-9A48-DBF9CADC9D26}">
      <dgm:prSet phldrT="[Text]"/>
      <dgm:spPr/>
      <dgm:t>
        <a:bodyPr/>
        <a:lstStyle/>
        <a:p>
          <a:r>
            <a:rPr lang="en-GB" dirty="0"/>
            <a:t>Additional Director (AD) </a:t>
          </a:r>
        </a:p>
      </dgm:t>
    </dgm:pt>
    <dgm:pt modelId="{51536308-82A4-6E49-AC03-E19F38AB282A}" type="parTrans" cxnId="{495826A9-746B-2A48-888F-753EE547899F}">
      <dgm:prSet/>
      <dgm:spPr/>
      <dgm:t>
        <a:bodyPr/>
        <a:lstStyle/>
        <a:p>
          <a:endParaRPr lang="en-GB"/>
        </a:p>
      </dgm:t>
    </dgm:pt>
    <dgm:pt modelId="{12E577EC-893E-5E4D-B8F8-9CEFDBB31FF1}" type="sibTrans" cxnId="{495826A9-746B-2A48-888F-753EE547899F}">
      <dgm:prSet/>
      <dgm:spPr/>
      <dgm:t>
        <a:bodyPr/>
        <a:lstStyle/>
        <a:p>
          <a:endParaRPr lang="en-GB"/>
        </a:p>
      </dgm:t>
    </dgm:pt>
    <dgm:pt modelId="{798D8A7E-63F3-6D4B-A84E-2DCECE76FD23}">
      <dgm:prSet phldrT="[Text]"/>
      <dgm:spPr/>
      <dgm:t>
        <a:bodyPr/>
        <a:lstStyle/>
        <a:p>
          <a:r>
            <a:rPr lang="en-GB" dirty="0"/>
            <a:t>Technology Director (TD)</a:t>
          </a:r>
        </a:p>
      </dgm:t>
    </dgm:pt>
    <dgm:pt modelId="{B6092FAF-82A5-EA4B-9BFD-B114BEFEC7A0}" type="parTrans" cxnId="{5CD63C5D-63D2-2846-AA83-7F6C7924FDB3}">
      <dgm:prSet/>
      <dgm:spPr/>
      <dgm:t>
        <a:bodyPr/>
        <a:lstStyle/>
        <a:p>
          <a:endParaRPr lang="en-GB"/>
        </a:p>
      </dgm:t>
    </dgm:pt>
    <dgm:pt modelId="{EC35A8A5-DB8F-6748-B251-61E487CE6A5E}" type="sibTrans" cxnId="{5CD63C5D-63D2-2846-AA83-7F6C7924FDB3}">
      <dgm:prSet/>
      <dgm:spPr/>
      <dgm:t>
        <a:bodyPr/>
        <a:lstStyle/>
        <a:p>
          <a:endParaRPr lang="en-GB"/>
        </a:p>
      </dgm:t>
    </dgm:pt>
    <dgm:pt modelId="{80A7F325-D226-DB48-9218-B5DEAFC988EB}">
      <dgm:prSet phldrT="[Text]"/>
      <dgm:spPr/>
      <dgm:t>
        <a:bodyPr/>
        <a:lstStyle/>
        <a:p>
          <a:r>
            <a:rPr lang="en-GB" dirty="0"/>
            <a:t>Group Director (GD)</a:t>
          </a:r>
        </a:p>
      </dgm:t>
    </dgm:pt>
    <dgm:pt modelId="{42164435-5BF1-E841-8E12-EF6EA88E9EF6}" type="parTrans" cxnId="{613AB313-15B1-F542-B070-BD0648871B97}">
      <dgm:prSet/>
      <dgm:spPr/>
      <dgm:t>
        <a:bodyPr/>
        <a:lstStyle/>
        <a:p>
          <a:endParaRPr lang="en-GB"/>
        </a:p>
      </dgm:t>
    </dgm:pt>
    <dgm:pt modelId="{A0EFF279-283E-7B43-ADB2-782EE20CE9D6}" type="sibTrans" cxnId="{613AB313-15B1-F542-B070-BD0648871B97}">
      <dgm:prSet/>
      <dgm:spPr/>
      <dgm:t>
        <a:bodyPr/>
        <a:lstStyle/>
        <a:p>
          <a:endParaRPr lang="en-GB"/>
        </a:p>
      </dgm:t>
    </dgm:pt>
    <dgm:pt modelId="{5BC7FECE-4B46-C246-9D96-74387199D63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2800" dirty="0"/>
            <a:t>Information Technology Group (ITG)</a:t>
          </a:r>
        </a:p>
      </dgm:t>
    </dgm:pt>
    <dgm:pt modelId="{48348641-7653-2548-9244-E3B0C37FB125}" type="parTrans" cxnId="{E92B3602-CC60-0544-B543-2D0BE4D432EE}">
      <dgm:prSet/>
      <dgm:spPr/>
      <dgm:t>
        <a:bodyPr/>
        <a:lstStyle/>
        <a:p>
          <a:endParaRPr lang="en-GB"/>
        </a:p>
      </dgm:t>
    </dgm:pt>
    <dgm:pt modelId="{CBBB05FF-6DCF-0741-A610-A273D8B2232D}" type="sibTrans" cxnId="{E92B3602-CC60-0544-B543-2D0BE4D432EE}">
      <dgm:prSet/>
      <dgm:spPr/>
      <dgm:t>
        <a:bodyPr/>
        <a:lstStyle/>
        <a:p>
          <a:endParaRPr lang="en-GB"/>
        </a:p>
      </dgm:t>
    </dgm:pt>
    <dgm:pt modelId="{BABA96E1-A4EE-5549-9081-A793FD9D929E}" type="pres">
      <dgm:prSet presAssocID="{B7427C1F-A032-E34A-AB9C-D2D913C515FC}" presName="linearFlow" presStyleCnt="0">
        <dgm:presLayoutVars>
          <dgm:resizeHandles val="exact"/>
        </dgm:presLayoutVars>
      </dgm:prSet>
      <dgm:spPr/>
    </dgm:pt>
    <dgm:pt modelId="{4E367DC9-C9CB-3642-BE65-9B8A855CDD1A}" type="pres">
      <dgm:prSet presAssocID="{5BC7FECE-4B46-C246-9D96-74387199D637}" presName="node" presStyleLbl="node1" presStyleIdx="0" presStyleCnt="4" custScaleX="230596">
        <dgm:presLayoutVars>
          <dgm:bulletEnabled val="1"/>
        </dgm:presLayoutVars>
      </dgm:prSet>
      <dgm:spPr/>
    </dgm:pt>
    <dgm:pt modelId="{786F4905-B59B-7B40-B550-8DBC52CC5A63}" type="pres">
      <dgm:prSet presAssocID="{CBBB05FF-6DCF-0741-A610-A273D8B2232D}" presName="sibTrans" presStyleLbl="sibTrans2D1" presStyleIdx="0" presStyleCnt="3"/>
      <dgm:spPr/>
    </dgm:pt>
    <dgm:pt modelId="{DDEA5FE6-65BD-564D-8EA6-F2412DE46CD6}" type="pres">
      <dgm:prSet presAssocID="{CBBB05FF-6DCF-0741-A610-A273D8B2232D}" presName="connectorText" presStyleLbl="sibTrans2D1" presStyleIdx="0" presStyleCnt="3"/>
      <dgm:spPr/>
    </dgm:pt>
    <dgm:pt modelId="{3322C7F4-8869-694B-9E14-EF1F1A869B6F}" type="pres">
      <dgm:prSet presAssocID="{C0BD2C9D-726C-BB45-9A48-DBF9CADC9D26}" presName="node" presStyleLbl="node1" presStyleIdx="1" presStyleCnt="4" custScaleX="147955">
        <dgm:presLayoutVars>
          <dgm:bulletEnabled val="1"/>
        </dgm:presLayoutVars>
      </dgm:prSet>
      <dgm:spPr/>
    </dgm:pt>
    <dgm:pt modelId="{56857C58-F1D0-D148-9043-4B6FBA113623}" type="pres">
      <dgm:prSet presAssocID="{12E577EC-893E-5E4D-B8F8-9CEFDBB31FF1}" presName="sibTrans" presStyleLbl="sibTrans2D1" presStyleIdx="1" presStyleCnt="3"/>
      <dgm:spPr/>
    </dgm:pt>
    <dgm:pt modelId="{AD965575-E161-8248-AE91-A48E14DD11F5}" type="pres">
      <dgm:prSet presAssocID="{12E577EC-893E-5E4D-B8F8-9CEFDBB31FF1}" presName="connectorText" presStyleLbl="sibTrans2D1" presStyleIdx="1" presStyleCnt="3"/>
      <dgm:spPr/>
    </dgm:pt>
    <dgm:pt modelId="{578FC8D6-69EE-3E40-AF9E-C02D7AE16F29}" type="pres">
      <dgm:prSet presAssocID="{798D8A7E-63F3-6D4B-A84E-2DCECE76FD23}" presName="node" presStyleLbl="node1" presStyleIdx="2" presStyleCnt="4" custScaleX="147954">
        <dgm:presLayoutVars>
          <dgm:bulletEnabled val="1"/>
        </dgm:presLayoutVars>
      </dgm:prSet>
      <dgm:spPr/>
    </dgm:pt>
    <dgm:pt modelId="{EF448CFE-7B48-D34F-8FF1-9ED145433E41}" type="pres">
      <dgm:prSet presAssocID="{EC35A8A5-DB8F-6748-B251-61E487CE6A5E}" presName="sibTrans" presStyleLbl="sibTrans2D1" presStyleIdx="2" presStyleCnt="3"/>
      <dgm:spPr/>
    </dgm:pt>
    <dgm:pt modelId="{DC996AFF-EC9D-1C4F-A060-7A1A33DC981E}" type="pres">
      <dgm:prSet presAssocID="{EC35A8A5-DB8F-6748-B251-61E487CE6A5E}" presName="connectorText" presStyleLbl="sibTrans2D1" presStyleIdx="2" presStyleCnt="3"/>
      <dgm:spPr/>
    </dgm:pt>
    <dgm:pt modelId="{11CA6B94-2163-2643-B7A3-D62442CF3D69}" type="pres">
      <dgm:prSet presAssocID="{80A7F325-D226-DB48-9218-B5DEAFC988EB}" presName="node" presStyleLbl="node1" presStyleIdx="3" presStyleCnt="4" custScaleX="147695">
        <dgm:presLayoutVars>
          <dgm:bulletEnabled val="1"/>
        </dgm:presLayoutVars>
      </dgm:prSet>
      <dgm:spPr/>
    </dgm:pt>
  </dgm:ptLst>
  <dgm:cxnLst>
    <dgm:cxn modelId="{E92B3602-CC60-0544-B543-2D0BE4D432EE}" srcId="{B7427C1F-A032-E34A-AB9C-D2D913C515FC}" destId="{5BC7FECE-4B46-C246-9D96-74387199D637}" srcOrd="0" destOrd="0" parTransId="{48348641-7653-2548-9244-E3B0C37FB125}" sibTransId="{CBBB05FF-6DCF-0741-A610-A273D8B2232D}"/>
    <dgm:cxn modelId="{613AB313-15B1-F542-B070-BD0648871B97}" srcId="{B7427C1F-A032-E34A-AB9C-D2D913C515FC}" destId="{80A7F325-D226-DB48-9218-B5DEAFC988EB}" srcOrd="3" destOrd="0" parTransId="{42164435-5BF1-E841-8E12-EF6EA88E9EF6}" sibTransId="{A0EFF279-283E-7B43-ADB2-782EE20CE9D6}"/>
    <dgm:cxn modelId="{30429B43-CF47-4C43-8644-D79DCCE49E20}" type="presOf" srcId="{CBBB05FF-6DCF-0741-A610-A273D8B2232D}" destId="{DDEA5FE6-65BD-564D-8EA6-F2412DE46CD6}" srcOrd="1" destOrd="0" presId="urn:microsoft.com/office/officeart/2005/8/layout/process2"/>
    <dgm:cxn modelId="{5CD63C5D-63D2-2846-AA83-7F6C7924FDB3}" srcId="{B7427C1F-A032-E34A-AB9C-D2D913C515FC}" destId="{798D8A7E-63F3-6D4B-A84E-2DCECE76FD23}" srcOrd="2" destOrd="0" parTransId="{B6092FAF-82A5-EA4B-9BFD-B114BEFEC7A0}" sibTransId="{EC35A8A5-DB8F-6748-B251-61E487CE6A5E}"/>
    <dgm:cxn modelId="{1963017C-5273-D047-9741-DE8944228973}" type="presOf" srcId="{5BC7FECE-4B46-C246-9D96-74387199D637}" destId="{4E367DC9-C9CB-3642-BE65-9B8A855CDD1A}" srcOrd="0" destOrd="0" presId="urn:microsoft.com/office/officeart/2005/8/layout/process2"/>
    <dgm:cxn modelId="{D4385983-1F90-5A42-87ED-95EB46EE7FB8}" type="presOf" srcId="{80A7F325-D226-DB48-9218-B5DEAFC988EB}" destId="{11CA6B94-2163-2643-B7A3-D62442CF3D69}" srcOrd="0" destOrd="0" presId="urn:microsoft.com/office/officeart/2005/8/layout/process2"/>
    <dgm:cxn modelId="{B4818788-FAA8-ED4C-8316-20517E20C949}" type="presOf" srcId="{C0BD2C9D-726C-BB45-9A48-DBF9CADC9D26}" destId="{3322C7F4-8869-694B-9E14-EF1F1A869B6F}" srcOrd="0" destOrd="0" presId="urn:microsoft.com/office/officeart/2005/8/layout/process2"/>
    <dgm:cxn modelId="{495826A9-746B-2A48-888F-753EE547899F}" srcId="{B7427C1F-A032-E34A-AB9C-D2D913C515FC}" destId="{C0BD2C9D-726C-BB45-9A48-DBF9CADC9D26}" srcOrd="1" destOrd="0" parTransId="{51536308-82A4-6E49-AC03-E19F38AB282A}" sibTransId="{12E577EC-893E-5E4D-B8F8-9CEFDBB31FF1}"/>
    <dgm:cxn modelId="{BBC095B9-A6EA-7942-BFC9-9C2585BB3045}" type="presOf" srcId="{EC35A8A5-DB8F-6748-B251-61E487CE6A5E}" destId="{DC996AFF-EC9D-1C4F-A060-7A1A33DC981E}" srcOrd="1" destOrd="0" presId="urn:microsoft.com/office/officeart/2005/8/layout/process2"/>
    <dgm:cxn modelId="{669A7CC0-D4A4-734F-9EB6-15DC4EAC4A1A}" type="presOf" srcId="{B7427C1F-A032-E34A-AB9C-D2D913C515FC}" destId="{BABA96E1-A4EE-5549-9081-A793FD9D929E}" srcOrd="0" destOrd="0" presId="urn:microsoft.com/office/officeart/2005/8/layout/process2"/>
    <dgm:cxn modelId="{863B43DC-82C0-1D46-9EEF-251A9A48D89B}" type="presOf" srcId="{12E577EC-893E-5E4D-B8F8-9CEFDBB31FF1}" destId="{56857C58-F1D0-D148-9043-4B6FBA113623}" srcOrd="0" destOrd="0" presId="urn:microsoft.com/office/officeart/2005/8/layout/process2"/>
    <dgm:cxn modelId="{EF9D62E5-39D6-8746-9A3C-9A2EC68720C4}" type="presOf" srcId="{EC35A8A5-DB8F-6748-B251-61E487CE6A5E}" destId="{EF448CFE-7B48-D34F-8FF1-9ED145433E41}" srcOrd="0" destOrd="0" presId="urn:microsoft.com/office/officeart/2005/8/layout/process2"/>
    <dgm:cxn modelId="{9F7B11E7-8027-EE45-9A91-80E947E48046}" type="presOf" srcId="{798D8A7E-63F3-6D4B-A84E-2DCECE76FD23}" destId="{578FC8D6-69EE-3E40-AF9E-C02D7AE16F29}" srcOrd="0" destOrd="0" presId="urn:microsoft.com/office/officeart/2005/8/layout/process2"/>
    <dgm:cxn modelId="{5E12E6EC-4A3D-3841-A4CB-BDB672581C74}" type="presOf" srcId="{CBBB05FF-6DCF-0741-A610-A273D8B2232D}" destId="{786F4905-B59B-7B40-B550-8DBC52CC5A63}" srcOrd="0" destOrd="0" presId="urn:microsoft.com/office/officeart/2005/8/layout/process2"/>
    <dgm:cxn modelId="{8CFC8DF7-3D87-4541-B677-71D37D14BE91}" type="presOf" srcId="{12E577EC-893E-5E4D-B8F8-9CEFDBB31FF1}" destId="{AD965575-E161-8248-AE91-A48E14DD11F5}" srcOrd="1" destOrd="0" presId="urn:microsoft.com/office/officeart/2005/8/layout/process2"/>
    <dgm:cxn modelId="{17A53161-8F6E-C342-AF42-50924C5C554F}" type="presParOf" srcId="{BABA96E1-A4EE-5549-9081-A793FD9D929E}" destId="{4E367DC9-C9CB-3642-BE65-9B8A855CDD1A}" srcOrd="0" destOrd="0" presId="urn:microsoft.com/office/officeart/2005/8/layout/process2"/>
    <dgm:cxn modelId="{8673EB96-A974-2242-BC7E-A5986A1F2F18}" type="presParOf" srcId="{BABA96E1-A4EE-5549-9081-A793FD9D929E}" destId="{786F4905-B59B-7B40-B550-8DBC52CC5A63}" srcOrd="1" destOrd="0" presId="urn:microsoft.com/office/officeart/2005/8/layout/process2"/>
    <dgm:cxn modelId="{0531F881-8A8A-7149-B0AA-800E0A8BCF08}" type="presParOf" srcId="{786F4905-B59B-7B40-B550-8DBC52CC5A63}" destId="{DDEA5FE6-65BD-564D-8EA6-F2412DE46CD6}" srcOrd="0" destOrd="0" presId="urn:microsoft.com/office/officeart/2005/8/layout/process2"/>
    <dgm:cxn modelId="{D351E471-8844-BA45-891F-DE15E8E063A9}" type="presParOf" srcId="{BABA96E1-A4EE-5549-9081-A793FD9D929E}" destId="{3322C7F4-8869-694B-9E14-EF1F1A869B6F}" srcOrd="2" destOrd="0" presId="urn:microsoft.com/office/officeart/2005/8/layout/process2"/>
    <dgm:cxn modelId="{7FC3046F-875F-5B4B-B403-FD0939B92A56}" type="presParOf" srcId="{BABA96E1-A4EE-5549-9081-A793FD9D929E}" destId="{56857C58-F1D0-D148-9043-4B6FBA113623}" srcOrd="3" destOrd="0" presId="urn:microsoft.com/office/officeart/2005/8/layout/process2"/>
    <dgm:cxn modelId="{1F6D3336-04DE-CE42-8259-9EBA2D160BCF}" type="presParOf" srcId="{56857C58-F1D0-D148-9043-4B6FBA113623}" destId="{AD965575-E161-8248-AE91-A48E14DD11F5}" srcOrd="0" destOrd="0" presId="urn:microsoft.com/office/officeart/2005/8/layout/process2"/>
    <dgm:cxn modelId="{72DF476E-A0C0-D442-8C56-3D9D5071ACD3}" type="presParOf" srcId="{BABA96E1-A4EE-5549-9081-A793FD9D929E}" destId="{578FC8D6-69EE-3E40-AF9E-C02D7AE16F29}" srcOrd="4" destOrd="0" presId="urn:microsoft.com/office/officeart/2005/8/layout/process2"/>
    <dgm:cxn modelId="{175A48D4-73D9-C940-93E9-8E6A08EE694F}" type="presParOf" srcId="{BABA96E1-A4EE-5549-9081-A793FD9D929E}" destId="{EF448CFE-7B48-D34F-8FF1-9ED145433E41}" srcOrd="5" destOrd="0" presId="urn:microsoft.com/office/officeart/2005/8/layout/process2"/>
    <dgm:cxn modelId="{13EE21CF-CF6E-0E4C-84A7-4118E6B9FC64}" type="presParOf" srcId="{EF448CFE-7B48-D34F-8FF1-9ED145433E41}" destId="{DC996AFF-EC9D-1C4F-A060-7A1A33DC981E}" srcOrd="0" destOrd="0" presId="urn:microsoft.com/office/officeart/2005/8/layout/process2"/>
    <dgm:cxn modelId="{0D267AC4-C2E6-FC45-A251-AD22E889149E}" type="presParOf" srcId="{BABA96E1-A4EE-5549-9081-A793FD9D929E}" destId="{11CA6B94-2163-2643-B7A3-D62442CF3D6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E2FD5B6D-E8E5-A04D-A5E4-07702BB16D1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gm:t>
    </dgm:pt>
    <dgm:pt modelId="{BCAB8E41-D301-1140-886E-D8748AECE915}" type="parTrans" cxnId="{DA6BAEFA-D11D-3549-B381-521AD8880108}">
      <dgm:prSet/>
      <dgm:spPr/>
      <dgm:t>
        <a:bodyPr/>
        <a:lstStyle/>
        <a:p>
          <a:endParaRPr lang="en-GB"/>
        </a:p>
      </dgm:t>
    </dgm:pt>
    <dgm:pt modelId="{0E8A04B2-37CD-1D40-967C-1B2BCF2C1BB1}" type="sibTrans" cxnId="{DA6BAEFA-D11D-3549-B381-521AD8880108}">
      <dgm:prSet/>
      <dgm:spPr/>
      <dgm:t>
        <a:bodyPr/>
        <a:lstStyle/>
        <a:p>
          <a:endParaRPr lang="en-GB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13236" custLinFactNeighborX="5675" custLinFactNeighborY="1076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17554" custLinFactNeighborX="4632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45E12039-213B-9B48-BCD0-C90D982A9C44}" type="presOf" srcId="{E2FD5B6D-E8E5-A04D-A5E4-07702BB16D1E}" destId="{FC0F1314-3294-4A8C-8DCE-EB53E236164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9555BEA7-48C4-DB4D-AFFC-20164B40E94B}" type="presOf" srcId="{E2FD5B6D-E8E5-A04D-A5E4-07702BB16D1E}" destId="{98225A61-A0EC-450A-BED8-EF2E47E8FD18}" srcOrd="1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DA6BAEFA-D11D-3549-B381-521AD8880108}" srcId="{5E92505A-51E0-4F78-B3C5-704ACF8710DE}" destId="{E2FD5B6D-E8E5-A04D-A5E4-07702BB16D1E}" srcOrd="0" destOrd="0" parTransId="{BCAB8E41-D301-1140-886E-D8748AECE915}" sibTransId="{0E8A04B2-37CD-1D40-967C-1B2BCF2C1BB1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7DC9-C9CB-3642-BE65-9B8A855CDD1A}">
      <dsp:nvSpPr>
        <dsp:cNvPr id="0" name=""/>
        <dsp:cNvSpPr/>
      </dsp:nvSpPr>
      <dsp:spPr>
        <a:xfrm>
          <a:off x="-1052707" y="4148"/>
          <a:ext cx="7113223" cy="77117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Information Technology Group (ITG)</a:t>
          </a:r>
        </a:p>
      </dsp:txBody>
      <dsp:txXfrm>
        <a:off x="-1030120" y="26735"/>
        <a:ext cx="7068049" cy="726004"/>
      </dsp:txXfrm>
    </dsp:sp>
    <dsp:sp modelId="{786F4905-B59B-7B40-B550-8DBC52CC5A63}">
      <dsp:nvSpPr>
        <dsp:cNvPr id="0" name=""/>
        <dsp:cNvSpPr/>
      </dsp:nvSpPr>
      <dsp:spPr>
        <a:xfrm rot="5400000">
          <a:off x="2359308" y="794605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823525"/>
        <a:ext cx="208218" cy="202434"/>
      </dsp:txXfrm>
    </dsp:sp>
    <dsp:sp modelId="{3322C7F4-8869-694B-9E14-EF1F1A869B6F}">
      <dsp:nvSpPr>
        <dsp:cNvPr id="0" name=""/>
        <dsp:cNvSpPr/>
      </dsp:nvSpPr>
      <dsp:spPr>
        <a:xfrm>
          <a:off x="221910" y="1160915"/>
          <a:ext cx="4563986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Additional Director (AD) </a:t>
          </a:r>
        </a:p>
      </dsp:txBody>
      <dsp:txXfrm>
        <a:off x="244497" y="1183502"/>
        <a:ext cx="4518812" cy="726004"/>
      </dsp:txXfrm>
    </dsp:sp>
    <dsp:sp modelId="{56857C58-F1D0-D148-9043-4B6FBA113623}">
      <dsp:nvSpPr>
        <dsp:cNvPr id="0" name=""/>
        <dsp:cNvSpPr/>
      </dsp:nvSpPr>
      <dsp:spPr>
        <a:xfrm rot="5400000">
          <a:off x="2359308" y="1951372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1980292"/>
        <a:ext cx="208218" cy="202434"/>
      </dsp:txXfrm>
    </dsp:sp>
    <dsp:sp modelId="{578FC8D6-69EE-3E40-AF9E-C02D7AE16F29}">
      <dsp:nvSpPr>
        <dsp:cNvPr id="0" name=""/>
        <dsp:cNvSpPr/>
      </dsp:nvSpPr>
      <dsp:spPr>
        <a:xfrm>
          <a:off x="221926" y="2317682"/>
          <a:ext cx="4563955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Technology Director (TD)</a:t>
          </a:r>
        </a:p>
      </dsp:txBody>
      <dsp:txXfrm>
        <a:off x="244513" y="2340269"/>
        <a:ext cx="4518781" cy="726004"/>
      </dsp:txXfrm>
    </dsp:sp>
    <dsp:sp modelId="{EF448CFE-7B48-D34F-8FF1-9ED145433E41}">
      <dsp:nvSpPr>
        <dsp:cNvPr id="0" name=""/>
        <dsp:cNvSpPr/>
      </dsp:nvSpPr>
      <dsp:spPr>
        <a:xfrm rot="5400000">
          <a:off x="2359308" y="3108140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3137060"/>
        <a:ext cx="208218" cy="202434"/>
      </dsp:txXfrm>
    </dsp:sp>
    <dsp:sp modelId="{11CA6B94-2163-2643-B7A3-D62442CF3D69}">
      <dsp:nvSpPr>
        <dsp:cNvPr id="0" name=""/>
        <dsp:cNvSpPr/>
      </dsp:nvSpPr>
      <dsp:spPr>
        <a:xfrm>
          <a:off x="225920" y="3474449"/>
          <a:ext cx="4555966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Group Director (GD)</a:t>
          </a:r>
        </a:p>
      </dsp:txBody>
      <dsp:txXfrm>
        <a:off x="248507" y="3497036"/>
        <a:ext cx="4510792" cy="726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566136" y="767810"/>
          <a:ext cx="1564942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sp:txBody>
      <dsp:txXfrm>
        <a:off x="6764570" y="767810"/>
        <a:ext cx="1366507" cy="3290384"/>
      </dsp:txXfrm>
    </dsp:sp>
    <dsp:sp modelId="{2AAD338D-3122-4454-9A67-16BE024D44E3}">
      <dsp:nvSpPr>
        <dsp:cNvPr id="0" name=""/>
        <dsp:cNvSpPr/>
      </dsp:nvSpPr>
      <dsp:spPr>
        <a:xfrm>
          <a:off x="6521883" y="0"/>
          <a:ext cx="1624617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21883" y="0"/>
        <a:ext cx="1624617" cy="767810"/>
      </dsp:txXfrm>
    </dsp:sp>
    <dsp:sp modelId="{2532504F-5FE1-4C97-B485-F05E8885EACC}">
      <dsp:nvSpPr>
        <dsp:cNvPr id="0" name=""/>
        <dsp:cNvSpPr/>
      </dsp:nvSpPr>
      <dsp:spPr>
        <a:xfrm>
          <a:off x="519715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sp:txBody>
      <dsp:txXfrm>
        <a:off x="537239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9715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9715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1513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4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sp:txBody>
      <dsp:txXfrm>
        <a:off x="399037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1513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1513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3311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6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sp:txBody>
      <dsp:txXfrm>
        <a:off x="260835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3311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3311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BRAHMOS is a universal long-range supersonic cruise missile system that can be launched from land, sea and air.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Agni-1 to 5 missiles are designed &amp; developed by DRDO and inducted into Services to act as deterrence &amp; meet the country’s security requirements.</a:t>
            </a: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Arjun MBT offers the troops in the battlefield a state-of-the-art tank with superior firepower, high mobility, and excellent protection</a:t>
            </a: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Armaments 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 military weapons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Aerospace  GTRE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Electronics  Radar and signal processing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Naval  </a:t>
            </a:r>
            <a:r>
              <a:rPr lang="en-IN" b="0" i="0" dirty="0" err="1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Defense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 ships, seaplanes, etc</a:t>
            </a:r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1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GTRC In Kanpur, moved to </a:t>
            </a:r>
            <a:r>
              <a:rPr lang="en-US" dirty="0" err="1"/>
              <a:t>Blr</a:t>
            </a:r>
            <a:r>
              <a:rPr lang="en-US" dirty="0"/>
              <a:t> after becoming a part of DRDO</a:t>
            </a:r>
          </a:p>
          <a:p>
            <a:r>
              <a:rPr lang="en-US" dirty="0"/>
              <a:t>Marine Gas Turbines: 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Kaveri Marine Gas Turbine engine is a derivative of Kaveri engine developed for Naval ship propulsion. Gas turbine when used in the propulsion system of ship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07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32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8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priya-dipika/AI-ML-Internsh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o.gov.in/dr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o.gov.in/drdo/labs-and-establishments/gas-turbine-research-establishment-gt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Sandeep Albert Mathias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AI-ML Internship at GTRE (DRDO)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7623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 SAIPRIYA DIPIKA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8COM-CSE04/ SECTION-15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G-37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1EEBCE1A-6649-AD7A-41B7-7D301EF2173F}"/>
              </a:ext>
            </a:extLst>
          </p:cNvPr>
          <p:cNvSpPr txBox="1"/>
          <p:nvPr/>
        </p:nvSpPr>
        <p:spPr>
          <a:xfrm>
            <a:off x="2393783" y="2703931"/>
            <a:ext cx="740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sz="2400" dirty="0" err="1">
                <a:latin typeface="Cambria" panose="02040503050406030204" pitchFamily="18" charset="0"/>
                <a:hlinkClick r:id="rId2"/>
              </a:rPr>
              <a:t>github.com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2400" dirty="0" err="1">
                <a:latin typeface="Cambria" panose="02040503050406030204" pitchFamily="18" charset="0"/>
                <a:hlinkClick r:id="rId2"/>
              </a:rPr>
              <a:t>saipriya-dipika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/AI-ML-Internship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72" y="365127"/>
            <a:ext cx="11045456" cy="67990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5"/>
                </a:solidFill>
                <a:latin typeface="Cambria" panose="02040503050406030204" pitchFamily="18" charset="0"/>
              </a:rPr>
              <a:t>Defence Research and Development Organisation (DRDO)</a:t>
            </a:r>
            <a:endParaRPr lang="en-US" sz="6600" b="1" dirty="0">
              <a:solidFill>
                <a:schemeClr val="accent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5" y="1161994"/>
            <a:ext cx="10760149" cy="4193176"/>
          </a:xfrm>
        </p:spPr>
        <p:txBody>
          <a:bodyPr/>
          <a:lstStyle/>
          <a:p>
            <a:r>
              <a:rPr lang="en-IN" sz="2000" dirty="0">
                <a:latin typeface="Cambria" panose="02040503050406030204" pitchFamily="18" charset="0"/>
              </a:rPr>
              <a:t>Established in </a:t>
            </a:r>
            <a:r>
              <a:rPr lang="en-IN" sz="2000" b="1" dirty="0">
                <a:latin typeface="Cambria" panose="02040503050406030204" pitchFamily="18" charset="0"/>
              </a:rPr>
              <a:t>1958</a:t>
            </a:r>
            <a:r>
              <a:rPr lang="en-IN" sz="2000" dirty="0">
                <a:latin typeface="Cambria" panose="02040503050406030204" pitchFamily="18" charset="0"/>
              </a:rPr>
              <a:t>, under the </a:t>
            </a:r>
            <a:r>
              <a:rPr lang="en-IN" sz="2000" b="1" dirty="0">
                <a:latin typeface="Cambria" panose="02040503050406030204" pitchFamily="18" charset="0"/>
              </a:rPr>
              <a:t>Ministry of Defence, India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Responsible for </a:t>
            </a:r>
            <a:r>
              <a:rPr lang="en-IN" sz="2000" b="1" dirty="0">
                <a:latin typeface="Cambria" panose="02040503050406030204" pitchFamily="18" charset="0"/>
              </a:rPr>
              <a:t>defence R&amp;D</a:t>
            </a:r>
            <a:r>
              <a:rPr lang="en-IN" sz="2000" dirty="0">
                <a:latin typeface="Cambria" panose="02040503050406030204" pitchFamily="18" charset="0"/>
              </a:rPr>
              <a:t> to achieve self-reliance in military technology</a:t>
            </a:r>
          </a:p>
          <a:p>
            <a:r>
              <a:rPr lang="en-IN" sz="2000" b="1" dirty="0">
                <a:latin typeface="Cambria" panose="02040503050406030204" pitchFamily="18" charset="0"/>
              </a:rPr>
              <a:t>50+ labs</a:t>
            </a:r>
            <a:r>
              <a:rPr lang="en-IN" sz="2000" dirty="0">
                <a:latin typeface="Cambria" panose="02040503050406030204" pitchFamily="18" charset="0"/>
              </a:rPr>
              <a:t> across India working in fields like </a:t>
            </a:r>
            <a:r>
              <a:rPr lang="en-IN" sz="2000" b="1" dirty="0">
                <a:latin typeface="Cambria" panose="02040503050406030204" pitchFamily="18" charset="0"/>
              </a:rPr>
              <a:t>aerospace, armaments, electronics, and naval systems</a:t>
            </a:r>
          </a:p>
          <a:p>
            <a:endParaRPr lang="en-IN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</a:rPr>
              <a:t>Major Products &amp; 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</a:rPr>
              <a:t>Missiles</a:t>
            </a:r>
            <a:r>
              <a:rPr lang="en-IN" sz="2000" dirty="0">
                <a:latin typeface="Cambria" panose="02040503050406030204" pitchFamily="18" charset="0"/>
              </a:rPr>
              <a:t>: Agni, BrahMos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</a:rPr>
              <a:t>Combat Vehicles</a:t>
            </a:r>
            <a:r>
              <a:rPr lang="en-IN" sz="2000" dirty="0">
                <a:latin typeface="Cambria" panose="02040503050406030204" pitchFamily="18" charset="0"/>
              </a:rPr>
              <a:t>: Arjun Main Battle Tank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Electronic Warfare &amp; Radar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Naval Systems &amp; Submarines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2CC5A-2DC6-E8F9-46F7-50EAEC1FA2A1}"/>
              </a:ext>
            </a:extLst>
          </p:cNvPr>
          <p:cNvSpPr txBox="1"/>
          <p:nvPr/>
        </p:nvSpPr>
        <p:spPr>
          <a:xfrm>
            <a:off x="7315201" y="3883068"/>
            <a:ext cx="37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www.drdo.gov.in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drdo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A30B-A0DF-BFD0-6508-8D00256D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BC45-A947-02BA-D2FD-CD69787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72" y="365127"/>
            <a:ext cx="11045456" cy="67990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5"/>
                </a:solidFill>
                <a:latin typeface="Cambria" panose="02040503050406030204" pitchFamily="18" charset="0"/>
              </a:rPr>
              <a:t>Gas Turbine Research Establishment (GTRE)</a:t>
            </a:r>
            <a:endParaRPr lang="en-US" sz="6600" b="1" dirty="0">
              <a:solidFill>
                <a:schemeClr val="accent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CE9B-6638-95A8-2D80-3B02B7F9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5" y="1183260"/>
            <a:ext cx="10760149" cy="4193176"/>
          </a:xfrm>
        </p:spPr>
        <p:txBody>
          <a:bodyPr/>
          <a:lstStyle/>
          <a:p>
            <a:r>
              <a:rPr lang="en-IN" sz="2000" dirty="0">
                <a:latin typeface="Cambria" panose="02040503050406030204" pitchFamily="18" charset="0"/>
              </a:rPr>
              <a:t>Founded in 1959 as </a:t>
            </a:r>
            <a:r>
              <a:rPr lang="en-IN" sz="2000" b="1" dirty="0">
                <a:latin typeface="Cambria" panose="02040503050406030204" pitchFamily="18" charset="0"/>
              </a:rPr>
              <a:t>Gas Turbine Research Centre (GTRC), </a:t>
            </a:r>
            <a:r>
              <a:rPr lang="en-IN" sz="2000" dirty="0">
                <a:latin typeface="Cambria" panose="02040503050406030204" pitchFamily="18" charset="0"/>
              </a:rPr>
              <a:t>became part of DRDO in 1971 and renamed to GTRE</a:t>
            </a:r>
          </a:p>
          <a:p>
            <a:r>
              <a:rPr lang="en-IN" sz="2000" dirty="0">
                <a:latin typeface="Cambria" panose="02040503050406030204" pitchFamily="18" charset="0"/>
              </a:rPr>
              <a:t>Specialises in </a:t>
            </a:r>
            <a:r>
              <a:rPr lang="en-IN" sz="2000" b="1" dirty="0">
                <a:latin typeface="Cambria" panose="02040503050406030204" pitchFamily="18" charset="0"/>
              </a:rPr>
              <a:t>aero gas turbine engines </a:t>
            </a:r>
            <a:r>
              <a:rPr lang="en-IN" sz="2000" dirty="0">
                <a:latin typeface="Cambria" panose="02040503050406030204" pitchFamily="18" charset="0"/>
              </a:rPr>
              <a:t>for military aircraft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Located in Bangalore, India</a:t>
            </a: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</a:rPr>
              <a:t>Major Products &amp; Technologies: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b="1" dirty="0">
                <a:latin typeface="Cambria" panose="02040503050406030204" pitchFamily="18" charset="0"/>
              </a:rPr>
              <a:t>Kaveri Engine</a:t>
            </a:r>
            <a:r>
              <a:rPr lang="en-IN" sz="2000" dirty="0">
                <a:latin typeface="Cambria" panose="02040503050406030204" pitchFamily="18" charset="0"/>
              </a:rPr>
              <a:t>: Indigenous jet engine for fighter aircraft</a:t>
            </a:r>
          </a:p>
          <a:p>
            <a:r>
              <a:rPr lang="en-IN" sz="2000" dirty="0">
                <a:latin typeface="Cambria" panose="02040503050406030204" pitchFamily="18" charset="0"/>
              </a:rPr>
              <a:t>Marine Gas Turbines for naval applications</a:t>
            </a:r>
          </a:p>
          <a:p>
            <a:pPr algn="l" fontAlgn="base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mbria" panose="02040503050406030204" pitchFamily="18" charset="0"/>
              </a:rPr>
              <a:t>Structural &amp; aerodynamic testing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7471-CB07-4EAA-A87C-AEEA520F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F8D2-BE9B-12A6-8668-EB741BA4F076}"/>
              </a:ext>
            </a:extLst>
          </p:cNvPr>
          <p:cNvSpPr txBox="1"/>
          <p:nvPr/>
        </p:nvSpPr>
        <p:spPr>
          <a:xfrm>
            <a:off x="7315201" y="3493104"/>
            <a:ext cx="413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www.drdo.gov.in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drdo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/labs-and-establishments/gas-turbine-research-establishment-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gtre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44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Domain:</a:t>
            </a:r>
            <a:r>
              <a:rPr lang="en-IN" sz="2000" dirty="0">
                <a:latin typeface="Cambria" panose="02040503050406030204" pitchFamily="18" charset="0"/>
              </a:rPr>
              <a:t> Artificial Intelligence &amp; Machine Learning (AI/ML) for Performance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Application:</a:t>
            </a:r>
            <a:r>
              <a:rPr lang="en-IN" sz="2000" dirty="0">
                <a:latin typeface="Cambria" panose="02040503050406030204" pitchFamily="18" charset="0"/>
              </a:rPr>
              <a:t> Aero-Gas Turbine Engine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Machine Learning Models</a:t>
            </a:r>
            <a:r>
              <a:rPr lang="en-IN" sz="2000" dirty="0">
                <a:latin typeface="Cambria" panose="02040503050406030204" pitchFamily="18" charset="0"/>
              </a:rPr>
              <a:t> – Detect anomalies &amp; predict failures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Data Visualization</a:t>
            </a:r>
            <a:r>
              <a:rPr lang="en-IN" sz="2000" dirty="0">
                <a:latin typeface="Cambria" panose="02040503050406030204" pitchFamily="18" charset="0"/>
              </a:rPr>
              <a:t> – Graph-based analysis of sensor data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</a:t>
            </a:r>
            <a:r>
              <a:rPr lang="en-IN" sz="2000" dirty="0">
                <a:latin typeface="Cambria" panose="02040503050406030204" pitchFamily="18" charset="0"/>
              </a:rPr>
              <a:t> – Compare obtained data with ideal benchmarks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Impact: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</a:rPr>
              <a:t>Early fault detection</a:t>
            </a:r>
            <a:r>
              <a:rPr lang="en-IN" sz="2000" dirty="0">
                <a:latin typeface="Cambria" panose="02040503050406030204" pitchFamily="18" charset="0"/>
              </a:rPr>
              <a:t> to prevent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5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B2E86D-1B5A-3648-4D84-7687A991F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421159"/>
              </p:ext>
            </p:extLst>
          </p:nvPr>
        </p:nvGraphicFramePr>
        <p:xfrm>
          <a:off x="3592096" y="1304112"/>
          <a:ext cx="5007808" cy="4249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D8BCC-BE0B-00C8-C655-1CBF2D5AEBC1}"/>
              </a:ext>
            </a:extLst>
          </p:cNvPr>
          <p:cNvSpPr txBox="1"/>
          <p:nvPr/>
        </p:nvSpPr>
        <p:spPr>
          <a:xfrm>
            <a:off x="5307933" y="6236491"/>
            <a:ext cx="1696453" cy="4086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Report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8BF236-3FBC-FD60-9BD0-283986DC504B}"/>
              </a:ext>
            </a:extLst>
          </p:cNvPr>
          <p:cNvCxnSpPr>
            <a:cxnSpLocks/>
          </p:cNvCxnSpPr>
          <p:nvPr/>
        </p:nvCxnSpPr>
        <p:spPr>
          <a:xfrm flipV="1">
            <a:off x="6100007" y="5619862"/>
            <a:ext cx="0" cy="528276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Competitive domain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Navigating with limited and restricted access to company data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Specific knowledge of certain libraries/technologies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Objective</a:t>
            </a:r>
            <a:r>
              <a:rPr lang="en-IN" sz="2000" dirty="0">
                <a:latin typeface="Cambria" panose="02040503050406030204" pitchFamily="18" charset="0"/>
              </a:rPr>
              <a:t>: Develop an AI-driven system to </a:t>
            </a:r>
            <a:r>
              <a:rPr lang="en-IN" sz="2000" b="1" dirty="0">
                <a:latin typeface="Cambria" panose="02040503050406030204" pitchFamily="18" charset="0"/>
              </a:rPr>
              <a:t>monitor and analyse</a:t>
            </a:r>
            <a:r>
              <a:rPr lang="en-IN" sz="2000" dirty="0">
                <a:latin typeface="Cambria" panose="02040503050406030204" pitchFamily="18" charset="0"/>
              </a:rPr>
              <a:t> aero-gas turbine engine performance.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Data collection, preparation, cleaning and preprocessing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UI and API design (if necessary)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AI-Model Design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Scaling and optimization of performance monitoring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66838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you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16089</TotalTime>
  <Words>701</Words>
  <Application>Microsoft Macintosh PowerPoint</Application>
  <PresentationFormat>Widescreen</PresentationFormat>
  <Paragraphs>114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Open Sans</vt:lpstr>
      <vt:lpstr>Times New Roman</vt:lpstr>
      <vt:lpstr>Verdana</vt:lpstr>
      <vt:lpstr>Wingdings</vt:lpstr>
      <vt:lpstr>Office Theme</vt:lpstr>
      <vt:lpstr>PowerPoint Presentation</vt:lpstr>
      <vt:lpstr>Content</vt:lpstr>
      <vt:lpstr>Defence Research and Development Organisation (DRDO)</vt:lpstr>
      <vt:lpstr>Gas Turbine Research Establishment (GTRE)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Saipriya Dipika Vaidyanathan</cp:lastModifiedBy>
  <cp:revision>920</cp:revision>
  <cp:lastPrinted>2018-07-24T06:37:20Z</cp:lastPrinted>
  <dcterms:created xsi:type="dcterms:W3CDTF">2018-06-07T04:06:17Z</dcterms:created>
  <dcterms:modified xsi:type="dcterms:W3CDTF">2025-02-18T16:14:27Z</dcterms:modified>
</cp:coreProperties>
</file>