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9"/>
  </p:notesMasterIdLst>
  <p:sldIdLst>
    <p:sldId id="499" r:id="rId2"/>
    <p:sldId id="484" r:id="rId3"/>
    <p:sldId id="493" r:id="rId4"/>
    <p:sldId id="496" r:id="rId5"/>
    <p:sldId id="486" r:id="rId6"/>
    <p:sldId id="500" r:id="rId7"/>
    <p:sldId id="501" r:id="rId8"/>
    <p:sldId id="490" r:id="rId9"/>
    <p:sldId id="488" r:id="rId10"/>
    <p:sldId id="489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497" r:id="rId20"/>
    <p:sldId id="515" r:id="rId21"/>
    <p:sldId id="516" r:id="rId22"/>
    <p:sldId id="517" r:id="rId23"/>
    <p:sldId id="498" r:id="rId24"/>
    <p:sldId id="502" r:id="rId25"/>
    <p:sldId id="503" r:id="rId26"/>
    <p:sldId id="473" r:id="rId27"/>
    <p:sldId id="468" r:id="rId28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8" autoAdjust="0"/>
    <p:restoredTop sz="77147" autoAdjust="0"/>
  </p:normalViewPr>
  <p:slideViewPr>
    <p:cSldViewPr snapToGrid="0">
      <p:cViewPr varScale="1">
        <p:scale>
          <a:sx n="81" d="100"/>
          <a:sy n="81" d="100"/>
        </p:scale>
        <p:origin x="888" y="176"/>
      </p:cViewPr>
      <p:guideLst>
        <p:guide orient="horz" pos="2160"/>
        <p:guide pos="3840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collection, preparation, cleaning and preprocessing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UI and API design (if necessary)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AI-Model Design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E2FD5B6D-E8E5-A04D-A5E4-07702BB16D1E}">
      <dgm:prSet phldrT="[Text]"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Scaling and optimization of performance monitoring</a:t>
          </a:r>
        </a:p>
      </dgm:t>
    </dgm:pt>
    <dgm:pt modelId="{BCAB8E41-D301-1140-886E-D8748AECE915}" type="parTrans" cxnId="{DA6BAEFA-D11D-3549-B381-521AD8880108}">
      <dgm:prSet/>
      <dgm:spPr/>
      <dgm:t>
        <a:bodyPr/>
        <a:lstStyle/>
        <a:p>
          <a:endParaRPr lang="en-GB"/>
        </a:p>
      </dgm:t>
    </dgm:pt>
    <dgm:pt modelId="{0E8A04B2-37CD-1D40-967C-1B2BCF2C1BB1}" type="sibTrans" cxnId="{DA6BAEFA-D11D-3549-B381-521AD8880108}">
      <dgm:prSet/>
      <dgm:spPr/>
      <dgm:t>
        <a:bodyPr/>
        <a:lstStyle/>
        <a:p>
          <a:endParaRPr lang="en-GB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 custScaleX="113236" custLinFactNeighborX="5675" custLinFactNeighborY="1076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 custScaleX="117554" custLinFactNeighborX="4632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45E12039-213B-9B48-BCD0-C90D982A9C44}" type="presOf" srcId="{E2FD5B6D-E8E5-A04D-A5E4-07702BB16D1E}" destId="{FC0F1314-3294-4A8C-8DCE-EB53E236164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9555BEA7-48C4-DB4D-AFFC-20164B40E94B}" type="presOf" srcId="{E2FD5B6D-E8E5-A04D-A5E4-07702BB16D1E}" destId="{98225A61-A0EC-450A-BED8-EF2E47E8FD18}" srcOrd="1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DA6BAEFA-D11D-3549-B381-521AD8880108}" srcId="{5E92505A-51E0-4F78-B3C5-704ACF8710DE}" destId="{E2FD5B6D-E8E5-A04D-A5E4-07702BB16D1E}" srcOrd="0" destOrd="0" parTransId="{BCAB8E41-D301-1140-886E-D8748AECE915}" sibTransId="{0E8A04B2-37CD-1D40-967C-1B2BCF2C1BB1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566136" y="767810"/>
          <a:ext cx="1564942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Scaling and optimization of performance monitoring</a:t>
          </a:r>
        </a:p>
      </dsp:txBody>
      <dsp:txXfrm>
        <a:off x="6764570" y="767810"/>
        <a:ext cx="1366507" cy="3290384"/>
      </dsp:txXfrm>
    </dsp:sp>
    <dsp:sp modelId="{2AAD338D-3122-4454-9A67-16BE024D44E3}">
      <dsp:nvSpPr>
        <dsp:cNvPr id="0" name=""/>
        <dsp:cNvSpPr/>
      </dsp:nvSpPr>
      <dsp:spPr>
        <a:xfrm>
          <a:off x="6521883" y="0"/>
          <a:ext cx="1624617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521883" y="0"/>
        <a:ext cx="1624617" cy="767810"/>
      </dsp:txXfrm>
    </dsp:sp>
    <dsp:sp modelId="{2532504F-5FE1-4C97-B485-F05E8885EACC}">
      <dsp:nvSpPr>
        <dsp:cNvPr id="0" name=""/>
        <dsp:cNvSpPr/>
      </dsp:nvSpPr>
      <dsp:spPr>
        <a:xfrm>
          <a:off x="519715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AI-Model Design</a:t>
          </a:r>
        </a:p>
      </dsp:txBody>
      <dsp:txXfrm>
        <a:off x="5372390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19715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19715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1513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4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UI and API design (if necessary)</a:t>
          </a:r>
        </a:p>
      </dsp:txBody>
      <dsp:txXfrm>
        <a:off x="399037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1513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1513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3311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6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collection, preparation, cleaning and preprocessing</a:t>
          </a:r>
        </a:p>
      </dsp:txBody>
      <dsp:txXfrm>
        <a:off x="260835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3311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3311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5/16/25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52C7D-CE29-D093-93FF-70C09A872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AFBF50-CA55-2A1A-C221-E5F52E6E5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30DE31-59DE-ADDE-DFDC-AC21D1096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143B7-6480-9873-A32F-5850F20997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928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D4A99-D838-5FAF-74EA-EDCA44679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E38F6D-890D-6F96-9BCC-C6E3458335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BCEBEA-AD5F-2CFE-553E-F7F0BA5AB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E7F69-30F4-EA6F-D0A2-F69BEE966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542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B1F0B-6BE2-9734-3458-9B433AD54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56EC07-16BD-836F-A744-4ED94D50EA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0796D3-9D20-D914-4B52-80E11DFF7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AC143-97BD-99F7-5544-A1D050309C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006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0DC92-6159-D942-05AB-C468D0FDB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7670E0-C57F-5635-D4F5-4801727555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F90580-AACE-439D-0A8D-EC59D0B40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24BB0-0A4C-5DA2-4CFB-088E0D525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527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51294-ACB9-4E06-1112-9E9027222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B77345-B8C5-739A-EB7D-722196742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156105-D2DE-05E2-AA0D-F8179CD35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02B52-9363-7FBF-55D9-AA0B8A548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159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F2119-9CEB-9B99-8776-140C06814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73B659-F110-2F7D-529D-05829E07A0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C983D7-2001-1F34-0F35-ABE5FAF6C8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6063-B237-A824-F942-C8E9DC6AB8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353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7FE9C-834C-6A5E-2B76-0357493A0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44BE86-03ED-A200-4ADC-DE5B20C213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56BA81-CED5-147C-03C0-6AC771586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4E9AE-9B47-85D0-BD7D-C955DC8B98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049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A151B-6AB0-2319-1BC7-B13DE3D40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4B2D7-4686-C25E-A635-DE6C443510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966680-127F-AEE7-7BC3-0370CBD9C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FD50F-5377-F928-4AB4-FA7AAECFC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7310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542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883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en-US" b="1" dirty="0"/>
              <a:t>Paper 1:</a:t>
            </a:r>
          </a:p>
          <a:p>
            <a:pPr marL="685800" lvl="1" indent="-228600">
              <a:buAutoNum type="arabicPeriod"/>
            </a:pPr>
            <a:r>
              <a:rPr lang="en-US" dirty="0"/>
              <a:t>Models used: </a:t>
            </a:r>
          </a:p>
          <a:p>
            <a:pPr marL="1143000" lvl="2" indent="-228600">
              <a:buAutoNum type="arabicPeriod"/>
            </a:pPr>
            <a:r>
              <a:rPr lang="en-US" dirty="0"/>
              <a:t>Random forest [12], </a:t>
            </a:r>
            <a:br>
              <a:rPr lang="en-US" dirty="0">
                <a:highlight>
                  <a:srgbClr val="FFFF00"/>
                </a:highlight>
                <a:sym typeface="Wingdings" pitchFamily="2" charset="2"/>
              </a:rPr>
            </a:br>
            <a:endParaRPr lang="en-US" dirty="0">
              <a:highlight>
                <a:srgbClr val="FFFF00"/>
              </a:highlight>
            </a:endParaRPr>
          </a:p>
          <a:p>
            <a:pPr marL="1143000" lvl="2" indent="-228600">
              <a:buAutoNum type="arabicPeriod"/>
            </a:pPr>
            <a:r>
              <a:rPr lang="en-US" dirty="0"/>
              <a:t>Support Vector Machines (SVM) [13],</a:t>
            </a:r>
            <a:br>
              <a:rPr lang="en-US" dirty="0"/>
            </a:br>
            <a:endParaRPr lang="en-US" dirty="0"/>
          </a:p>
          <a:p>
            <a:pPr marL="1143000" lvl="2" indent="-228600">
              <a:buAutoNum type="arabicPeriod"/>
            </a:pPr>
            <a:r>
              <a:rPr lang="en-US" dirty="0"/>
              <a:t> K-Nearest Neighbors (KNN) [14], </a:t>
            </a:r>
            <a:br>
              <a:rPr lang="en-US" dirty="0"/>
            </a:br>
            <a:endParaRPr lang="en-US" dirty="0"/>
          </a:p>
          <a:p>
            <a:pPr marL="1143000" lvl="2" indent="-228600">
              <a:buAutoNum type="arabicPeriod"/>
            </a:pPr>
            <a:r>
              <a:rPr lang="en-US" dirty="0"/>
              <a:t>and Gradient Boosting [15].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had the highest training and testing accuracy</a:t>
            </a:r>
            <a:endParaRPr lang="en-US" dirty="0"/>
          </a:p>
          <a:p>
            <a:pPr marL="1143000" lvl="2" indent="-228600">
              <a:buAutoNum type="arabicPeriod"/>
            </a:pP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Used Grid search and random search for hyperparameter tuning</a:t>
            </a:r>
            <a:br>
              <a:rPr lang="en-US" dirty="0"/>
            </a:br>
            <a:r>
              <a:rPr lang="en-US" dirty="0"/>
              <a:t>-----------------------------------------------------------------------</a:t>
            </a:r>
          </a:p>
          <a:p>
            <a:pPr marL="228600" lvl="0" indent="-228600">
              <a:buAutoNum type="arabicPeriod"/>
            </a:pPr>
            <a:r>
              <a:rPr lang="en-US" dirty="0"/>
              <a:t>Paper 2:</a:t>
            </a:r>
          </a:p>
          <a:p>
            <a:pPr marL="685800" lvl="1" indent="-228600">
              <a:buAutoNum type="arabicPeriod"/>
            </a:pPr>
            <a:r>
              <a:rPr lang="en-US" dirty="0"/>
              <a:t>Used </a:t>
            </a:r>
            <a:r>
              <a:rPr lang="en-US" dirty="0" err="1"/>
              <a:t>Keras</a:t>
            </a:r>
            <a:r>
              <a:rPr lang="en-US" dirty="0"/>
              <a:t> + </a:t>
            </a:r>
            <a:r>
              <a:rPr lang="en-US" dirty="0" err="1"/>
              <a:t>Tensorflow</a:t>
            </a:r>
            <a:r>
              <a:rPr lang="en-US" dirty="0"/>
              <a:t> to experiment with ML models.</a:t>
            </a:r>
          </a:p>
          <a:p>
            <a:pPr marL="685800" lvl="1" indent="-228600">
              <a:buAutoNum type="arabicPeriod"/>
            </a:pPr>
            <a:r>
              <a:rPr lang="en-US" dirty="0"/>
              <a:t>Found that ML models are useful to predict</a:t>
            </a:r>
          </a:p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15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 3:</a:t>
            </a:r>
          </a:p>
          <a:p>
            <a:r>
              <a:rPr lang="en-IN" b="0" i="0" dirty="0">
                <a:solidFill>
                  <a:srgbClr val="1A1A1A"/>
                </a:solidFill>
                <a:effectLst/>
                <a:latin typeface="Helvetica" pitchFamily="2" charset="0"/>
              </a:rPr>
              <a:t>Random Forest, Gradient Boosting Machine (GBM), and Deep Neural Networks (DNNs) --- models used</a:t>
            </a:r>
          </a:p>
          <a:p>
            <a:endParaRPr lang="en-IN" b="0" i="0" dirty="0">
              <a:solidFill>
                <a:srgbClr val="1A1A1A"/>
              </a:solidFill>
              <a:effectLst/>
              <a:latin typeface="Helvetica" pitchFamily="2" charset="0"/>
            </a:endParaRPr>
          </a:p>
          <a:p>
            <a:r>
              <a:rPr lang="en-IN" b="0" i="0" dirty="0">
                <a:solidFill>
                  <a:srgbClr val="1A1A1A"/>
                </a:solidFill>
                <a:effectLst/>
                <a:latin typeface="Helvetica" pitchFamily="2" charset="0"/>
              </a:rPr>
              <a:t>Evaluation metrics: accuracy, precision, recall, F1 score, and ROC AUC metrics,</a:t>
            </a:r>
          </a:p>
          <a:p>
            <a:endParaRPr lang="en-US" dirty="0"/>
          </a:p>
          <a:p>
            <a:r>
              <a:rPr lang="en-IN" b="0" i="0" dirty="0">
                <a:solidFill>
                  <a:srgbClr val="1A1A1A"/>
                </a:solidFill>
                <a:effectLst/>
                <a:latin typeface="Helvetica" pitchFamily="2" charset="0"/>
              </a:rPr>
              <a:t>The study demonstrates DNNs’ superior performance, highlighting their potential to significantly enhance predictive maintenance through improved prediction accuracy and operational efficiency</a:t>
            </a:r>
          </a:p>
          <a:p>
            <a:endParaRPr lang="en-IN" b="0" i="0" dirty="0">
              <a:solidFill>
                <a:srgbClr val="1A1A1A"/>
              </a:solidFill>
              <a:effectLst/>
              <a:latin typeface="Helvetica" pitchFamily="2" charset="0"/>
            </a:endParaRPr>
          </a:p>
          <a:p>
            <a:r>
              <a:rPr lang="en-IN" b="0" i="0" dirty="0">
                <a:solidFill>
                  <a:srgbClr val="1A1A1A"/>
                </a:solidFill>
                <a:effectLst/>
                <a:latin typeface="Helvetica" pitchFamily="2" charset="0"/>
              </a:rPr>
              <a:t>Paper 4: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A1A1A"/>
                </a:solidFill>
                <a:effectLst/>
                <a:latin typeface="Helvetica" pitchFamily="2" charset="0"/>
              </a:rPr>
              <a:t>Studies window size </a:t>
            </a:r>
            <a:r>
              <a:rPr lang="en-IN" b="0" i="0" dirty="0" err="1">
                <a:solidFill>
                  <a:srgbClr val="1A1A1A"/>
                </a:solidFill>
                <a:effectLst/>
                <a:latin typeface="Helvetica" pitchFamily="2" charset="0"/>
              </a:rPr>
              <a:t>ie</a:t>
            </a:r>
            <a:r>
              <a:rPr lang="en-IN" b="0" i="0" dirty="0">
                <a:solidFill>
                  <a:srgbClr val="1A1A1A"/>
                </a:solidFill>
                <a:effectLst/>
                <a:latin typeface="Helvetica" pitchFamily="2" charset="0"/>
              </a:rPr>
              <a:t> how much past data is needed to train the non neural DL/ ML to see more accurate future forecasting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Six algorithms (logistic regression, random forest, support vector machine, LSTM, </a:t>
            </a:r>
            <a:r>
              <a:rPr lang="en-US" dirty="0" err="1"/>
              <a:t>ConvLSTM</a:t>
            </a:r>
            <a:r>
              <a:rPr lang="en-US" dirty="0"/>
              <a:t> and Transformers)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Binary classification task if in an interval, failure was likely to occur or not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Evaluation metrics: K fold cross validation and macro F1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DL performs better than ML (top = LSTM)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493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 5: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Tests only using ML models for RUL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Experiment is done in 2 categories: classification and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KNN had best performance for classification w/ 95.92% accuracy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Regression: Random forest (with PCA) – RMSE SCORE: 34.39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Classification </a:t>
            </a:r>
            <a:r>
              <a:rPr lang="en-US" dirty="0" err="1"/>
              <a:t>ie</a:t>
            </a:r>
            <a:r>
              <a:rPr lang="en-US" dirty="0"/>
              <a:t> engine will break down or not (in a given time interval)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Regression </a:t>
            </a:r>
            <a:r>
              <a:rPr lang="en-US" dirty="0" err="1"/>
              <a:t>ie</a:t>
            </a:r>
            <a:r>
              <a:rPr lang="en-US" dirty="0"/>
              <a:t> to predict the remaining useful life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Paper 6: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b="0" i="0" dirty="0">
                <a:solidFill>
                  <a:srgbClr val="222222"/>
                </a:solidFill>
                <a:effectLst/>
                <a:latin typeface="Merriweather" panose="020F0502020204030204" pitchFamily="34" charset="0"/>
              </a:rPr>
              <a:t>Industry 4.0 relies heavily on a well-functioning network and computing infrastructure to function at its optimum potential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Merriweather" pitchFamily="2" charset="77"/>
              </a:rPr>
              <a:t>CNN-BLSTM</a:t>
            </a:r>
            <a:r>
              <a:rPr lang="en-IN" b="0" i="0" dirty="0">
                <a:solidFill>
                  <a:srgbClr val="222222"/>
                </a:solidFill>
                <a:effectLst/>
                <a:latin typeface="Merriweather" panose="020F0502020204030204" pitchFamily="34" charset="0"/>
              </a:rPr>
              <a:t> -</a:t>
            </a:r>
            <a:r>
              <a:rPr lang="en-IN" b="0" i="0" dirty="0">
                <a:solidFill>
                  <a:srgbClr val="222222"/>
                </a:solidFill>
                <a:effectLst/>
                <a:latin typeface="Merriweather" panose="020F0502020204030204" pitchFamily="34" charset="0"/>
                <a:sym typeface="Wingdings" pitchFamily="2" charset="2"/>
              </a:rPr>
              <a:t> A Powerful ML Model is used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Merriweather" pitchFamily="2" charset="77"/>
              </a:rPr>
              <a:t> transient, intermittent, and permanent</a:t>
            </a:r>
            <a:r>
              <a:rPr lang="en-IN" b="0" i="0" dirty="0">
                <a:solidFill>
                  <a:srgbClr val="222222"/>
                </a:solidFill>
                <a:effectLst/>
                <a:latin typeface="Merriweather" panose="020F0502020204030204" pitchFamily="34" charset="0"/>
                <a:sym typeface="Wingdings" pitchFamily="2" charset="2"/>
              </a:rPr>
              <a:t>  fault categories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22222"/>
                </a:solidFill>
                <a:effectLst/>
                <a:latin typeface="Merriweather" panose="020F0502020204030204" pitchFamily="34" charset="0"/>
                <a:sym typeface="Wingdings" pitchFamily="2" charset="2"/>
              </a:rPr>
              <a:t>This model handles it better than other existing ML models</a:t>
            </a:r>
            <a:endParaRPr lang="en-IN" b="0" i="0" dirty="0">
              <a:solidFill>
                <a:srgbClr val="222222"/>
              </a:solidFill>
              <a:effectLst/>
              <a:latin typeface="Merriweather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788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986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614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4 </a:t>
            </a:r>
            <a:r>
              <a:rPr lang="en-US" dirty="0">
                <a:sym typeface="Wingdings" pitchFamily="2" charset="2"/>
              </a:rPr>
              <a:t> tell bout module 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79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5/16/25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5/16/25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5/16/25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5/16/25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5/16/25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5/16/25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priya-dipika/AI-ML-Internshi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ai.org/Downloads/Volume15No2/Paper_95-Predicting_Aircraft_Engine_Failures_using_Artificial_Intelligence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medigitalcollection.asme.org/GT/proceedings-abstract/GT2020/84058/V001T01A022/1094292?redirectedFrom=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aip.org/aip/acp/article-abstract/3243/1/020035/3327942/Enhancing-predictive-maintenance-in-the-industria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402.1780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-eu.researchsquare.com/files/rs-3875020/v1/5f8e0c5b-d481-4c68-acf5-781bcb7140a2.pdf?c=171077473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article/10.1007/s13198-022-01777-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</a:p>
          <a:p>
            <a:pPr marL="0" marR="0" lvl="0" indent="0" algn="ctr" rtl="0">
              <a:lnSpc>
                <a:spcPct val="20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Sandeep Albert Mathias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Amarnath J.L &amp; Dr. 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Viva Voce Presentation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AI-ML Internship at GTRE (DRDO)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447344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 SAIPRIYA DIPIKA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20211CSE0178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8COM-CSE04/ SECTION-15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47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Advantages of Proposed System/Work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3702"/>
            <a:ext cx="10515600" cy="4058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Performance Monitoring:</a:t>
            </a:r>
            <a:r>
              <a:rPr lang="en-IN" sz="2000" dirty="0">
                <a:latin typeface="Cambria" panose="02040503050406030204" pitchFamily="18" charset="0"/>
              </a:rPr>
              <a:t> Faster detection of performance anomalies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Predictive Maintenance:</a:t>
            </a:r>
            <a:r>
              <a:rPr lang="en-IN" sz="2000" dirty="0">
                <a:latin typeface="Cambria" panose="02040503050406030204" pitchFamily="18" charset="0"/>
              </a:rPr>
              <a:t> Prevents failures and reduces downtime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Automated Insights:</a:t>
            </a:r>
            <a:r>
              <a:rPr lang="en-IN" sz="2000" dirty="0">
                <a:latin typeface="Cambria" panose="02040503050406030204" pitchFamily="18" charset="0"/>
              </a:rPr>
              <a:t> AI-driven trend analysis &amp; recommendations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User-Driven Visualizations:</a:t>
            </a:r>
            <a:r>
              <a:rPr lang="en-IN" sz="2000" dirty="0">
                <a:latin typeface="Cambria" panose="02040503050406030204" pitchFamily="18" charset="0"/>
              </a:rPr>
              <a:t> Dynamic selection of parameters for performance analysis.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Scalability &amp; Efficiency:</a:t>
            </a:r>
            <a:r>
              <a:rPr lang="en-IN" sz="2000" dirty="0">
                <a:latin typeface="Cambria" panose="02040503050406030204" pitchFamily="18" charset="0"/>
              </a:rPr>
              <a:t> Work with large datasets for accurate performance tracking</a:t>
            </a:r>
            <a:endParaRPr lang="en-IN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537661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7BEA7-1C50-3ADA-9C57-DEED53BCA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3539-A14E-C9D8-534C-96AF3FA2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414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Algorithm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6F9E-61F8-EC66-EE79-8436EE16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8"/>
            <a:ext cx="10515600" cy="4073236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IN" sz="2000" b="1" dirty="0" err="1">
                <a:latin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) Overview and Initialization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- INITIALIZE Flask app, MySQL database connection, and Mistral-7B model (offline, INT8 quantization)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- LOAD configurations: </a:t>
            </a:r>
            <a:r>
              <a:rPr lang="en-IN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module_info.json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channel_mapping.json</a:t>
            </a:r>
            <a:endParaRPr lang="en-IN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- SET </a:t>
            </a:r>
            <a:r>
              <a:rPr lang="en-IN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current_run_data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 = {</a:t>
            </a:r>
            <a:r>
              <a:rPr lang="en-IN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run_id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selected_module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table_name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summary_cache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- CONFIGURE logging (DEBUG, file/console output)</a:t>
            </a:r>
            <a:endParaRPr lang="en-IN" sz="18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2C28C-4F82-A852-B97B-E7A3641A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4945090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DD396-4B13-91AD-41E2-FE5A95F38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76A3-3AF6-840A-034A-53686BDD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414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Algorithm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1C83-B65B-CDFD-9FC4-9F054D906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8"/>
            <a:ext cx="10515600" cy="4073236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(ii) Data Retrieval and Summarization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- FUNCTION </a:t>
            </a:r>
            <a:r>
              <a:rPr lang="en-IN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generate_query_data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run_id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module_name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):</a:t>
            </a:r>
          </a:p>
          <a:p>
            <a:pPr marL="227013" indent="-41275">
              <a:lnSpc>
                <a:spcPct val="150000"/>
              </a:lnSpc>
              <a:buFontTx/>
              <a:buChar char="-"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EXTRACT </a:t>
            </a:r>
            <a:r>
              <a:rPr lang="en-IN" sz="18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table_name</a:t>
            </a: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from </a:t>
            </a:r>
            <a:r>
              <a:rPr lang="en-IN" sz="18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run_id</a:t>
            </a: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(e.g., V12B34 from V12B34R1233)</a:t>
            </a:r>
          </a:p>
          <a:p>
            <a:pPr marL="227013" indent="-41275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- QUERY database for Timestamp, module parameters, fixed sensors (up to 10,000 rows)</a:t>
            </a:r>
          </a:p>
          <a:p>
            <a:pPr marL="227013" indent="-41275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- RETURN </a:t>
            </a:r>
            <a:r>
              <a:rPr lang="en-IN" sz="18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DataFrame</a:t>
            </a: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or null if invalid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E8EE3-E33C-7B0C-C494-C361B67A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6851400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2FE36-1077-3DD1-98D7-950809EAB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30CB-4730-16E1-718C-FCCE2809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414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Algorithm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4ACB-BD52-4CA5-6C55-8FE48C53E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8"/>
            <a:ext cx="10515600" cy="4073236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- FUNCTION </a:t>
            </a:r>
            <a:r>
              <a:rPr lang="en-IN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summarize_data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IN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):</a:t>
            </a:r>
          </a:p>
          <a:p>
            <a:pPr marL="133350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- FOR each column (excluding Timestamp):</a:t>
            </a:r>
          </a:p>
          <a:p>
            <a:pPr marL="454025" indent="82550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- COMPUTE trend (erratic/upward/downward/stable) using differences</a:t>
            </a:r>
          </a:p>
          <a:p>
            <a:pPr marL="454025" indent="82550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- DETECT outliers (z-score &gt; 3)</a:t>
            </a:r>
          </a:p>
          <a:p>
            <a:pPr marL="454025" indent="-93663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  - DETECT stagnation (diffs &lt; 1e-5)</a:t>
            </a:r>
          </a:p>
          <a:p>
            <a:pPr marL="454025" indent="-93663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  - IDENTIFY missing data and anomalies (negatives/outliers)</a:t>
            </a:r>
          </a:p>
          <a:p>
            <a:pPr marL="133350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- RETURN summaries {trend, outliers, stagnation, missing, anomalies}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7D529-DAFD-A11E-E7AC-74F32DE8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2821144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EEF9E-55FB-F6DE-5ED8-EA3E6475F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1324-65D6-8BB4-DB80-1960A5A3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414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Algorithm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1D31-4EF7-F4F8-BB9B-BDBC3FDD4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8"/>
            <a:ext cx="10515600" cy="4073236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(iii) Plot Generation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- FUNCTION </a:t>
            </a:r>
            <a:r>
              <a:rPr lang="en-IN" sz="18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generate_plot_image</a:t>
            </a: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run_id</a:t>
            </a: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, module, </a:t>
            </a:r>
            <a:r>
              <a:rPr lang="en-IN" sz="18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single_col</a:t>
            </a: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=null):</a:t>
            </a:r>
          </a:p>
          <a:p>
            <a:pPr marL="185738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- SELECT columns (module-specific + fixed sensors or </a:t>
            </a:r>
            <a:r>
              <a:rPr lang="en-IN" sz="16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single_col</a:t>
            </a: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185738" indent="0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- DOWNSAMPLE to ~1,000 points for clarity</a:t>
            </a:r>
          </a:p>
          <a:p>
            <a:pPr marL="185738" indent="0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- CREATE dual-axis plot (module params on primary, fixed sensors on secondary)</a:t>
            </a:r>
          </a:p>
          <a:p>
            <a:pPr marL="185738" indent="0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- SAVE as PNG (150 DPI), encode to base64</a:t>
            </a:r>
          </a:p>
          <a:p>
            <a:pPr marL="185738" indent="0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- RETURN base64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7A88E-C0F5-0C91-30C5-922DAFEE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8516248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56164-2194-92D8-3381-752A413A4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E48D-1500-0631-E03B-B46C171B4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414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Algorithm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34BCC-7768-2733-E32E-46EC5B247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8"/>
            <a:ext cx="10515600" cy="4073236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- ROUTE /</a:t>
            </a:r>
            <a:r>
              <a:rPr lang="en-IN" sz="18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generate_plot</a:t>
            </a: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(POST):</a:t>
            </a:r>
          </a:p>
          <a:p>
            <a:pPr marL="133350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- GET </a:t>
            </a:r>
            <a:r>
              <a:rPr lang="en-IN" sz="16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run_id</a:t>
            </a: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selected_module</a:t>
            </a:r>
            <a:endParaRPr lang="en-IN" sz="16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133350" indent="0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- FETCH </a:t>
            </a:r>
            <a:r>
              <a:rPr lang="en-IN" sz="16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generate_query_data</a:t>
            </a: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run_id</a:t>
            </a: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selected_module</a:t>
            </a: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133350" indent="0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- UPDATE </a:t>
            </a:r>
            <a:r>
              <a:rPr lang="en-IN" sz="16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current_run_data</a:t>
            </a: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with </a:t>
            </a:r>
            <a:r>
              <a:rPr lang="en-IN" sz="16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, summaries</a:t>
            </a:r>
          </a:p>
          <a:p>
            <a:pPr marL="133350" indent="0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- RETURN JSON {image: plot, comments: analysis, </a:t>
            </a:r>
            <a:r>
              <a:rPr lang="en-IN" sz="16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table_name</a:t>
            </a: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IN" sz="18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78C46-A974-8F37-F14C-0D4F8051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1810754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37FFC-E0D1-3643-3ACF-8DF220B0C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09A4-4D4B-1378-5AED-DE9ACBE7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414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Algorithm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F33C1-0A27-F9E9-B28C-6CD3B8336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8"/>
            <a:ext cx="10515600" cy="4073236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(iv) AI Analysis and Chatbot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- FUNCTION </a:t>
            </a:r>
            <a:r>
              <a:rPr lang="en-IN" sz="18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analyze_with_mistral</a:t>
            </a: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, module):</a:t>
            </a:r>
          </a:p>
          <a:p>
            <a:pPr marL="185738" indent="0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- COMPUTE summaries = </a:t>
            </a:r>
            <a:r>
              <a:rPr lang="en-IN" sz="16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summarize_data</a:t>
            </a: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df</a:t>
            </a: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185738" indent="0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- SAMPLE 200 rows (prioritize outliers/anomalies)</a:t>
            </a:r>
          </a:p>
          <a:p>
            <a:pPr marL="185738" indent="0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- FORMAT sampled data as CSV table</a:t>
            </a:r>
          </a:p>
          <a:p>
            <a:pPr marL="185738" indent="0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- CONSTRUCT prompt with summaries, sampled data, fixed/module params</a:t>
            </a:r>
          </a:p>
          <a:p>
            <a:pPr marL="185738" indent="0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- RUN Mistral-7B to generate comments (stagnation, erratic, malfunctions, anomalies)</a:t>
            </a:r>
          </a:p>
          <a:p>
            <a:pPr marL="185738" indent="0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- RETURN comments or error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735DF-E103-C2D0-F86A-156F873B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3387303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93C08-035B-D24F-2BC4-BFE41DE1F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20EF-276B-F94B-D10C-6F3E0BE5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414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Algorithm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0576-46E5-517D-C50A-9C89D4C8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5008417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- FUNCTION </a:t>
            </a:r>
            <a:r>
              <a:rPr lang="en-IN" sz="18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chat_with_mistral</a:t>
            </a: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(query):</a:t>
            </a:r>
          </a:p>
          <a:p>
            <a:pPr marL="185738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- IF query = "compare":</a:t>
            </a:r>
          </a:p>
          <a:p>
            <a:pPr marL="454025" indent="0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  - FETCH </a:t>
            </a:r>
            <a:r>
              <a:rPr lang="en-IN" sz="16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comparison_data</a:t>
            </a: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for previous/specified run</a:t>
            </a:r>
          </a:p>
          <a:p>
            <a:pPr marL="454025" indent="0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  - SUMMARIZE both runs, sample 100 rows each</a:t>
            </a:r>
          </a:p>
          <a:p>
            <a:pPr marL="454025" indent="0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  - RUN Mistral-7B for comparison analysis</a:t>
            </a:r>
          </a:p>
          <a:p>
            <a:pPr marL="454025" indent="0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  - RETURN {response, </a:t>
            </a:r>
            <a:r>
              <a:rPr lang="en-IN" sz="16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comparison_plot</a:t>
            </a: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pPr marL="185738" indent="0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- IF query = "explain trend of &lt;column&gt;":</a:t>
            </a:r>
          </a:p>
          <a:p>
            <a:pPr marL="577850" indent="-82550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  - COMPUTE trend, generate single-column plot</a:t>
            </a:r>
          </a:p>
          <a:p>
            <a:pPr marL="577850" indent="-82550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  - RETURN {response, plot}</a:t>
            </a:r>
          </a:p>
          <a:p>
            <a:pPr marL="577850" indent="-82550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- ELSE RETURN error</a:t>
            </a:r>
            <a:endParaRPr lang="en-IN" sz="18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B9E38-2759-5678-D972-7D345655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3901304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DE6B8-B352-3049-D8A0-4FA368935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99B4-9599-D360-C224-558B9B4A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414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Algorithm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DEB8-01E6-B099-51B5-B3CD15D7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759037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  <a:cs typeface="Times New Roman" panose="02020603050405020304" pitchFamily="18" charset="0"/>
              </a:rPr>
              <a:t>(v) Main Routes and Execution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- ROUTE / (GET):</a:t>
            </a:r>
          </a:p>
          <a:p>
            <a:pPr marL="227013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- RENDER </a:t>
            </a:r>
            <a:r>
              <a:rPr lang="en-IN" sz="16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index.html</a:t>
            </a: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with module options</a:t>
            </a:r>
            <a:endParaRPr lang="en-IN" sz="18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- ROUTE /chat (POST):</a:t>
            </a:r>
          </a:p>
          <a:p>
            <a:pPr marL="319088" indent="-5080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- GET query, PROCESS with </a:t>
            </a:r>
            <a:r>
              <a:rPr lang="en-IN" sz="16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chat_with_mistral</a:t>
            </a:r>
            <a:endParaRPr lang="en-IN" sz="16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360363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- </a:t>
            </a: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RETURN JSON {response, </a:t>
            </a:r>
            <a:r>
              <a:rPr lang="en-IN" sz="1600" dirty="0" err="1">
                <a:latin typeface="Cambria" panose="02040503050406030204" pitchFamily="18" charset="0"/>
                <a:cs typeface="Times New Roman" panose="02020603050405020304" pitchFamily="18" charset="0"/>
              </a:rPr>
              <a:t>comp_image</a:t>
            </a: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- MAIN:</a:t>
            </a:r>
          </a:p>
          <a:p>
            <a:pPr marL="0" indent="360363">
              <a:lnSpc>
                <a:spcPct val="150000"/>
              </a:lnSpc>
              <a:buNone/>
            </a:pPr>
            <a:r>
              <a:rPr lang="en-IN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- START Flask server (port=5000, debug mode)</a:t>
            </a:r>
          </a:p>
          <a:p>
            <a:pPr marL="0" indent="360363">
              <a:lnSpc>
                <a:spcPct val="150000"/>
              </a:lnSpc>
              <a:buNone/>
            </a:pPr>
            <a:r>
              <a:rPr lang="en-IN" sz="1600" dirty="0">
                <a:latin typeface="Cambria" panose="02040503050406030204" pitchFamily="18" charset="0"/>
                <a:cs typeface="Times New Roman" panose="02020603050405020304" pitchFamily="18" charset="0"/>
              </a:rPr>
              <a:t>  - LOG errors if server fails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B9B30-B16D-3876-AF3E-8A8207B0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1726404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756350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details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Plagiarism report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SDG Mapping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3A7E-16EF-9E0E-809E-05D53F82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20" y="2203871"/>
            <a:ext cx="4351985" cy="1325563"/>
          </a:xfrm>
        </p:spPr>
        <p:txBody>
          <a:bodyPr/>
          <a:lstStyle/>
          <a:p>
            <a:r>
              <a:rPr lang="en-US" dirty="0"/>
              <a:t>Similarity Report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ACE0C0-BB1B-86FC-5DF7-67EBA6FF5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993" b="47242"/>
          <a:stretch>
            <a:fillRect/>
          </a:stretch>
        </p:blipFill>
        <p:spPr>
          <a:xfrm>
            <a:off x="4570063" y="619914"/>
            <a:ext cx="7366717" cy="4875076"/>
          </a:xfr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32C60-E537-8142-D5FE-A39A3DA9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568753"/>
      </p:ext>
    </p:extLst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41F82-4765-D3DD-D252-787ED3996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2AF0-5738-A1B7-5ABF-8F920FE3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103437"/>
            <a:ext cx="4220446" cy="1325563"/>
          </a:xfrm>
        </p:spPr>
        <p:txBody>
          <a:bodyPr/>
          <a:lstStyle/>
          <a:p>
            <a:pPr algn="ctr"/>
            <a:r>
              <a:rPr lang="en-US" dirty="0"/>
              <a:t>AI Analysis Report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B93161-525C-E954-64F4-8F9AD838F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41" b="39727"/>
          <a:stretch>
            <a:fillRect/>
          </a:stretch>
        </p:blipFill>
        <p:spPr>
          <a:xfrm>
            <a:off x="4672883" y="293234"/>
            <a:ext cx="7366717" cy="5497286"/>
          </a:xfr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658DB-5519-BE8F-224E-4580102C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499944"/>
      </p:ext>
    </p:extLst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6B4F-9E9C-94E7-D759-F69E55D9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6" y="402438"/>
            <a:ext cx="10515600" cy="1069175"/>
          </a:xfrm>
        </p:spPr>
        <p:txBody>
          <a:bodyPr/>
          <a:lstStyle/>
          <a:p>
            <a:r>
              <a:rPr lang="en-IN" sz="3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SDG 9: Industry, Innovation, and Infrastructure</a:t>
            </a:r>
            <a:br>
              <a:rPr lang="en-IN" sz="3600" b="1" dirty="0">
                <a:latin typeface="Cambria" panose="02040503050406030204" pitchFamily="18" charset="0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0404-C37F-E034-E899-B94622E18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6" y="1139817"/>
            <a:ext cx="10515600" cy="4389438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b="1" dirty="0">
                <a:latin typeface="Cambria" panose="02040503050406030204" pitchFamily="18" charset="0"/>
              </a:rPr>
              <a:t>Capability</a:t>
            </a:r>
            <a:r>
              <a:rPr lang="en-IN" sz="1800" dirty="0">
                <a:latin typeface="Cambria" panose="02040503050406030204" pitchFamily="18" charset="0"/>
              </a:rPr>
              <a:t>: Analyses 10,000+ data points to detect sensor failures, stagnation, or erratic readings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Cambria" panose="02040503050406030204" pitchFamily="18" charset="0"/>
              </a:rPr>
              <a:t>Performance</a:t>
            </a:r>
            <a:r>
              <a:rPr lang="en-IN" sz="1800" dirty="0">
                <a:latin typeface="Cambria" panose="02040503050406030204" pitchFamily="18" charset="0"/>
              </a:rPr>
              <a:t>: Compares runs to identify trends &amp; early faults for efficient engine maintenance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Cambria" panose="02040503050406030204" pitchFamily="18" charset="0"/>
              </a:rPr>
              <a:t>Technology &amp; Infrastructure</a:t>
            </a:r>
            <a:r>
              <a:rPr lang="en-IN" sz="1800" dirty="0">
                <a:latin typeface="Cambria" panose="020405030504060302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Cambria" panose="02040503050406030204" pitchFamily="18" charset="0"/>
              </a:rPr>
              <a:t>Mistral-7B generates clear reports (e.g., "S3_567_Psi spikes to 5.2 at 12:02:15")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latin typeface="Cambria" panose="02040503050406030204" pitchFamily="18" charset="0"/>
              </a:rPr>
              <a:t>User-friendly web interface &amp; chatbot for quick data access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Cambria" panose="02040503050406030204" pitchFamily="18" charset="0"/>
              </a:rPr>
              <a:t>Faster Processing</a:t>
            </a:r>
            <a:r>
              <a:rPr lang="en-IN" sz="1800" dirty="0">
                <a:latin typeface="Cambria" panose="02040503050406030204" pitchFamily="18" charset="0"/>
              </a:rPr>
              <a:t>: Memory optimization speeds up analysis of large datasets, enhancing </a:t>
            </a:r>
            <a:br>
              <a:rPr lang="en-IN" sz="1800" dirty="0">
                <a:latin typeface="Cambria" panose="02040503050406030204" pitchFamily="18" charset="0"/>
              </a:rPr>
            </a:br>
            <a:r>
              <a:rPr lang="en-IN" sz="1800" dirty="0">
                <a:latin typeface="Cambria" panose="02040503050406030204" pitchFamily="18" charset="0"/>
              </a:rPr>
              <a:t>aerospace workflows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Cambria" panose="02040503050406030204" pitchFamily="18" charset="0"/>
              </a:rPr>
              <a:t>Impact</a:t>
            </a:r>
            <a:r>
              <a:rPr lang="en-IN" sz="1800" dirty="0">
                <a:latin typeface="Cambria" panose="02040503050406030204" pitchFamily="18" charset="0"/>
              </a:rPr>
              <a:t>: Improves engine reliability, promotes sustainable aerospace practices, and drives safer, efficient air transport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A4331-CEB5-175B-8970-07D4E4EB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1C7CA-1E9C-D4D8-A2E2-6ECC5A2CCF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36" y="2255843"/>
            <a:ext cx="2045491" cy="204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12740"/>
      </p:ext>
    </p:extLst>
  </p:cSld>
  <p:clrMapOvr>
    <a:masterClrMapping/>
  </p:clrMapOvr>
  <p:transition spd="slow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1EEBCE1A-6649-AD7A-41B7-7D301EF2173F}"/>
              </a:ext>
            </a:extLst>
          </p:cNvPr>
          <p:cNvSpPr txBox="1"/>
          <p:nvPr/>
        </p:nvSpPr>
        <p:spPr>
          <a:xfrm>
            <a:off x="2393783" y="2703931"/>
            <a:ext cx="7404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hlinkClick r:id="rId3"/>
              </a:rPr>
              <a:t>https://</a:t>
            </a:r>
            <a:r>
              <a:rPr lang="en-US" sz="2400" dirty="0" err="1">
                <a:latin typeface="Cambria" panose="02040503050406030204" pitchFamily="18" charset="0"/>
                <a:hlinkClick r:id="rId3"/>
              </a:rPr>
              <a:t>github.com</a:t>
            </a:r>
            <a:r>
              <a:rPr lang="en-US" sz="2400" dirty="0">
                <a:latin typeface="Cambria" panose="02040503050406030204" pitchFamily="18" charset="0"/>
                <a:hlinkClick r:id="rId3"/>
              </a:rPr>
              <a:t>/</a:t>
            </a:r>
            <a:r>
              <a:rPr lang="en-US" sz="2400" dirty="0" err="1">
                <a:latin typeface="Cambria" panose="02040503050406030204" pitchFamily="18" charset="0"/>
                <a:hlinkClick r:id="rId3"/>
              </a:rPr>
              <a:t>saipriya-dipika</a:t>
            </a:r>
            <a:r>
              <a:rPr lang="en-US" sz="2400" dirty="0">
                <a:latin typeface="Cambria" panose="02040503050406030204" pitchFamily="18" charset="0"/>
                <a:hlinkClick r:id="rId3"/>
              </a:rPr>
              <a:t>/AI-ML-Internship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10860"/>
      </p:ext>
    </p:extLst>
  </p:cSld>
  <p:clrMapOvr>
    <a:masterClrMapping/>
  </p:clrMapOvr>
  <p:transition spd="slow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E8F1-8668-2DF9-4C2F-1A5E85F7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952"/>
            <a:ext cx="10515600" cy="70513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06B3-5999-080B-E0C3-92314F7EE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949"/>
            <a:ext cx="10515600" cy="4351338"/>
          </a:xfrm>
        </p:spPr>
        <p:txBody>
          <a:bodyPr anchor="t"/>
          <a:lstStyle/>
          <a:p>
            <a:pPr marL="514350" indent="-514350" algn="just">
              <a:buAutoNum type="arabicPeriod"/>
            </a:pP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BENTALEB,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Asmae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,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Kaoutar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 TOUMLAL, and Jaafar ABOUCHABAKA. "Predicting Aircraft Engine Failures using Artificial Intelligence."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International Journal of Advanced Computer Science &amp; Applications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 15, no. 2 (2024)</a:t>
            </a:r>
          </a:p>
          <a:p>
            <a:pPr marL="514350" indent="-514350" algn="just">
              <a:buAutoNum type="arabicPeriod"/>
            </a:pP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 Math" panose="02040503050406030204" pitchFamily="18" charset="0"/>
              </a:rPr>
              <a:t>Tong, Michael T. "A Machine-Learning Approach to Assess Aircraft Engine System Performance." In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 Math" panose="02040503050406030204" pitchFamily="18" charset="0"/>
              </a:rPr>
              <a:t>Turbo Expo: Power for Land, Sea, and Air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 Math" panose="02040503050406030204" pitchFamily="18" charset="0"/>
              </a:rPr>
              <a:t>, vol. 84058, p. V001T01A022. American Society of Mechanical Engineers, 2020.</a:t>
            </a:r>
            <a:endParaRPr lang="en-IN" sz="2000" dirty="0">
              <a:solidFill>
                <a:srgbClr val="222222"/>
              </a:solidFill>
              <a:latin typeface="Cambria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IN" sz="2000" dirty="0">
                <a:solidFill>
                  <a:srgbClr val="222222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Levin, Semen. "Enhancing predictive maintenance in the industrial sector: A comparative analysis of machine learning models." </a:t>
            </a:r>
            <a:r>
              <a:rPr lang="en-IN" sz="2000" i="1" dirty="0">
                <a:solidFill>
                  <a:srgbClr val="222222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In AIP Conference Proceedings, vol. 3243, </a:t>
            </a:r>
            <a:r>
              <a:rPr lang="en-IN" sz="2000" dirty="0">
                <a:solidFill>
                  <a:srgbClr val="222222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no. 1. AIP Publishing, 2024.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Pinciroli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 Vago,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Nicolò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 Oreste, Francesca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Forbicini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, and Piero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Fraternali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. "Predicting Machine Failures from Multivariate Time Series: An Industrial Case Study."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Machines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 12, no. 6 (2024): 357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2000" dirty="0">
              <a:solidFill>
                <a:srgbClr val="222222"/>
              </a:solidFill>
              <a:latin typeface="Cambria" panose="02040503050406030204" pitchFamily="18" charset="0"/>
              <a:ea typeface="Cambria Math" panose="02040503050406030204" pitchFamily="18" charset="0"/>
            </a:endParaRPr>
          </a:p>
          <a:p>
            <a:pPr marL="514350" indent="-514350" algn="just">
              <a:buAutoNum type="arabicPeriod"/>
            </a:pP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35D57-7F8A-8422-BF90-8AFA88FA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913731"/>
      </p:ext>
    </p:extLst>
  </p:cSld>
  <p:clrMapOvr>
    <a:masterClrMapping/>
  </p:clrMapOvr>
  <p:transition spd="slow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42630-33AA-0261-D290-5BEADEA57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8242-FD74-1632-93A5-D61400ED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952"/>
            <a:ext cx="10515600" cy="70513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7C18-F7E5-E447-A06F-CF7DE7064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949"/>
            <a:ext cx="10515600" cy="4351338"/>
          </a:xfrm>
        </p:spPr>
        <p:txBody>
          <a:bodyPr anchor="t"/>
          <a:lstStyle/>
          <a:p>
            <a:pPr marL="457200" indent="-457200" algn="just">
              <a:buFont typeface="+mj-lt"/>
              <a:buAutoNum type="arabicPeriod" startAt="5"/>
            </a:pP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Meddaoui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, Anwar, Adil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Hachmoud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, and Mustapha Hain. "Advanced ML for predictive maintenance: a case study on remaining useful life prediction and reliability enhancement."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The International Journal of Advanced Manufacturing Technology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 132, no. 1 (2024): 323-335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Justus, Vivek, and G. R. </a:t>
            </a:r>
            <a:r>
              <a:rPr lang="en-IN" sz="2000" b="0" i="0" dirty="0" err="1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Kanagachidambaresan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. "Machine learning based fault-oriented predictive maintenance in industry 4.0." </a:t>
            </a:r>
            <a:r>
              <a:rPr lang="en-IN" sz="2000" b="0" i="1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International Journal of System Assurance Engineering and Management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</a:rPr>
              <a:t> 15, no. 1 (2024): 462-474.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C7B0A-A8DD-7D9B-3BEE-17BDE1BD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052468"/>
      </p:ext>
    </p:extLst>
  </p:cSld>
  <p:clrMapOvr>
    <a:masterClrMapping/>
  </p:clrMapOvr>
  <p:transition spd="slow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26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Domain:</a:t>
            </a:r>
            <a:r>
              <a:rPr lang="en-IN" sz="2000" dirty="0">
                <a:latin typeface="Cambria" panose="02040503050406030204" pitchFamily="18" charset="0"/>
              </a:rPr>
              <a:t> Artificial Intelligence &amp; Machine Learning (AI/ML) for Performance Analytics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Application:</a:t>
            </a:r>
            <a:r>
              <a:rPr lang="en-IN" sz="2000" dirty="0">
                <a:latin typeface="Cambria" panose="02040503050406030204" pitchFamily="18" charset="0"/>
              </a:rPr>
              <a:t> Aero-Gas Turbine Engine Analytics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Technologies:</a:t>
            </a:r>
            <a:endParaRPr lang="en-IN" sz="2000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Machine Learning Models</a:t>
            </a:r>
            <a:r>
              <a:rPr lang="en-IN" sz="2000" dirty="0">
                <a:latin typeface="Cambria" panose="02040503050406030204" pitchFamily="18" charset="0"/>
              </a:rPr>
              <a:t> – Detect anomalies &amp; predict failures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Data Visualization</a:t>
            </a:r>
            <a:r>
              <a:rPr lang="en-IN" sz="2000" dirty="0">
                <a:latin typeface="Cambria" panose="02040503050406030204" pitchFamily="18" charset="0"/>
              </a:rPr>
              <a:t> – Graph-based analysis of sensor data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Predictive Maintenance</a:t>
            </a:r>
            <a:r>
              <a:rPr lang="en-IN" sz="2000" dirty="0">
                <a:latin typeface="Cambria" panose="02040503050406030204" pitchFamily="18" charset="0"/>
              </a:rPr>
              <a:t> – Compare obtained data with ideal benchmarks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Impact:</a:t>
            </a:r>
            <a:r>
              <a:rPr lang="en-IN" sz="2000" dirty="0">
                <a:latin typeface="Cambria" panose="02040503050406030204" pitchFamily="18" charset="0"/>
              </a:rPr>
              <a:t> </a:t>
            </a:r>
            <a:r>
              <a:rPr lang="en-IN" sz="2000" b="1" dirty="0">
                <a:latin typeface="Cambria" panose="02040503050406030204" pitchFamily="18" charset="0"/>
              </a:rPr>
              <a:t>Early fault detection</a:t>
            </a:r>
            <a:r>
              <a:rPr lang="en-IN" sz="2000" dirty="0">
                <a:latin typeface="Cambria" panose="02040503050406030204" pitchFamily="18" charset="0"/>
              </a:rPr>
              <a:t> to prevent failures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Cambria" panose="02040503050406030204" pitchFamily="18" charset="0"/>
              </a:rPr>
              <a:pPr>
                <a:defRPr/>
              </a:pPr>
              <a:t>3</a:t>
            </a:fld>
            <a:endParaRPr lang="en-US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86707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Objective</a:t>
            </a:r>
            <a:r>
              <a:rPr lang="en-IN" sz="2000" dirty="0">
                <a:latin typeface="Cambria" panose="02040503050406030204" pitchFamily="18" charset="0"/>
              </a:rPr>
              <a:t>: Develop an AI-driven system to </a:t>
            </a:r>
            <a:r>
              <a:rPr lang="en-IN" sz="2000" b="1" dirty="0">
                <a:latin typeface="Cambria" panose="02040503050406030204" pitchFamily="18" charset="0"/>
              </a:rPr>
              <a:t>monitor and analyse</a:t>
            </a:r>
            <a:r>
              <a:rPr lang="en-IN" sz="2000" dirty="0">
                <a:latin typeface="Cambria" panose="02040503050406030204" pitchFamily="18" charset="0"/>
              </a:rPr>
              <a:t> aero-gas turbine engine performance.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Data collection, preparation, cleaning and preprocessing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UI and API design (if necessary)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AI-Model Design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cs typeface="Times New Roman" panose="02020603050405020304" pitchFamily="18" charset="0"/>
              </a:rPr>
              <a:t>Scaling and optimization of performance monitoring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167096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704"/>
            <a:ext cx="10515600" cy="4000582"/>
          </a:xfrm>
          <a:solidFill>
            <a:schemeClr val="bg1"/>
          </a:solidFill>
        </p:spPr>
        <p:txBody>
          <a:bodyPr/>
          <a:lstStyle/>
          <a:p>
            <a:pPr marL="457200" indent="-457200" algn="just">
              <a:buAutoNum type="arabicPeriod"/>
            </a:pPr>
            <a:r>
              <a:rPr lang="en-IN" sz="2000" b="1" dirty="0">
                <a:latin typeface="Cambria" panose="02040503050406030204" pitchFamily="18" charset="0"/>
              </a:rPr>
              <a:t>Predicting Aircraft Engine Failures using Artificial Intelligence </a:t>
            </a:r>
          </a:p>
          <a:p>
            <a:pPr marL="50800" indent="0" algn="just">
              <a:buNone/>
            </a:pPr>
            <a:r>
              <a:rPr lang="en-US" sz="1400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3"/>
              </a:rPr>
              <a:t>(</a:t>
            </a:r>
            <a:r>
              <a:rPr lang="en-US" sz="1400" kern="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3"/>
              </a:rPr>
              <a:t>Bentaleb</a:t>
            </a:r>
            <a:r>
              <a:rPr lang="en-US" sz="1400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3"/>
              </a:rPr>
              <a:t>, </a:t>
            </a:r>
            <a:r>
              <a:rPr lang="en-US" sz="1400" kern="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3"/>
              </a:rPr>
              <a:t>Toumlal</a:t>
            </a:r>
            <a:r>
              <a:rPr lang="en-US" sz="1400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3"/>
              </a:rPr>
              <a:t> and </a:t>
            </a:r>
            <a:r>
              <a:rPr lang="en-US" sz="1400" kern="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3"/>
              </a:rPr>
              <a:t>Abouchabaka</a:t>
            </a:r>
            <a:r>
              <a:rPr lang="en-US" sz="1400" kern="0" dirty="0">
                <a:effectLst/>
                <a:latin typeface="Cambria" panose="02040503050406030204" pitchFamily="18" charset="0"/>
                <a:ea typeface="Times New Roman" panose="02020603050405020304" pitchFamily="18" charset="0"/>
                <a:hlinkClick r:id="rId3"/>
              </a:rPr>
              <a:t> 2024)</a:t>
            </a:r>
            <a:r>
              <a:rPr lang="en-IN" sz="1100" dirty="0">
                <a:effectLst/>
                <a:latin typeface="Cambria" panose="02040503050406030204" pitchFamily="18" charset="0"/>
                <a:hlinkClick r:id="rId3"/>
              </a:rPr>
              <a:t> </a:t>
            </a:r>
            <a:endParaRPr lang="en-IN" sz="2000" dirty="0">
              <a:latin typeface="Cambria" panose="020405030504060302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Uses AI to </a:t>
            </a:r>
            <a:r>
              <a:rPr lang="en-IN" sz="2000" dirty="0" err="1">
                <a:latin typeface="Cambria" panose="02040503050406030204" pitchFamily="18" charset="0"/>
              </a:rPr>
              <a:t>analyze</a:t>
            </a:r>
            <a:r>
              <a:rPr lang="en-IN" sz="2000" dirty="0">
                <a:latin typeface="Cambria" panose="02040503050406030204" pitchFamily="18" charset="0"/>
              </a:rPr>
              <a:t> sensor data (temperature, vibration, pressure) for early failure detection.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Machine learning models identify patterns and anomalies to optimize maintenance.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Enhances safety, reliability, and operational efficiency but lacks interactive visualization.</a:t>
            </a:r>
          </a:p>
          <a:p>
            <a:pPr marL="0" indent="0" algn="just">
              <a:buNone/>
            </a:pPr>
            <a:endParaRPr lang="en-IN" sz="1050" dirty="0">
              <a:latin typeface="Cambria" panose="02040503050406030204" pitchFamily="18" charset="0"/>
            </a:endParaRPr>
          </a:p>
          <a:p>
            <a:pPr marL="0" indent="50800" algn="just">
              <a:buNone/>
            </a:pPr>
            <a:r>
              <a:rPr lang="en-IN" sz="2000" b="1" dirty="0">
                <a:latin typeface="Cambria" panose="02040503050406030204" pitchFamily="18" charset="0"/>
              </a:rPr>
              <a:t>2.    A Machine-Learning Approach to Assess Aircraft Engine System Performance</a:t>
            </a:r>
          </a:p>
          <a:p>
            <a:pPr marL="50800" indent="0" algn="just">
              <a:buNone/>
            </a:pPr>
            <a:r>
              <a:rPr lang="en-US" sz="1400" kern="0" dirty="0">
                <a:latin typeface="Cambria" panose="02040503050406030204" pitchFamily="18" charset="0"/>
                <a:hlinkClick r:id="rId4"/>
              </a:rPr>
              <a:t>(Tong 2020)</a:t>
            </a:r>
            <a:r>
              <a:rPr lang="en-IN" sz="1400" kern="0" dirty="0">
                <a:latin typeface="Cambria" panose="02040503050406030204" pitchFamily="18" charset="0"/>
                <a:hlinkClick r:id="rId4"/>
              </a:rPr>
              <a:t> </a:t>
            </a:r>
            <a:endParaRPr lang="en-IN" sz="1400" kern="0" dirty="0">
              <a:latin typeface="Cambria" panose="020405030504060302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Focuses on ML-based engine health assessment for predictive maintenance.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Uses data-driven </a:t>
            </a:r>
            <a:r>
              <a:rPr lang="en-IN" sz="2000" dirty="0" err="1">
                <a:latin typeface="Cambria" panose="02040503050406030204" pitchFamily="18" charset="0"/>
              </a:rPr>
              <a:t>modeling</a:t>
            </a:r>
            <a:r>
              <a:rPr lang="en-IN" sz="2000" dirty="0">
                <a:latin typeface="Cambria" panose="02040503050406030204" pitchFamily="18" charset="0"/>
              </a:rPr>
              <a:t> to detect trends and optimize maintenance schedules.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Cambria" panose="02040503050406030204" pitchFamily="18" charset="0"/>
              </a:rPr>
              <a:t>Lacks user-driven graph generation and NLP-based interaction for deeper insights.</a:t>
            </a:r>
          </a:p>
          <a:p>
            <a:pPr marL="0" indent="0" algn="just">
              <a:buNone/>
            </a:pPr>
            <a:endParaRPr lang="en-IN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320934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8E568-8B32-A603-CEF5-AE537ACF7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51AA-5292-F23E-B523-E1AFBE4D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30DD-E34A-BD99-02C6-C2DF6010E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511"/>
            <a:ext cx="10515600" cy="4323844"/>
          </a:xfrm>
          <a:solidFill>
            <a:schemeClr val="bg1"/>
          </a:solidFill>
        </p:spPr>
        <p:txBody>
          <a:bodyPr/>
          <a:lstStyle/>
          <a:p>
            <a:pPr marL="457200" indent="-457200">
              <a:buAutoNum type="arabicPeriod" startAt="3"/>
            </a:pPr>
            <a:r>
              <a:rPr lang="en-IN" sz="2000" b="1" dirty="0">
                <a:latin typeface="Cambria" panose="02040503050406030204" pitchFamily="18" charset="0"/>
              </a:rPr>
              <a:t>Enhancing Predictive Maintenance in the Industrial Sector: A Comparative Analysis   of ML Models</a:t>
            </a:r>
          </a:p>
          <a:p>
            <a:pPr marL="9525" indent="0">
              <a:buNone/>
            </a:pPr>
            <a:r>
              <a:rPr lang="en-US" sz="1400" kern="0" dirty="0">
                <a:latin typeface="Cambria" panose="02040503050406030204" pitchFamily="18" charset="0"/>
                <a:hlinkClick r:id="rId3"/>
              </a:rPr>
              <a:t>(Levin 2024)</a:t>
            </a:r>
            <a:r>
              <a:rPr lang="en-IN" sz="1400" kern="0" dirty="0">
                <a:latin typeface="Cambria" panose="02040503050406030204" pitchFamily="18" charset="0"/>
                <a:hlinkClick r:id="rId3"/>
              </a:rPr>
              <a:t> </a:t>
            </a:r>
            <a:endParaRPr lang="en-IN" sz="1400" kern="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Compares ML models to identify the most effective predictive maintenance approach.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Reduces downtime and improves fault detection accuracy using AI.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Does not explore interactive visualization or aerospace-specific challenges.</a:t>
            </a:r>
          </a:p>
          <a:p>
            <a:pPr marL="0" indent="0">
              <a:buNone/>
            </a:pPr>
            <a:endParaRPr lang="en-IN" sz="105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mbria" panose="02040503050406030204" pitchFamily="18" charset="0"/>
              </a:rPr>
              <a:t>4.     Predicting Machine Failures from Multivariate Time Series: An Industrial Case Study</a:t>
            </a:r>
          </a:p>
          <a:p>
            <a:pPr marL="9525" indent="0">
              <a:buNone/>
            </a:pPr>
            <a:r>
              <a:rPr lang="en-US" sz="1400" kern="0" dirty="0">
                <a:latin typeface="Cambria" panose="02040503050406030204" pitchFamily="18" charset="0"/>
                <a:hlinkClick r:id="rId4"/>
              </a:rPr>
              <a:t>(Vago, et al. 2024)</a:t>
            </a:r>
            <a:r>
              <a:rPr lang="en-IN" sz="1400" kern="0" dirty="0">
                <a:latin typeface="Cambria" panose="02040503050406030204" pitchFamily="18" charset="0"/>
                <a:hlinkClick r:id="rId4"/>
              </a:rPr>
              <a:t> </a:t>
            </a:r>
            <a:endParaRPr lang="en-IN" sz="1400" kern="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Uses time-series sensor data to predict failures and improve maintenance strategies.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AI models detect long-term performance deviations and automate alerts.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Lacks user-driven analysis and generative AI for automated insight generation.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D0556-F1CC-7BE4-4476-B7520A26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786494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A7D65-CD31-00A8-3EF2-F35FBC66C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560C-1376-D301-7BE4-5C7B835E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3D23-7894-4D12-CDC2-07C7F08AC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654"/>
            <a:ext cx="10515600" cy="4335263"/>
          </a:xfrm>
          <a:solidFill>
            <a:schemeClr val="bg1"/>
          </a:solidFill>
        </p:spPr>
        <p:txBody>
          <a:bodyPr/>
          <a:lstStyle/>
          <a:p>
            <a:pPr marL="536575" indent="-536575">
              <a:buNone/>
            </a:pPr>
            <a:r>
              <a:rPr lang="en-IN" sz="2000" b="1" dirty="0">
                <a:latin typeface="Cambria" panose="02040503050406030204" pitchFamily="18" charset="0"/>
              </a:rPr>
              <a:t>5.      Advanced ML for Predictive Maintenance: A Case Study on Remaining Useful Life Prediction</a:t>
            </a:r>
          </a:p>
          <a:p>
            <a:pPr marL="0" indent="0">
              <a:buNone/>
            </a:pPr>
            <a:r>
              <a:rPr lang="en-US" sz="1400" kern="0" dirty="0">
                <a:latin typeface="Cambria" panose="02040503050406030204" pitchFamily="18" charset="0"/>
                <a:hlinkClick r:id="rId3"/>
              </a:rPr>
              <a:t>(</a:t>
            </a:r>
            <a:r>
              <a:rPr lang="en-US" sz="1400" kern="0" dirty="0" err="1">
                <a:latin typeface="Cambria" panose="02040503050406030204" pitchFamily="18" charset="0"/>
                <a:hlinkClick r:id="rId3"/>
              </a:rPr>
              <a:t>Meddaoui</a:t>
            </a:r>
            <a:r>
              <a:rPr lang="en-US" sz="1400" kern="0" dirty="0">
                <a:latin typeface="Cambria" panose="02040503050406030204" pitchFamily="18" charset="0"/>
                <a:hlinkClick r:id="rId3"/>
              </a:rPr>
              <a:t>, </a:t>
            </a:r>
            <a:r>
              <a:rPr lang="en-US" sz="1400" kern="0" dirty="0" err="1">
                <a:latin typeface="Cambria" panose="02040503050406030204" pitchFamily="18" charset="0"/>
                <a:hlinkClick r:id="rId3"/>
              </a:rPr>
              <a:t>Hachmoud</a:t>
            </a:r>
            <a:r>
              <a:rPr lang="en-US" sz="1400" kern="0" dirty="0">
                <a:latin typeface="Cambria" panose="02040503050406030204" pitchFamily="18" charset="0"/>
                <a:hlinkClick r:id="rId3"/>
              </a:rPr>
              <a:t> and Hain 2024)</a:t>
            </a:r>
            <a:r>
              <a:rPr lang="en-IN" sz="1400" kern="0" dirty="0">
                <a:latin typeface="Cambria" panose="02040503050406030204" pitchFamily="18" charset="0"/>
              </a:rPr>
              <a:t> </a:t>
            </a:r>
          </a:p>
          <a:p>
            <a:r>
              <a:rPr lang="en-IN" sz="2000" dirty="0">
                <a:latin typeface="Cambria" panose="02040503050406030204" pitchFamily="18" charset="0"/>
              </a:rPr>
              <a:t>Focuses on predicting the remaining useful life (RUL) of machinery using ML models.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Helps schedule preventive maintenance and improve operational efficiency.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Does not include interactive analysis or adaptive AI-driven insights.</a:t>
            </a:r>
          </a:p>
          <a:p>
            <a:pPr marL="0" indent="0">
              <a:buNone/>
            </a:pPr>
            <a:endParaRPr lang="en-IN" sz="105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Cambria" panose="02040503050406030204" pitchFamily="18" charset="0"/>
              </a:rPr>
              <a:t>6.      Machine Learning-Based Fault-Oriented Predictive Maintenance in Industry 4.0</a:t>
            </a:r>
          </a:p>
          <a:p>
            <a:pPr marL="0" indent="0">
              <a:buNone/>
            </a:pPr>
            <a:r>
              <a:rPr lang="en-US" sz="1400" kern="0" dirty="0">
                <a:latin typeface="Cambria" panose="02040503050406030204" pitchFamily="18" charset="0"/>
                <a:hlinkClick r:id="rId4"/>
              </a:rPr>
              <a:t>(Justus and </a:t>
            </a:r>
            <a:r>
              <a:rPr lang="en-US" sz="1400" kern="0" dirty="0" err="1">
                <a:latin typeface="Cambria" panose="02040503050406030204" pitchFamily="18" charset="0"/>
                <a:hlinkClick r:id="rId4"/>
              </a:rPr>
              <a:t>Kanagachidambaresan</a:t>
            </a:r>
            <a:r>
              <a:rPr lang="en-US" sz="1400" kern="0" dirty="0">
                <a:latin typeface="Cambria" panose="02040503050406030204" pitchFamily="18" charset="0"/>
                <a:hlinkClick r:id="rId4"/>
              </a:rPr>
              <a:t> 2024)</a:t>
            </a:r>
            <a:r>
              <a:rPr lang="en-IN" sz="1400" kern="0" dirty="0">
                <a:latin typeface="Cambria" panose="02040503050406030204" pitchFamily="18" charset="0"/>
                <a:hlinkClick r:id="rId4"/>
              </a:rPr>
              <a:t> </a:t>
            </a:r>
            <a:endParaRPr lang="en-IN" sz="1400" kern="0" dirty="0">
              <a:latin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</a:rPr>
              <a:t>Introduces a fault-classification framework for Industry 4.0 using ML.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Automates failure detection and optimizes system reliability.</a:t>
            </a:r>
          </a:p>
          <a:p>
            <a:r>
              <a:rPr lang="en-IN" sz="2000" dirty="0">
                <a:latin typeface="Cambria" panose="02040503050406030204" pitchFamily="18" charset="0"/>
              </a:rPr>
              <a:t>Lacks flexibility for user-defined analysis and visualizations.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DAF1C-E812-4889-4994-86909A37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65977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Cambria" panose="02040503050406030204" pitchFamily="18" charset="0"/>
              </a:rPr>
              <a:t>Title: </a:t>
            </a:r>
            <a:r>
              <a:rPr lang="en-IN" sz="2000" b="1" dirty="0">
                <a:latin typeface="Cambria" panose="02040503050406030204" pitchFamily="18" charset="0"/>
              </a:rPr>
              <a:t>Performance Monitoring and Analytics for Aero-Gas Turbine Engines</a:t>
            </a:r>
            <a:endParaRPr lang="en-IN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</a:rPr>
              <a:t>Automate graph analysis &amp; performance evaluation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</a:rPr>
              <a:t>Compare sensor data with ideal benchmarks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</a:rPr>
              <a:t>Improve predictive maintenance &amp; fault detection</a:t>
            </a:r>
            <a:endParaRPr lang="en-IN" sz="2000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Cambria" panose="02040503050406030204" pitchFamily="18" charset="0"/>
              </a:rPr>
              <a:pPr>
                <a:defRPr/>
              </a:pPr>
              <a:t>8</a:t>
            </a:fld>
            <a:endParaRPr lang="en-US" alt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68180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257"/>
            <a:ext cx="10515600" cy="405819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Hardware Requirements:</a:t>
            </a:r>
            <a:endParaRPr lang="en-IN" sz="2000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Cambria" panose="02040503050406030204" pitchFamily="18" charset="0"/>
              </a:rPr>
              <a:t>High-performance workstation with GPU support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Cambria" panose="02040503050406030204" pitchFamily="18" charset="0"/>
              </a:rPr>
              <a:t>Software Requirements:</a:t>
            </a:r>
            <a:endParaRPr lang="en-IN" sz="2000" dirty="0">
              <a:latin typeface="Cambria" panose="020405030504060302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DBMS </a:t>
            </a:r>
            <a:r>
              <a:rPr lang="en-IN" sz="2000" dirty="0">
                <a:latin typeface="Cambria" panose="02040503050406030204" pitchFamily="18" charset="0"/>
              </a:rPr>
              <a:t>for structured data storage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Python with AI/ML and other Libraries</a:t>
            </a:r>
            <a:r>
              <a:rPr lang="en-IN" sz="2000" dirty="0">
                <a:latin typeface="Cambria" panose="02040503050406030204" pitchFamily="18" charset="0"/>
              </a:rPr>
              <a:t> for data analysis and UI-Backend Integration</a:t>
            </a:r>
          </a:p>
          <a:p>
            <a:pPr lvl="1">
              <a:lnSpc>
                <a:spcPct val="150000"/>
              </a:lnSpc>
            </a:pPr>
            <a:r>
              <a:rPr lang="en-IN" sz="2000" b="1" dirty="0">
                <a:latin typeface="Cambria" panose="02040503050406030204" pitchFamily="18" charset="0"/>
              </a:rPr>
              <a:t>Visualization tools/Libraries (Matplotlib, Seaborn, etc)</a:t>
            </a:r>
            <a:endParaRPr lang="en-IN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11722</TotalTime>
  <Words>2138</Words>
  <Application>Microsoft Macintosh PowerPoint</Application>
  <PresentationFormat>Widescreen</PresentationFormat>
  <Paragraphs>276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Helvetica</vt:lpstr>
      <vt:lpstr>Merriweather</vt:lpstr>
      <vt:lpstr>Times New Roman</vt:lpstr>
      <vt:lpstr>Verdana</vt:lpstr>
      <vt:lpstr>Wingdings</vt:lpstr>
      <vt:lpstr>Office Theme</vt:lpstr>
      <vt:lpstr>PowerPoint Presentation</vt:lpstr>
      <vt:lpstr>Content</vt:lpstr>
      <vt:lpstr>Working domain or the technology</vt:lpstr>
      <vt:lpstr>Objectives of the work</vt:lpstr>
      <vt:lpstr>Literature Review</vt:lpstr>
      <vt:lpstr>Literature Review</vt:lpstr>
      <vt:lpstr>Literature Review</vt:lpstr>
      <vt:lpstr>Problem Statement</vt:lpstr>
      <vt:lpstr>System Requirements</vt:lpstr>
      <vt:lpstr>Advantages of Proposed System/Work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Internship Road Map</vt:lpstr>
      <vt:lpstr>Similarity Report</vt:lpstr>
      <vt:lpstr>AI Analysis Report</vt:lpstr>
      <vt:lpstr>SDG 9: Industry, Innovation, and Infrastructure </vt:lpstr>
      <vt:lpstr>Github Link</vt:lpstr>
      <vt:lpstr>References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Saipriya Dipika Vaidyanathan</cp:lastModifiedBy>
  <cp:revision>927</cp:revision>
  <cp:lastPrinted>2018-07-24T06:37:20Z</cp:lastPrinted>
  <dcterms:created xsi:type="dcterms:W3CDTF">2018-06-07T04:06:17Z</dcterms:created>
  <dcterms:modified xsi:type="dcterms:W3CDTF">2025-05-16T04:11:43Z</dcterms:modified>
</cp:coreProperties>
</file>