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5"/>
  </p:notesMasterIdLst>
  <p:sldIdLst>
    <p:sldId id="499" r:id="rId2"/>
    <p:sldId id="484" r:id="rId3"/>
    <p:sldId id="493" r:id="rId4"/>
    <p:sldId id="496" r:id="rId5"/>
    <p:sldId id="486" r:id="rId6"/>
    <p:sldId id="500" r:id="rId7"/>
    <p:sldId id="501" r:id="rId8"/>
    <p:sldId id="490" r:id="rId9"/>
    <p:sldId id="488" r:id="rId10"/>
    <p:sldId id="489" r:id="rId11"/>
    <p:sldId id="487" r:id="rId12"/>
    <p:sldId id="509" r:id="rId13"/>
    <p:sldId id="510" r:id="rId14"/>
    <p:sldId id="508" r:id="rId15"/>
    <p:sldId id="504" r:id="rId16"/>
    <p:sldId id="505" r:id="rId17"/>
    <p:sldId id="507" r:id="rId18"/>
    <p:sldId id="497" r:id="rId19"/>
    <p:sldId id="498" r:id="rId20"/>
    <p:sldId id="502" r:id="rId21"/>
    <p:sldId id="503" r:id="rId22"/>
    <p:sldId id="473" r:id="rId23"/>
    <p:sldId id="468" r:id="rId2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5859" autoAdjust="0"/>
  </p:normalViewPr>
  <p:slideViewPr>
    <p:cSldViewPr snapToGrid="0">
      <p:cViewPr varScale="1">
        <p:scale>
          <a:sx n="108" d="100"/>
          <a:sy n="108" d="100"/>
        </p:scale>
        <p:origin x="816" y="200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E2FD5B6D-E8E5-A04D-A5E4-07702BB16D1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gm:t>
    </dgm:pt>
    <dgm:pt modelId="{BCAB8E41-D301-1140-886E-D8748AECE915}" type="parTrans" cxnId="{DA6BAEFA-D11D-3549-B381-521AD8880108}">
      <dgm:prSet/>
      <dgm:spPr/>
      <dgm:t>
        <a:bodyPr/>
        <a:lstStyle/>
        <a:p>
          <a:endParaRPr lang="en-GB"/>
        </a:p>
      </dgm:t>
    </dgm:pt>
    <dgm:pt modelId="{0E8A04B2-37CD-1D40-967C-1B2BCF2C1BB1}" type="sibTrans" cxnId="{DA6BAEFA-D11D-3549-B381-521AD8880108}">
      <dgm:prSet/>
      <dgm:spPr/>
      <dgm:t>
        <a:bodyPr/>
        <a:lstStyle/>
        <a:p>
          <a:endParaRPr lang="en-GB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13236" custLinFactNeighborX="5675" custLinFactNeighborY="107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17554" custLinFactNeighborX="4632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45E12039-213B-9B48-BCD0-C90D982A9C44}" type="presOf" srcId="{E2FD5B6D-E8E5-A04D-A5E4-07702BB16D1E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555BEA7-48C4-DB4D-AFFC-20164B40E94B}" type="presOf" srcId="{E2FD5B6D-E8E5-A04D-A5E4-07702BB16D1E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A6BAEFA-D11D-3549-B381-521AD8880108}" srcId="{5E92505A-51E0-4F78-B3C5-704ACF8710DE}" destId="{E2FD5B6D-E8E5-A04D-A5E4-07702BB16D1E}" srcOrd="0" destOrd="0" parTransId="{BCAB8E41-D301-1140-886E-D8748AECE915}" sibTransId="{0E8A04B2-37CD-1D40-967C-1B2BCF2C1BB1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66136" y="767810"/>
          <a:ext cx="1564942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sp:txBody>
      <dsp:txXfrm>
        <a:off x="6764570" y="767810"/>
        <a:ext cx="1366507" cy="3290384"/>
      </dsp:txXfrm>
    </dsp:sp>
    <dsp:sp modelId="{2AAD338D-3122-4454-9A67-16BE024D44E3}">
      <dsp:nvSpPr>
        <dsp:cNvPr id="0" name=""/>
        <dsp:cNvSpPr/>
      </dsp:nvSpPr>
      <dsp:spPr>
        <a:xfrm>
          <a:off x="6521883" y="0"/>
          <a:ext cx="1624617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21883" y="0"/>
        <a:ext cx="1624617" cy="767810"/>
      </dsp:txXfrm>
    </dsp:sp>
    <dsp:sp modelId="{2532504F-5FE1-4C97-B485-F05E8885EACC}">
      <dsp:nvSpPr>
        <dsp:cNvPr id="0" name=""/>
        <dsp:cNvSpPr/>
      </dsp:nvSpPr>
      <dsp:spPr>
        <a:xfrm>
          <a:off x="519715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sp:txBody>
      <dsp:txXfrm>
        <a:off x="537239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9715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9715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1513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4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sp:txBody>
      <dsp:txXfrm>
        <a:off x="399037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1513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1513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3311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6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sp:txBody>
      <dsp:txXfrm>
        <a:off x="260835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3311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3311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72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6888F-BA8F-5D7B-4C9B-9D56CE27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B5996-1E48-94DB-41E4-AFAB27F5A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2EDBD-1D7B-4EE7-3846-FE7DD0C4D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130C7-7402-303C-2F21-33FAEA4E0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05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81FE-BF11-914B-00DD-8861859A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F4669-886E-C968-A05C-2EAD9DC1A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B3903-D732-9BC5-74BF-8AF68A233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AD7F-49CD-0864-D7F6-3335C9EF6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63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07D4B-00FB-F12A-C44E-65BF6467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CD87C-79DF-D561-172F-9911F8A32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FE4E5-AD5D-2409-D86F-D204B6C00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32A05-93ED-CED5-6363-5E99FD1E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53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9291-B6CB-77E4-F4ED-74357375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5C3D3F-A8D4-D77F-C796-C2C03B5ED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81792D-D772-D492-214C-05E22B090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7A45-F25E-3C56-30E4-9D6931A64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83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2E2D4-1D07-A2C4-4A8B-3BDD33A6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1BBBE-B9B9-DE73-7CDF-79EA3F955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C75EE-5305-0AF1-2C81-F3EBD630E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FA27-A4BE-6426-B916-A10945C92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30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2C7D-CE29-D093-93FF-70C09A87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FBF50-CA55-2A1A-C221-E5F52E6E5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0DE31-59DE-ADDE-DFDC-AC21D109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Trying on Llama 3b, Qwen, T5, Mistral, Gpt-2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1.Extraction of metadata – run ID and run date</a:t>
            </a:r>
          </a:p>
          <a:p>
            <a:pPr marL="228600" indent="-228600">
              <a:buAutoNum type="arabicPeriod"/>
            </a:pPr>
            <a:r>
              <a:rPr lang="en-US" dirty="0"/>
              <a:t>Header rows (3) merged into 1 row</a:t>
            </a:r>
          </a:p>
          <a:p>
            <a:pPr marL="228600" indent="-228600">
              <a:buAutoNum type="arabicPeriod"/>
            </a:pPr>
            <a:r>
              <a:rPr lang="en-US" dirty="0"/>
              <a:t>Special characters </a:t>
            </a:r>
            <a:r>
              <a:rPr lang="en-US" dirty="0" err="1"/>
              <a:t>etc</a:t>
            </a:r>
            <a:r>
              <a:rPr lang="en-US" dirty="0"/>
              <a:t> were handled</a:t>
            </a:r>
          </a:p>
          <a:p>
            <a:pPr marL="228600" indent="-228600">
              <a:buAutoNum type="arabicPeriod"/>
            </a:pPr>
            <a:r>
              <a:rPr lang="en-US" dirty="0"/>
              <a:t>Used 0 for null values</a:t>
            </a:r>
          </a:p>
          <a:p>
            <a:pPr marL="228600" indent="-228600">
              <a:buAutoNum type="arabicPeriod"/>
            </a:pPr>
            <a:r>
              <a:rPr lang="en-US" dirty="0"/>
              <a:t>Dropped duplicate columns</a:t>
            </a:r>
          </a:p>
          <a:p>
            <a:pPr marL="228600" indent="-228600">
              <a:buAutoNum type="arabicPeriod"/>
            </a:pPr>
            <a:r>
              <a:rPr lang="en-US" dirty="0"/>
              <a:t>Normalization of data</a:t>
            </a:r>
          </a:p>
          <a:p>
            <a:pPr marL="228600" indent="-228600">
              <a:buAutoNum type="arabicPeriod"/>
            </a:pPr>
            <a:r>
              <a:rPr lang="en-US" dirty="0" err="1"/>
              <a:t>Xls</a:t>
            </a:r>
            <a:r>
              <a:rPr lang="en-US" dirty="0"/>
              <a:t> -&gt; csv conversion (bulk conversion)</a:t>
            </a:r>
          </a:p>
          <a:p>
            <a:pPr marL="228600" indent="-228600">
              <a:buAutoNum type="arabicPeriod"/>
            </a:pPr>
            <a:r>
              <a:rPr lang="en-US" dirty="0"/>
              <a:t>Dynamic SQL query for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143B7-6480-9873-A32F-5850F2099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92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4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8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="1" dirty="0"/>
              <a:t>Paper 1:</a:t>
            </a:r>
          </a:p>
          <a:p>
            <a:pPr marL="685800" lvl="1" indent="-228600">
              <a:buAutoNum type="arabicPeriod"/>
            </a:pPr>
            <a:r>
              <a:rPr lang="en-US" dirty="0"/>
              <a:t>Models used: </a:t>
            </a:r>
          </a:p>
          <a:p>
            <a:pPr marL="1143000" lvl="2" indent="-228600">
              <a:buAutoNum type="arabicPeriod"/>
            </a:pPr>
            <a:r>
              <a:rPr lang="en-US" dirty="0"/>
              <a:t>Random forest [12], </a:t>
            </a:r>
            <a:br>
              <a:rPr lang="en-US" dirty="0">
                <a:highlight>
                  <a:srgbClr val="FFFF00"/>
                </a:highlight>
                <a:sym typeface="Wingdings" pitchFamily="2" charset="2"/>
              </a:rPr>
            </a:br>
            <a:endParaRPr lang="en-US" dirty="0">
              <a:highlight>
                <a:srgbClr val="FFFF00"/>
              </a:highlight>
            </a:endParaRPr>
          </a:p>
          <a:p>
            <a:pPr marL="1143000" lvl="2" indent="-228600">
              <a:buAutoNum type="arabicPeriod"/>
            </a:pPr>
            <a:r>
              <a:rPr lang="en-US" dirty="0"/>
              <a:t>Support Vector Machines (SVM) [13],</a:t>
            </a:r>
            <a:br>
              <a:rPr lang="en-US" dirty="0"/>
            </a:b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 K-Nearest Neighbors (KNN) [14], </a:t>
            </a:r>
            <a:br>
              <a:rPr lang="en-US" dirty="0"/>
            </a:b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and Gradient Boosting [15].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had the highest training and testing accuracy</a:t>
            </a:r>
            <a:endParaRPr lang="en-US" dirty="0"/>
          </a:p>
          <a:p>
            <a:pPr marL="1143000" lvl="2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Used Grid search and random search for hyperparameter tuning</a:t>
            </a:r>
            <a:br>
              <a:rPr lang="en-US" dirty="0"/>
            </a:br>
            <a:r>
              <a:rPr lang="en-US" dirty="0"/>
              <a:t>-----------------------------------------------------------------------</a:t>
            </a:r>
          </a:p>
          <a:p>
            <a:pPr marL="228600" lvl="0" indent="-228600">
              <a:buAutoNum type="arabicPeriod"/>
            </a:pPr>
            <a:r>
              <a:rPr lang="en-US" dirty="0"/>
              <a:t>Paper 2:</a:t>
            </a:r>
          </a:p>
          <a:p>
            <a:pPr marL="685800" lvl="1" indent="-228600">
              <a:buAutoNum type="arabicPeriod"/>
            </a:pPr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+ </a:t>
            </a:r>
            <a:r>
              <a:rPr lang="en-US" dirty="0" err="1"/>
              <a:t>Tensorflow</a:t>
            </a:r>
            <a:r>
              <a:rPr lang="en-US" dirty="0"/>
              <a:t> to experiment with ML models.</a:t>
            </a:r>
          </a:p>
          <a:p>
            <a:pPr marL="685800" lvl="1" indent="-228600">
              <a:buAutoNum type="arabicPeriod"/>
            </a:pPr>
            <a:r>
              <a:rPr lang="en-US" dirty="0"/>
              <a:t>Found that ML models are useful to predict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5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3:</a:t>
            </a: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Random Forest, Gradient Boosting Machine (GBM), and Deep Neural Networks (DNNs) --- models used</a:t>
            </a:r>
          </a:p>
          <a:p>
            <a:endParaRPr lang="en-IN" b="0" i="0" dirty="0">
              <a:solidFill>
                <a:srgbClr val="1A1A1A"/>
              </a:solidFill>
              <a:effectLst/>
              <a:latin typeface="Helvetica" pitchFamily="2" charset="0"/>
            </a:endParaRP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Evaluation metrics: accuracy, precision, recall, F1 score, and ROC AUC metrics,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The study demonstrates DNNs’ superior performance, highlighting their potential to significantly enhance predictive maintenance through improved prediction accuracy and operational efficiency</a:t>
            </a:r>
          </a:p>
          <a:p>
            <a:endParaRPr lang="en-IN" b="0" i="0" dirty="0">
              <a:solidFill>
                <a:srgbClr val="1A1A1A"/>
              </a:solidFill>
              <a:effectLst/>
              <a:latin typeface="Helvetica" pitchFamily="2" charset="0"/>
            </a:endParaRP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Paper 4: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Studies window size </a:t>
            </a:r>
            <a:r>
              <a:rPr lang="en-IN" b="0" i="0" dirty="0" err="1">
                <a:solidFill>
                  <a:srgbClr val="1A1A1A"/>
                </a:solidFill>
                <a:effectLst/>
                <a:latin typeface="Helvetica" pitchFamily="2" charset="0"/>
              </a:rPr>
              <a:t>ie</a:t>
            </a:r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 how much past data is needed to train the non neural DL/ ML to see more accurate future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Six algorithms (logistic regression, random forest, support vector machine, LSTM, </a:t>
            </a:r>
            <a:r>
              <a:rPr lang="en-US" dirty="0" err="1"/>
              <a:t>ConvLSTM</a:t>
            </a:r>
            <a:r>
              <a:rPr lang="en-US" dirty="0"/>
              <a:t> and Transformers)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Binary classification task if in an interval, failure was likely to occur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Evaluation metrics: K fold cross validation and macro F1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DL performs better than ML (top = 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5: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only using ML models for RUL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 is done in 2 categories: classification and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KNN had best performance for classification w/ 95.92%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Regression: Random forest (with PCA) – RMSE SCORE: 34.39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Classification </a:t>
            </a:r>
            <a:r>
              <a:rPr lang="en-US" dirty="0" err="1"/>
              <a:t>ie</a:t>
            </a:r>
            <a:r>
              <a:rPr lang="en-US" dirty="0"/>
              <a:t> engine will break down or not (in a given time interval)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 </a:t>
            </a:r>
            <a:r>
              <a:rPr lang="en-US" dirty="0" err="1"/>
              <a:t>ie</a:t>
            </a:r>
            <a:r>
              <a:rPr lang="en-US" dirty="0"/>
              <a:t> to predict the remaining useful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Paper 6: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Industry 4.0 relies heavily on a well-functioning network and computing infrastructure to function at its optimum potential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CNN-BLSTM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 -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 A Powerful ML Model is used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 transient, intermittent, and permanent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  fault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This model handles it better than other existing ML models</a:t>
            </a:r>
            <a:endParaRPr lang="en-IN" b="0" i="0" dirty="0">
              <a:solidFill>
                <a:srgbClr val="222222"/>
              </a:solidFill>
              <a:effectLst/>
              <a:latin typeface="Merriweather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8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8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RHEL 8.3 with 2 Nvidia Tesla V100 GPUs </a:t>
            </a:r>
            <a:r>
              <a:rPr lang="en-US" dirty="0">
                <a:sym typeface="Wingdings" pitchFamily="2" charset="2"/>
              </a:rPr>
              <a:t> HPC (High-performance computer)</a:t>
            </a:r>
          </a:p>
          <a:p>
            <a:r>
              <a:rPr lang="en-US" dirty="0">
                <a:sym typeface="Wingdings" pitchFamily="2" charset="2"/>
              </a:rPr>
              <a:t>Cuda version 11.7</a:t>
            </a:r>
          </a:p>
          <a:p>
            <a:r>
              <a:rPr lang="en-US" dirty="0">
                <a:sym typeface="Wingdings" pitchFamily="2" charset="2"/>
              </a:rPr>
              <a:t>Used </a:t>
            </a:r>
            <a:r>
              <a:rPr lang="en-US" dirty="0" err="1">
                <a:sym typeface="Wingdings" pitchFamily="2" charset="2"/>
              </a:rPr>
              <a:t>pytorch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61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4 </a:t>
            </a:r>
            <a:r>
              <a:rPr lang="en-US" dirty="0">
                <a:sym typeface="Wingdings" pitchFamily="2" charset="2"/>
              </a:rPr>
              <a:t> tell bout module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priya-dipika/AI-ML-Internshi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ai.org/Downloads/Volume15No2/Paper_95-Predicting_Aircraft_Engine_Failures_using_Artificial_Intelligenc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medigitalcollection.asme.org/GT/proceedings-abstract/GT2020/84058/V001T01A022/1094292?redirectedFrom=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ip.org/aip/acp/article-abstract/3243/1/020035/3327942/Enhancing-predictive-maintenance-in-the-indust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2.1780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-eu.researchsquare.com/files/rs-3875020/v1/5f8e0c5b-d481-4c68-acf5-781bcb7140a2.pdf?c=171077473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3198-022-01777-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Sandeep Albert Mathias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AI-ML Internship at GTRE (DRDO)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 SAIPRIYA DIPIKA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8COM-CSE04/ 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702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Performance Monitoring:</a:t>
            </a:r>
            <a:r>
              <a:rPr lang="en-IN" sz="2000" dirty="0">
                <a:latin typeface="Cambria" panose="02040503050406030204" pitchFamily="18" charset="0"/>
              </a:rPr>
              <a:t> Faster detection of performance anomalies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Maintenance:</a:t>
            </a:r>
            <a:r>
              <a:rPr lang="en-IN" sz="2000" dirty="0">
                <a:latin typeface="Cambria" panose="02040503050406030204" pitchFamily="18" charset="0"/>
              </a:rPr>
              <a:t> Prevents failures and reduces downtime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Automated Insights:</a:t>
            </a:r>
            <a:r>
              <a:rPr lang="en-IN" sz="2000" dirty="0">
                <a:latin typeface="Cambria" panose="02040503050406030204" pitchFamily="18" charset="0"/>
              </a:rPr>
              <a:t> AI-driven trend analysis &amp; recommendations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User-Driven Visualizations:</a:t>
            </a:r>
            <a:r>
              <a:rPr lang="en-IN" sz="2000" dirty="0">
                <a:latin typeface="Cambria" panose="02040503050406030204" pitchFamily="18" charset="0"/>
              </a:rPr>
              <a:t> Dynamic selection of parameters for performance analysis.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Scalability &amp; Efficiency:</a:t>
            </a:r>
            <a:r>
              <a:rPr lang="en-IN" sz="2000" dirty="0">
                <a:latin typeface="Cambria" panose="02040503050406030204" pitchFamily="18" charset="0"/>
              </a:rPr>
              <a:t> Work with large datasets for accurate performance tracking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4414921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Engine Data Visualization using Flask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Initialize Flask application.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Connect to MySQL database.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Render </a:t>
            </a:r>
            <a:r>
              <a:rPr lang="en-I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index.html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4.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Define function </a:t>
            </a:r>
            <a:r>
              <a:rPr lang="en-I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generate_modules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a. Fetch necessary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DE5B3-E9EA-2E40-9BF7-C9D8646A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BCB6-3528-0530-9C2E-2ACDF137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500678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b. For each table: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. Retrieve columns.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   ii. Filter out unwanted columns.</a:t>
            </a:r>
          </a:p>
          <a:p>
            <a:pPr marL="31750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iii. Map module names to columns.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5. Define route '/</a:t>
            </a:r>
            <a:r>
              <a:rPr lang="en-I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get_modules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' (GET):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a. Retrieve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from request.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b. Call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generate_modules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c. Check tables for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and return relevant modules.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0051-E142-6FB6-F0B3-B2CBDBB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E6E01E-50DA-125E-57F6-B3D7F9B190C8}"/>
              </a:ext>
            </a:extLst>
          </p:cNvPr>
          <p:cNvSpPr txBox="1">
            <a:spLocks/>
          </p:cNvSpPr>
          <p:nvPr/>
        </p:nvSpPr>
        <p:spPr bwMode="auto">
          <a:xfrm>
            <a:off x="838200" y="376414"/>
            <a:ext cx="10515600" cy="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52400" algn="just" defTabSz="914400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 (UI)</a:t>
            </a:r>
          </a:p>
        </p:txBody>
      </p:sp>
    </p:spTree>
    <p:extLst>
      <p:ext uri="{BB962C8B-B14F-4D97-AF65-F5344CB8AC3E}">
        <p14:creationId xmlns:p14="http://schemas.microsoft.com/office/powerpoint/2010/main" val="3404534344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5C53E-8C24-791A-411E-8DFE01A5E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84A-72DB-31F7-6BE0-337B8FD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A7C5-A3A6-CE30-81C5-285F23F5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42467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6. Define route '/</a:t>
            </a:r>
            <a:r>
              <a:rPr lang="en-I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generate_plot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' (POST):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a. Retrieve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selected_module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table_name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from request.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b. create a plot using Matplotlib.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c. Encode plot as base64 and return in JSON response.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7.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Run Flask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B5A72-0167-FB17-769B-95DA979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10895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0CF27-937C-7DD0-98DE-5A4A0FBE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403E-D19C-55EF-A83D-A5D0A5C9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Algorithm (AI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C02-CC40-C325-6B8E-451CE6FD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4414921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Fine-Tune Model for Engine Comment Generation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CSV file containing engine data and performance comments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Model name (e.g., "gpt2")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Training parameters (learning rate, batch size, epochs, etc.)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Hugging Face repository name</a:t>
            </a:r>
            <a:endParaRPr lang="en-I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Output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Fine-tuned model uploaded to Hugging Face Hub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1BB4-651B-B8A6-5D34-0F84515A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972578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7AC1F-1F79-DA28-49A5-412A79E5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8A21-0742-0BD9-E008-2F21B93D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Algorithm (AI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B895-60FB-28C4-FE9D-415E8699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404"/>
            <a:ext cx="10515600" cy="534694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1.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Setup Environment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Import necessary libraries (transformers, pandas, datasets, logging).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Initialize logging.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2.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Load Model and Tokenizer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Load pre-trained model and tokenizer from Hugging Face Hub.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Load and Prepare Dataset: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Read data from CSV file.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Preprocess data: tokenize input (engine data) and target (comments).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Split dataset into training and testing sets.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C618-005A-A7DA-59D5-928B65D2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499127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2A8D5-91C2-B5ED-BE67-BD6331EF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2A73-B207-8F0E-1C36-79FC4DD7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Algorithm (AI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2B2A-81A1-13C7-1E9B-8BD1C5807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465512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4.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Configure Training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Define training arguments (output directory, learning rate, etc.).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5.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Initialize Trainer: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Create Trainer instance with model, training arguments, and datasets.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6.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Train Model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Start the training process.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Log progress.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7.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Save Model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Save fine-tuned model locally.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2D6C9-B959-E921-BB63-B9D68E91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25771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BEA7-1C50-3ADA-9C57-DEED53BC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3539-A14E-C9D8-534C-96AF3FA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Algorithm (AI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F9E-61F8-EC66-EE79-8436EE16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8.  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Test the Model: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Load the fine-tuned model and tokenizer.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Prepare test data (new sensor readings).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  - Generate comment using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2C28C-4F82-A852-B97B-E7A3641A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94509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635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EEBCE1A-6649-AD7A-41B7-7D301EF2173F}"/>
              </a:ext>
            </a:extLst>
          </p:cNvPr>
          <p:cNvSpPr txBox="1"/>
          <p:nvPr/>
        </p:nvSpPr>
        <p:spPr>
          <a:xfrm>
            <a:off x="2393783" y="2703931"/>
            <a:ext cx="74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sz="2400" dirty="0" err="1">
                <a:latin typeface="Cambria" panose="02040503050406030204" pitchFamily="18" charset="0"/>
                <a:hlinkClick r:id="rId3"/>
              </a:rPr>
              <a:t>github.com</a:t>
            </a:r>
            <a:r>
              <a:rPr lang="en-US" sz="2400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sz="2400" dirty="0" err="1">
                <a:latin typeface="Cambria" panose="02040503050406030204" pitchFamily="18" charset="0"/>
                <a:hlinkClick r:id="rId3"/>
              </a:rPr>
              <a:t>saipriya-dipika</a:t>
            </a:r>
            <a:r>
              <a:rPr lang="en-US" sz="2400" dirty="0">
                <a:latin typeface="Cambria" panose="02040503050406030204" pitchFamily="18" charset="0"/>
                <a:hlinkClick r:id="rId3"/>
              </a:rPr>
              <a:t>/AI-ML-Internship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10860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8F1-8668-2DF9-4C2F-1A5E85F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06B3-5999-080B-E0C3-92314F7E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BENTALEB,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Asmae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Kaoutar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TOUMLAL, and Jaafar ABOUCHABAKA. "Predicting Aircraft Engine Failures using Artificial Intelligence."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Advanced Computer Science &amp; Applications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2 (2024)</a:t>
            </a:r>
          </a:p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Tong, Michael T. "A Machine-Learning Approach to Assess Aircraft Engine System Performance." In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Turbo Expo: Power for Land, Sea, and Air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, vol. 84058, p. V001T01A022. American Society of Mechanical Engineers, 2020.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Levin, Semen. "Enhancing predictive maintenance in the industrial sector: A comparative analysis of machine learning models." </a:t>
            </a:r>
            <a:r>
              <a:rPr lang="en-IN" sz="2000" i="1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 AIP Conference Proceedings, vol. 3243, </a:t>
            </a: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no. 1. AIP Publishing, 2024.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Pinciroli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Vago,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Nicolò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Oreste, Francesca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Forbicini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Piero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Fraternali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"Predicting Machine Failures from Multivariate Time Series: An Industrial Case Study."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Machines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12, no. 6 (2024): 357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5D57-7F8A-8422-BF90-8AFA88F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913731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42630-33AA-0261-D290-5BEADEA5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242-FD74-1632-93A5-D61400ED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7C18-F7E5-E447-A06F-CF7DE706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Meddaoui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Anwar, Adil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Hachmoud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Mustapha Hain. "Advanced ML for predictive maintenance: a case study on remaining useful life prediction and reliability enhancement."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The International Journal of Advanced Manufacturing Technology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132, no. 1 (2024): 323-335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Justus, Vivek, and G. R.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Kanagachidambaresan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"Machine learning based fault-oriented predictive maintenance in industry 4.0."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System Assurance Engineering and Management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1 (2024): 462-474.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7B0A-A8DD-7D9B-3BEE-17BDE1B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52468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Domain:</a:t>
            </a:r>
            <a:r>
              <a:rPr lang="en-IN" sz="2000" dirty="0">
                <a:latin typeface="Cambria" panose="02040503050406030204" pitchFamily="18" charset="0"/>
              </a:rPr>
              <a:t> Artificial Intelligence &amp; Machine Learning (AI/ML) for Performance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Application:</a:t>
            </a:r>
            <a:r>
              <a:rPr lang="en-IN" sz="2000" dirty="0">
                <a:latin typeface="Cambria" panose="02040503050406030204" pitchFamily="18" charset="0"/>
              </a:rPr>
              <a:t> Aero-Gas Turbine Engine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Machine Learning Models</a:t>
            </a:r>
            <a:r>
              <a:rPr lang="en-IN" sz="2000" dirty="0">
                <a:latin typeface="Cambria" panose="02040503050406030204" pitchFamily="18" charset="0"/>
              </a:rPr>
              <a:t> – Detect anomalies &amp; predict failures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Data Visualization</a:t>
            </a:r>
            <a:r>
              <a:rPr lang="en-IN" sz="2000" dirty="0">
                <a:latin typeface="Cambria" panose="02040503050406030204" pitchFamily="18" charset="0"/>
              </a:rPr>
              <a:t> – Graph-based analysis of sensor data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</a:t>
            </a:r>
            <a:r>
              <a:rPr lang="en-IN" sz="2000" dirty="0">
                <a:latin typeface="Cambria" panose="02040503050406030204" pitchFamily="18" charset="0"/>
              </a:rPr>
              <a:t> – Compare obtained data with ideal benchmarks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Impact: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</a:rPr>
              <a:t>Early fault detection</a:t>
            </a:r>
            <a:r>
              <a:rPr lang="en-IN" sz="2000" dirty="0">
                <a:latin typeface="Cambria" panose="02040503050406030204" pitchFamily="18" charset="0"/>
              </a:rPr>
              <a:t> to prevent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3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670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Objective</a:t>
            </a:r>
            <a:r>
              <a:rPr lang="en-IN" sz="2000" dirty="0">
                <a:latin typeface="Cambria" panose="02040503050406030204" pitchFamily="18" charset="0"/>
              </a:rPr>
              <a:t>: Develop an AI-driven system to </a:t>
            </a:r>
            <a:r>
              <a:rPr lang="en-IN" sz="2000" b="1" dirty="0">
                <a:latin typeface="Cambria" panose="02040503050406030204" pitchFamily="18" charset="0"/>
              </a:rPr>
              <a:t>monitor and analyse</a:t>
            </a:r>
            <a:r>
              <a:rPr lang="en-IN" sz="2000" dirty="0">
                <a:latin typeface="Cambria" panose="02040503050406030204" pitchFamily="18" charset="0"/>
              </a:rPr>
              <a:t> aero-gas turbine engine performance.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Data collection, preparation, cleaning and preprocessing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UI and API design (if necessary)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AI-Model Design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Scaling and optimization of performance monitoring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6709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704"/>
            <a:ext cx="10515600" cy="4000582"/>
          </a:xfrm>
          <a:solidFill>
            <a:schemeClr val="bg1"/>
          </a:solidFill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IN" sz="2000" b="1" dirty="0">
                <a:latin typeface="Cambria" panose="02040503050406030204" pitchFamily="18" charset="0"/>
              </a:rPr>
              <a:t>Predicting Aircraft Engine Failures using Artificial Intelligence </a:t>
            </a:r>
          </a:p>
          <a:p>
            <a:pPr marL="50800" indent="0" algn="just">
              <a:buNone/>
            </a:pP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(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Bentaleb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,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Toumlal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 and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Abouchabaka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 2024)</a:t>
            </a:r>
            <a:r>
              <a:rPr lang="en-IN" sz="1100" dirty="0">
                <a:effectLst/>
                <a:latin typeface="Cambria" panose="02040503050406030204" pitchFamily="18" charset="0"/>
                <a:hlinkClick r:id="rId3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AI to </a:t>
            </a:r>
            <a:r>
              <a:rPr lang="en-IN" sz="2000" dirty="0" err="1">
                <a:latin typeface="Cambria" panose="02040503050406030204" pitchFamily="18" charset="0"/>
              </a:rPr>
              <a:t>analyze</a:t>
            </a:r>
            <a:r>
              <a:rPr lang="en-IN" sz="2000" dirty="0">
                <a:latin typeface="Cambria" panose="02040503050406030204" pitchFamily="18" charset="0"/>
              </a:rPr>
              <a:t> sensor data (temperature, vibration, pressure) for early failure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Machine learning models identify patterns and anomalies to optimize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Enhances safety, reliability, and operational efficiency but lacks interactive visualization.</a:t>
            </a:r>
          </a:p>
          <a:p>
            <a:pPr marL="0" indent="0" algn="just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50800" algn="just">
              <a:buNone/>
            </a:pPr>
            <a:r>
              <a:rPr lang="en-IN" sz="2000" b="1" dirty="0">
                <a:latin typeface="Cambria" panose="02040503050406030204" pitchFamily="18" charset="0"/>
              </a:rPr>
              <a:t>2.    A Machine-Learning Approach to Assess Aircraft Engine System Performance</a:t>
            </a:r>
          </a:p>
          <a:p>
            <a:pPr marL="50800" indent="0" algn="just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(Tong 2020)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Focuses on ML-based engine health assessment for predictive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data-driven </a:t>
            </a:r>
            <a:r>
              <a:rPr lang="en-IN" sz="2000" dirty="0" err="1">
                <a:latin typeface="Cambria" panose="02040503050406030204" pitchFamily="18" charset="0"/>
              </a:rPr>
              <a:t>modeling</a:t>
            </a:r>
            <a:r>
              <a:rPr lang="en-IN" sz="2000" dirty="0">
                <a:latin typeface="Cambria" panose="02040503050406030204" pitchFamily="18" charset="0"/>
              </a:rPr>
              <a:t> to detect trends and optimize maintenance schedules.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Lacks user-driven graph generation and NLP-based interaction for deeper insights.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E568-8B32-A603-CEF5-AE537ACF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1AA-5292-F23E-B523-E1AFBE4D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30DD-E34A-BD99-02C6-C2DF601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511"/>
            <a:ext cx="10515600" cy="4323844"/>
          </a:xfrm>
          <a:solidFill>
            <a:schemeClr val="bg1"/>
          </a:solidFill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>
                <a:latin typeface="Cambria" panose="02040503050406030204" pitchFamily="18" charset="0"/>
              </a:rPr>
              <a:t>Enhancing Predictive Maintenance in the Industrial Sector: A Comparative Analysis   of ML Models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(Levin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Compares ML models to identify the most effective predictive maintenance approach.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Reduces downtime and improves fault detection accuracy using AI.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explore interactive visualization or aerospace-specific challenges.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4.     Predicting Machine Failures from Multivariate Time Series: An Industrial Case Study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(Vago, et al. 2024)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Uses time-series sensor data to predict failures and improve maintenance strategies.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AI models detect long-term performance deviations and automate alerts.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user-driven analysis and generative AI for automated insight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0556-F1CC-7BE4-4476-B7520A26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86494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7D65-CD31-00A8-3EF2-F35FBC66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60C-1376-D301-7BE4-5C7B835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D23-7894-4D12-CDC2-07C7F08A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54"/>
            <a:ext cx="10515600" cy="4335263"/>
          </a:xfrm>
          <a:solidFill>
            <a:schemeClr val="bg1"/>
          </a:solidFill>
        </p:spPr>
        <p:txBody>
          <a:bodyPr/>
          <a:lstStyle/>
          <a:p>
            <a:pPr marL="536575" indent="-536575">
              <a:buNone/>
            </a:pPr>
            <a:r>
              <a:rPr lang="en-IN" sz="2000" b="1" dirty="0">
                <a:latin typeface="Cambria" panose="02040503050406030204" pitchFamily="18" charset="0"/>
              </a:rPr>
              <a:t>5.      Advanced ML for Predictive Maintenance: A Case Study on Remaining Useful Life Prediction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Meddaoui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, 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Hachmoud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 and Hain 2024)</a:t>
            </a:r>
            <a:r>
              <a:rPr lang="en-IN" sz="1400" kern="0" dirty="0">
                <a:latin typeface="Cambria" panose="02040503050406030204" pitchFamily="18" charset="0"/>
              </a:rPr>
              <a:t> </a:t>
            </a:r>
          </a:p>
          <a:p>
            <a:r>
              <a:rPr lang="en-IN" sz="2000" dirty="0">
                <a:latin typeface="Cambria" panose="02040503050406030204" pitchFamily="18" charset="0"/>
              </a:rPr>
              <a:t>Focuses on predicting the remaining useful life (RUL) of machinery using ML models.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Helps schedule preventive maintenance and improve operational efficiency.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include interactive analysis or adaptive AI-driven insights.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6.      Machine Learning-Based Fault-Oriented Predictive Maintenance in Industry 4.0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(Justus and </a:t>
            </a:r>
            <a:r>
              <a:rPr lang="en-US" sz="1400" kern="0" dirty="0" err="1">
                <a:latin typeface="Cambria" panose="02040503050406030204" pitchFamily="18" charset="0"/>
                <a:hlinkClick r:id="rId4"/>
              </a:rPr>
              <a:t>Kanagachidambaresan</a:t>
            </a:r>
            <a:r>
              <a:rPr lang="en-US" sz="1400" kern="0" dirty="0">
                <a:latin typeface="Cambria" panose="02040503050406030204" pitchFamily="18" charset="0"/>
                <a:hlinkClick r:id="rId4"/>
              </a:rPr>
              <a:t> 2024)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Introduces a fault-classification framework for Industry 4.0 using ML.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Automates failure detection and optimizes system reliability.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flexibility for user-defined analysis and visualizations.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AF1C-E812-4889-4994-86909A37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597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</a:rPr>
              <a:t>Title: </a:t>
            </a:r>
            <a:r>
              <a:rPr lang="en-IN" sz="2000" b="1" dirty="0">
                <a:latin typeface="Cambria" panose="02040503050406030204" pitchFamily="18" charset="0"/>
              </a:rPr>
              <a:t>Performance Monitoring and Analytics for Aero-Gas Turbine Engines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Automate graph analysis &amp; performance evaluation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Compare sensor data with ideal benchmarks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Improve predictive maintenance &amp; fault detection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8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25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Hardware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High-performance workstation with GPU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Software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DBMS </a:t>
            </a:r>
            <a:r>
              <a:rPr lang="en-IN" sz="2000" dirty="0">
                <a:latin typeface="Cambria" panose="02040503050406030204" pitchFamily="18" charset="0"/>
              </a:rPr>
              <a:t>for structured data storage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Python with AI/ML and other Libraries</a:t>
            </a:r>
            <a:r>
              <a:rPr lang="en-IN" sz="2000" dirty="0">
                <a:latin typeface="Cambria" panose="02040503050406030204" pitchFamily="18" charset="0"/>
              </a:rPr>
              <a:t> for data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Visualization tools/Libraries (Matplotlib, Seaborn, etc)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11676</TotalTime>
  <Words>2316</Words>
  <Application>Microsoft Macintosh PowerPoint</Application>
  <PresentationFormat>Widescreen</PresentationFormat>
  <Paragraphs>314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Helvetica</vt:lpstr>
      <vt:lpstr>Merriweather</vt:lpstr>
      <vt:lpstr>Times New Roman</vt:lpstr>
      <vt:lpstr>Verdana</vt:lpstr>
      <vt:lpstr>Wingdings</vt:lpstr>
      <vt:lpstr>Office Theme</vt:lpstr>
      <vt:lpstr>PowerPoint Presentation</vt:lpstr>
      <vt:lpstr>Content</vt:lpstr>
      <vt:lpstr>Working domain or the technology</vt:lpstr>
      <vt:lpstr>Objectives of the work</vt:lpstr>
      <vt:lpstr>Literature Review</vt:lpstr>
      <vt:lpstr>Literature Review</vt:lpstr>
      <vt:lpstr>Literature Review</vt:lpstr>
      <vt:lpstr>Problem Statement</vt:lpstr>
      <vt:lpstr>System Requirements</vt:lpstr>
      <vt:lpstr>Advantages of Proposed System/Work</vt:lpstr>
      <vt:lpstr>Algorithm Details (UI)</vt:lpstr>
      <vt:lpstr>PowerPoint Presentation</vt:lpstr>
      <vt:lpstr>Algorithm Details (UI)</vt:lpstr>
      <vt:lpstr>Proposed Algorithm (AI Model)</vt:lpstr>
      <vt:lpstr>Proposed Algorithm (AI Model)</vt:lpstr>
      <vt:lpstr>Proposed Algorithm (AI Model)</vt:lpstr>
      <vt:lpstr>Proposed Algorithm (AI Model)</vt:lpstr>
      <vt:lpstr>Internship Road Map</vt:lpstr>
      <vt:lpstr>Github Link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Saipriya Dipika Vaidyanathan</cp:lastModifiedBy>
  <cp:revision>920</cp:revision>
  <cp:lastPrinted>2018-07-24T06:37:20Z</cp:lastPrinted>
  <dcterms:created xsi:type="dcterms:W3CDTF">2018-06-07T04:06:17Z</dcterms:created>
  <dcterms:modified xsi:type="dcterms:W3CDTF">2025-03-21T15:26:24Z</dcterms:modified>
</cp:coreProperties>
</file>