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4"/>
  </p:notesMasterIdLst>
  <p:handoutMasterIdLst>
    <p:handoutMasterId r:id="rId35"/>
  </p:handoutMasterIdLst>
  <p:sldIdLst>
    <p:sldId id="256" r:id="rId5"/>
    <p:sldId id="269" r:id="rId6"/>
    <p:sldId id="257" r:id="rId7"/>
    <p:sldId id="270" r:id="rId8"/>
    <p:sldId id="271" r:id="rId9"/>
    <p:sldId id="272" r:id="rId10"/>
    <p:sldId id="273" r:id="rId11"/>
    <p:sldId id="279" r:id="rId12"/>
    <p:sldId id="280" r:id="rId13"/>
    <p:sldId id="281" r:id="rId14"/>
    <p:sldId id="282" r:id="rId15"/>
    <p:sldId id="283" r:id="rId16"/>
    <p:sldId id="284" r:id="rId17"/>
    <p:sldId id="276" r:id="rId18"/>
    <p:sldId id="285" r:id="rId19"/>
    <p:sldId id="286" r:id="rId20"/>
    <p:sldId id="287" r:id="rId21"/>
    <p:sldId id="288" r:id="rId22"/>
    <p:sldId id="266" r:id="rId23"/>
    <p:sldId id="275" r:id="rId24"/>
    <p:sldId id="289" r:id="rId25"/>
    <p:sldId id="290" r:id="rId26"/>
    <p:sldId id="291" r:id="rId27"/>
    <p:sldId id="292" r:id="rId28"/>
    <p:sldId id="293" r:id="rId29"/>
    <p:sldId id="294" r:id="rId30"/>
    <p:sldId id="295" r:id="rId31"/>
    <p:sldId id="296"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974" y="221"/>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1383-9855-F734-B5D8-FA8482B63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0C95B4-EAF5-0ED4-B14E-1494943EA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91932-A1E5-DAEF-1193-81B1C550A119}"/>
              </a:ext>
            </a:extLst>
          </p:cNvPr>
          <p:cNvSpPr>
            <a:spLocks noGrp="1"/>
          </p:cNvSpPr>
          <p:nvPr>
            <p:ph type="dt" sz="half" idx="10"/>
          </p:nvPr>
        </p:nvSpPr>
        <p:spPr/>
        <p:txBody>
          <a:bodyPr/>
          <a:lstStyle/>
          <a:p>
            <a:fld id="{402B9795-92DC-40DC-A1CA-9A4B349D7824}" type="datetimeFigureOut">
              <a:rPr lang="en-US" smtClean="0"/>
              <a:pPr/>
              <a:t>11/14/2024</a:t>
            </a:fld>
            <a:endParaRPr lang="en-US" dirty="0"/>
          </a:p>
        </p:txBody>
      </p:sp>
      <p:sp>
        <p:nvSpPr>
          <p:cNvPr id="5" name="Footer Placeholder 4">
            <a:extLst>
              <a:ext uri="{FF2B5EF4-FFF2-40B4-BE49-F238E27FC236}">
                <a16:creationId xmlns:a16="http://schemas.microsoft.com/office/drawing/2014/main" id="{6FCF332A-75CE-6FC9-2E2F-7DC3024AC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278C0-9C18-C4D7-393B-B309927F58A4}"/>
              </a:ext>
            </a:extLst>
          </p:cNvPr>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84668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D7C-812F-F849-893D-4C3B24ED8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B4301B-B19A-8CCE-8923-6DC06CC73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0C53B-772B-C2CA-174A-263743485491}"/>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5" name="Footer Placeholder 4">
            <a:extLst>
              <a:ext uri="{FF2B5EF4-FFF2-40B4-BE49-F238E27FC236}">
                <a16:creationId xmlns:a16="http://schemas.microsoft.com/office/drawing/2014/main" id="{14EB7F78-EE89-3BD3-AD46-FDD625D8D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36584A-06FD-784D-E618-0F57AA7BCDAA}"/>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6763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702D6-FD90-E374-175D-A2608BBCD3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1DC50-BB23-101E-F548-61B68ADF2A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4AF3A-924C-A0CE-92AB-E91126A1B096}"/>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5" name="Footer Placeholder 4">
            <a:extLst>
              <a:ext uri="{FF2B5EF4-FFF2-40B4-BE49-F238E27FC236}">
                <a16:creationId xmlns:a16="http://schemas.microsoft.com/office/drawing/2014/main" id="{F4464CC3-5337-6774-374A-834839EF5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C879D-0CBD-1EED-826F-11003A292574}"/>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1197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365728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CF6C-276A-2D87-B063-3A6E4CBFEE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CFA2A-8EC7-6C46-8F8A-30DFCD757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6509B-A9F6-E3CE-810D-406A542CD534}"/>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5" name="Footer Placeholder 4">
            <a:extLst>
              <a:ext uri="{FF2B5EF4-FFF2-40B4-BE49-F238E27FC236}">
                <a16:creationId xmlns:a16="http://schemas.microsoft.com/office/drawing/2014/main" id="{2A6D830D-D9A6-1515-0B4C-95559A34A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B72CD-64C0-BB84-0749-66F7C53E73A3}"/>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48268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D225-BF92-0860-EC8F-12911D381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756377-5AD7-CC13-0A06-61F9B1637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562DA-CCB1-6C09-A368-0B2D8D3EAE45}"/>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5" name="Footer Placeholder 4">
            <a:extLst>
              <a:ext uri="{FF2B5EF4-FFF2-40B4-BE49-F238E27FC236}">
                <a16:creationId xmlns:a16="http://schemas.microsoft.com/office/drawing/2014/main" id="{357EB43F-A36E-459D-4724-A4D02313F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D7728-4990-E11A-7173-890F3F38DD19}"/>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79254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A03A-E5E7-E0E1-0CDB-9760B83F9D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206A38-DD48-B8F4-636F-77286BF0F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F70DF2-84CA-8580-2B04-58E2FA0EA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2C1E8E-1672-B426-8216-C00815F7FF17}"/>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6" name="Footer Placeholder 5">
            <a:extLst>
              <a:ext uri="{FF2B5EF4-FFF2-40B4-BE49-F238E27FC236}">
                <a16:creationId xmlns:a16="http://schemas.microsoft.com/office/drawing/2014/main" id="{BBE06F71-F522-D1F6-C85D-E540B88950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B06E0-E4EA-3045-6A6D-00ADB7C8155F}"/>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32732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9E72-7FD7-3A03-5037-56431E5681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1B2C48-1D3B-E338-55E2-4DDC5B4A9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17CA0-C0F3-8137-5208-44F3BEAFC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2A15FB-00BD-F869-9E7D-2989D4B31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FD2B5-C587-9BF4-C39A-2246144730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69A546-6BB2-6580-40B0-3695DD3F1F5D}"/>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8" name="Footer Placeholder 7">
            <a:extLst>
              <a:ext uri="{FF2B5EF4-FFF2-40B4-BE49-F238E27FC236}">
                <a16:creationId xmlns:a16="http://schemas.microsoft.com/office/drawing/2014/main" id="{AF2E088B-A9AB-5191-8C6F-E40BDD43F4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FC866F-06C4-2C64-C7D8-CB6A4EB265D4}"/>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04267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9D7-32F6-5F2B-0594-188DB7E31B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1FE6C2-9290-ECBD-8F24-EDE04EC15CD6}"/>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4" name="Footer Placeholder 3">
            <a:extLst>
              <a:ext uri="{FF2B5EF4-FFF2-40B4-BE49-F238E27FC236}">
                <a16:creationId xmlns:a16="http://schemas.microsoft.com/office/drawing/2014/main" id="{F73F669C-E83F-5D13-4EAA-5971ECD756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2231F0-A96D-8306-4A59-227DC68E7205}"/>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06328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17F58-745C-F2B2-BDB2-E0CD5BC2579D}"/>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3" name="Footer Placeholder 2">
            <a:extLst>
              <a:ext uri="{FF2B5EF4-FFF2-40B4-BE49-F238E27FC236}">
                <a16:creationId xmlns:a16="http://schemas.microsoft.com/office/drawing/2014/main" id="{DA079659-FC5C-1E79-9BAD-C90E531C22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592973-8B0F-6C11-633E-14B9220EE50E}"/>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18458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A2E3-6D49-DDDB-E495-BB2420CAD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6B3332-A7AD-BC14-5FED-98F0FD20D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BD7702-F6E4-AD50-8C4E-3BE71CD17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5CD91-FA2C-0E47-5258-BD37EF0891EC}"/>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6" name="Footer Placeholder 5">
            <a:extLst>
              <a:ext uri="{FF2B5EF4-FFF2-40B4-BE49-F238E27FC236}">
                <a16:creationId xmlns:a16="http://schemas.microsoft.com/office/drawing/2014/main" id="{0892F2DC-B85F-E1FA-960D-B9E9C6763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22405-771B-D471-B6F8-7E37536DBD47}"/>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98590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AE12-D936-E75E-DA65-1A660AB44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B8CAF1-53D0-A986-02A0-7782DC362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D74452-D7AC-E519-AEB2-2C392566F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611B0-D6B8-E130-D0FD-0CCDFF29FA85}"/>
              </a:ext>
            </a:extLst>
          </p:cNvPr>
          <p:cNvSpPr>
            <a:spLocks noGrp="1"/>
          </p:cNvSpPr>
          <p:nvPr>
            <p:ph type="dt" sz="half" idx="10"/>
          </p:nvPr>
        </p:nvSpPr>
        <p:spPr/>
        <p:txBody>
          <a:bodyPr/>
          <a:lstStyle/>
          <a:p>
            <a:fld id="{402B9795-92DC-40DC-A1CA-9A4B349D7824}" type="datetimeFigureOut">
              <a:rPr lang="en-US" smtClean="0"/>
              <a:t>11/14/2024</a:t>
            </a:fld>
            <a:endParaRPr lang="en-US"/>
          </a:p>
        </p:txBody>
      </p:sp>
      <p:sp>
        <p:nvSpPr>
          <p:cNvPr id="6" name="Footer Placeholder 5">
            <a:extLst>
              <a:ext uri="{FF2B5EF4-FFF2-40B4-BE49-F238E27FC236}">
                <a16:creationId xmlns:a16="http://schemas.microsoft.com/office/drawing/2014/main" id="{BDE25E22-2F2B-14A5-9489-C10F86B74A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DE11A-A665-B5C0-099E-88F749AC0BD3}"/>
              </a:ext>
            </a:extLst>
          </p:cNvPr>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5003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1FE0-9E66-EFF1-D67E-31A07B783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08953-03B0-9835-4967-899AFBB91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A0FF2-6ACD-269B-F1F3-878F99470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B9795-92DC-40DC-A1CA-9A4B349D7824}" type="datetimeFigureOut">
              <a:rPr lang="en-US" smtClean="0"/>
              <a:pPr/>
              <a:t>11/14/2024</a:t>
            </a:fld>
            <a:endParaRPr lang="en-US"/>
          </a:p>
        </p:txBody>
      </p:sp>
      <p:sp>
        <p:nvSpPr>
          <p:cNvPr id="5" name="Footer Placeholder 4">
            <a:extLst>
              <a:ext uri="{FF2B5EF4-FFF2-40B4-BE49-F238E27FC236}">
                <a16:creationId xmlns:a16="http://schemas.microsoft.com/office/drawing/2014/main" id="{EF463C20-6700-2B03-1381-0358B1F70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37FC0-F720-69F4-B8B3-EE6B5CBB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2701530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uthor/37086379809" TargetMode="External"/><Relationship Id="rId3" Type="http://schemas.openxmlformats.org/officeDocument/2006/relationships/hyperlink" Target="https://ieeexplore.ieee.org/author/37088455625" TargetMode="External"/><Relationship Id="rId7" Type="http://schemas.openxmlformats.org/officeDocument/2006/relationships/hyperlink" Target="https://ieeexplore.ieee.org/author/37088468936" TargetMode="External"/><Relationship Id="rId2" Type="http://schemas.openxmlformats.org/officeDocument/2006/relationships/hyperlink" Target="https://ieeexplore.ieee.org/author/37088380856" TargetMode="External"/><Relationship Id="rId1" Type="http://schemas.openxmlformats.org/officeDocument/2006/relationships/slideLayout" Target="../slideLayouts/slideLayout7.xml"/><Relationship Id="rId6" Type="http://schemas.openxmlformats.org/officeDocument/2006/relationships/hyperlink" Target="https://ieeexplore.ieee.org/author/37086378196" TargetMode="External"/><Relationship Id="rId5" Type="http://schemas.openxmlformats.org/officeDocument/2006/relationships/hyperlink" Target="https://ieeexplore.ieee.org/author/37086534132" TargetMode="External"/><Relationship Id="rId4" Type="http://schemas.openxmlformats.org/officeDocument/2006/relationships/hyperlink" Target="https://ieeexplore.ieee.org/author/37088468546" TargetMode="External"/><Relationship Id="rId9" Type="http://schemas.openxmlformats.org/officeDocument/2006/relationships/hyperlink" Target="https://ieeexplore.ieee.org/author/3767453190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uthor/38236063700" TargetMode="External"/><Relationship Id="rId2" Type="http://schemas.openxmlformats.org/officeDocument/2006/relationships/hyperlink" Target="https://ieeexplore.ieee.org/author/38235946800" TargetMode="External"/><Relationship Id="rId1" Type="http://schemas.openxmlformats.org/officeDocument/2006/relationships/slideLayout" Target="../slideLayouts/slideLayout7.xml"/><Relationship Id="rId5" Type="http://schemas.openxmlformats.org/officeDocument/2006/relationships/hyperlink" Target="https://ieeexplore.ieee.org/author/37395108500" TargetMode="External"/><Relationship Id="rId4" Type="http://schemas.openxmlformats.org/officeDocument/2006/relationships/hyperlink" Target="https://ieeexplore.ieee.org/author/3756085600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sruniv.com/career/index.php"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186/s40537-022-00592-5"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motionarray.com/stock-photos/stack-of-books-736491/" TargetMode="External"/><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7001" y="2292094"/>
            <a:ext cx="6179419" cy="2145152"/>
          </a:xfrm>
        </p:spPr>
        <p:txBody>
          <a:bodyPr anchor="ctr">
            <a:no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Enhancing student engagement IN ENGINEERING COURSES THROUGH PERSONALIZED BOOK RECOMMENDATIONS</a:t>
            </a:r>
          </a:p>
        </p:txBody>
      </p:sp>
      <p:pic>
        <p:nvPicPr>
          <p:cNvPr id="14" name="Picture Placeholder 13">
            <a:extLst>
              <a:ext uri="{FF2B5EF4-FFF2-40B4-BE49-F238E27FC236}">
                <a16:creationId xmlns:a16="http://schemas.microsoft.com/office/drawing/2014/main" id="{6CB8E268-0AD7-9E61-D2F3-9C93080D702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9" b="19"/>
          <a:stretch>
            <a:fillRect/>
          </a:stretch>
        </p:blipFill>
        <p:spPr>
          <a:xfrm>
            <a:off x="5923280" y="1138448"/>
            <a:ext cx="5551028" cy="42086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1E8C0FC9-0B3F-74D6-5342-1CF70127E428}"/>
              </a:ext>
            </a:extLst>
          </p:cNvPr>
          <p:cNvSpPr txBox="1"/>
          <p:nvPr/>
        </p:nvSpPr>
        <p:spPr>
          <a:xfrm>
            <a:off x="3580598" y="4764504"/>
            <a:ext cx="2194559" cy="369332"/>
          </a:xfrm>
          <a:prstGeom prst="rect">
            <a:avLst/>
          </a:prstGeom>
          <a:noFill/>
        </p:spPr>
        <p:txBody>
          <a:bodyPr wrap="square" rtlCol="0">
            <a:spAutoFit/>
          </a:bodyPr>
          <a:lstStyle/>
          <a:p>
            <a:r>
              <a:rPr lang="en-IN" b="1" dirty="0"/>
              <a:t>BATCH -111</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5A18-D249-644A-1CB0-6BE6A776F946}"/>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GAPS IDENTIFIED</a:t>
            </a:r>
          </a:p>
        </p:txBody>
      </p:sp>
      <p:sp>
        <p:nvSpPr>
          <p:cNvPr id="3" name="TextBox 2">
            <a:extLst>
              <a:ext uri="{FF2B5EF4-FFF2-40B4-BE49-F238E27FC236}">
                <a16:creationId xmlns:a16="http://schemas.microsoft.com/office/drawing/2014/main" id="{135709E2-78DA-D269-4B14-6EFF31D0DB3E}"/>
              </a:ext>
            </a:extLst>
          </p:cNvPr>
          <p:cNvSpPr txBox="1"/>
          <p:nvPr/>
        </p:nvSpPr>
        <p:spPr>
          <a:xfrm>
            <a:off x="606490" y="1875453"/>
            <a:ext cx="10437430" cy="49398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Lack of Personalized Recommendations for Engineering Students:</a:t>
            </a:r>
          </a:p>
          <a:p>
            <a:pPr>
              <a:lnSpc>
                <a:spcPct val="150000"/>
              </a:lnSpc>
            </a:pPr>
            <a:r>
              <a:rPr lang="en-US" dirty="0">
                <a:latin typeface="Times New Roman" panose="02020603050405020304" pitchFamily="18" charset="0"/>
                <a:cs typeface="Times New Roman" panose="02020603050405020304" pitchFamily="18" charset="0"/>
              </a:rPr>
              <a:t>Current book recommendation systems do not focus on the specific needs of engineering students, particularly across different branches like computer science, mechanical engineering, and electronics and so on.</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Cold-Start Problem for New Students</a:t>
            </a:r>
            <a:r>
              <a:rPr lang="en-IN" dirty="0">
                <a:latin typeface="Times New Roman" panose="02020603050405020304" pitchFamily="18" charset="0"/>
                <a:cs typeface="Times New Roman" panose="02020603050405020304" pitchFamily="18" charset="0"/>
              </a:rPr>
              <a:t>: suggesting books for new users and student is quite difficult.</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Difficulty in Finding Relevant Books: </a:t>
            </a:r>
            <a:r>
              <a:rPr lang="en-US" dirty="0">
                <a:latin typeface="Times New Roman" panose="02020603050405020304" pitchFamily="18" charset="0"/>
                <a:cs typeface="Times New Roman" panose="02020603050405020304" pitchFamily="18" charset="0"/>
              </a:rPr>
              <a:t>There is no efficient system for students to easily discover books that are directly relevant to their specific courses and academic interests, leading to time wastage and confusion.</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Scarcity in Engineering Fields: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is a lack of sufficient data about engineering textbooks and student preferences in certain specialized fields, making it challenging to build a high-quality recommendation model.</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2022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2826-D599-24ED-9BDE-268BDF22D8D1}"/>
              </a:ext>
            </a:extLst>
          </p:cNvPr>
          <p:cNvSpPr>
            <a:spLocks noGrp="1"/>
          </p:cNvSpPr>
          <p:nvPr>
            <p:ph type="title"/>
          </p:nvPr>
        </p:nvSpPr>
        <p:spPr>
          <a:xfrm>
            <a:off x="838200" y="111967"/>
            <a:ext cx="10515600" cy="1578721"/>
          </a:xfrm>
        </p:spPr>
        <p:txBody>
          <a:bodyPr>
            <a:normAutofit/>
          </a:bodyPr>
          <a:lstStyle/>
          <a:p>
            <a:r>
              <a:rPr lang="en-IN" dirty="0"/>
              <a:t>                     </a:t>
            </a:r>
            <a:r>
              <a:rPr lang="en-IN" sz="2400" b="1" u="sng" dirty="0">
                <a:latin typeface="Times New Roman" panose="02020603050405020304" pitchFamily="18" charset="0"/>
                <a:cs typeface="Times New Roman" panose="02020603050405020304" pitchFamily="18" charset="0"/>
              </a:rPr>
              <a:t>LITERATURE REVIEW </a:t>
            </a:r>
          </a:p>
        </p:txBody>
      </p:sp>
      <p:graphicFrame>
        <p:nvGraphicFramePr>
          <p:cNvPr id="5" name="Table 4">
            <a:extLst>
              <a:ext uri="{FF2B5EF4-FFF2-40B4-BE49-F238E27FC236}">
                <a16:creationId xmlns:a16="http://schemas.microsoft.com/office/drawing/2014/main" id="{3922B715-FFCF-7056-FDFE-03A6C5246C8C}"/>
              </a:ext>
            </a:extLst>
          </p:cNvPr>
          <p:cNvGraphicFramePr>
            <a:graphicFrameLocks noGrp="1"/>
          </p:cNvGraphicFramePr>
          <p:nvPr>
            <p:extLst>
              <p:ext uri="{D42A27DB-BD31-4B8C-83A1-F6EECF244321}">
                <p14:modId xmlns:p14="http://schemas.microsoft.com/office/powerpoint/2010/main" val="3909829363"/>
              </p:ext>
            </p:extLst>
          </p:nvPr>
        </p:nvGraphicFramePr>
        <p:xfrm>
          <a:off x="300932" y="1834494"/>
          <a:ext cx="11588618" cy="4323077"/>
        </p:xfrm>
        <a:graphic>
          <a:graphicData uri="http://schemas.openxmlformats.org/drawingml/2006/table">
            <a:tbl>
              <a:tblPr firstRow="1" bandRow="1">
                <a:tableStyleId>{5C22544A-7EE6-4342-B048-85BDC9FD1C3A}</a:tableStyleId>
              </a:tblPr>
              <a:tblGrid>
                <a:gridCol w="619607">
                  <a:extLst>
                    <a:ext uri="{9D8B030D-6E8A-4147-A177-3AD203B41FA5}">
                      <a16:colId xmlns:a16="http://schemas.microsoft.com/office/drawing/2014/main" val="4111751480"/>
                    </a:ext>
                  </a:extLst>
                </a:gridCol>
                <a:gridCol w="3067806">
                  <a:extLst>
                    <a:ext uri="{9D8B030D-6E8A-4147-A177-3AD203B41FA5}">
                      <a16:colId xmlns:a16="http://schemas.microsoft.com/office/drawing/2014/main" val="1769639689"/>
                    </a:ext>
                  </a:extLst>
                </a:gridCol>
                <a:gridCol w="2437834">
                  <a:extLst>
                    <a:ext uri="{9D8B030D-6E8A-4147-A177-3AD203B41FA5}">
                      <a16:colId xmlns:a16="http://schemas.microsoft.com/office/drawing/2014/main" val="1580317088"/>
                    </a:ext>
                  </a:extLst>
                </a:gridCol>
                <a:gridCol w="1716675">
                  <a:extLst>
                    <a:ext uri="{9D8B030D-6E8A-4147-A177-3AD203B41FA5}">
                      <a16:colId xmlns:a16="http://schemas.microsoft.com/office/drawing/2014/main" val="235708206"/>
                    </a:ext>
                  </a:extLst>
                </a:gridCol>
                <a:gridCol w="1902990">
                  <a:extLst>
                    <a:ext uri="{9D8B030D-6E8A-4147-A177-3AD203B41FA5}">
                      <a16:colId xmlns:a16="http://schemas.microsoft.com/office/drawing/2014/main" val="3019968068"/>
                    </a:ext>
                  </a:extLst>
                </a:gridCol>
                <a:gridCol w="1843706">
                  <a:extLst>
                    <a:ext uri="{9D8B030D-6E8A-4147-A177-3AD203B41FA5}">
                      <a16:colId xmlns:a16="http://schemas.microsoft.com/office/drawing/2014/main" val="1751090418"/>
                    </a:ext>
                  </a:extLst>
                </a:gridCol>
              </a:tblGrid>
              <a:tr h="567348">
                <a:tc>
                  <a:txBody>
                    <a:bodyPr/>
                    <a:lstStyle/>
                    <a:p>
                      <a:pPr>
                        <a:lnSpc>
                          <a:spcPct val="100000"/>
                        </a:lnSpc>
                      </a:pPr>
                      <a:r>
                        <a:rPr lang="en-IN" sz="14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     paper title</a:t>
                      </a:r>
                    </a:p>
                  </a:txBody>
                  <a:tcPr/>
                </a:tc>
                <a:tc>
                  <a:txBody>
                    <a:bodyPr/>
                    <a:lstStyle/>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     Authors</a:t>
                      </a:r>
                    </a:p>
                  </a:txBody>
                  <a:tcPr/>
                </a:tc>
                <a:tc>
                  <a:txBody>
                    <a:bodyPr/>
                    <a:lstStyle/>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    model used </a:t>
                      </a:r>
                    </a:p>
                  </a:txBody>
                  <a:tcPr/>
                </a:tc>
                <a:tc>
                  <a:txBody>
                    <a:bodyPr/>
                    <a:lstStyle/>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Demerits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Future Scope</a:t>
                      </a:r>
                    </a:p>
                    <a:p>
                      <a:pPr>
                        <a:lnSpc>
                          <a:spcPct val="100000"/>
                        </a:lnSpc>
                      </a:pPr>
                      <a:endParaRPr lang="en-IN"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151598"/>
                  </a:ext>
                </a:extLst>
              </a:tr>
              <a:tr h="2394093">
                <a:tc>
                  <a:txBody>
                    <a:bodyPr/>
                    <a:lstStyle/>
                    <a:p>
                      <a:pPr>
                        <a:lnSpc>
                          <a:spcPct val="100000"/>
                        </a:lnSpc>
                      </a:pPr>
                      <a:r>
                        <a:rPr lang="en-IN" sz="12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nSpc>
                          <a:spcPct val="100000"/>
                        </a:lnSpc>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A systematic review and research perspective on recommended system</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0000"/>
                        </a:lnSpc>
                        <a:spcAft>
                          <a:spcPts val="800"/>
                        </a:spcAft>
                      </a:pPr>
                      <a:r>
                        <a:rPr lang="en-IN" sz="1200" b="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Roy, Deepjyoti and Dutta, Mala</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Collaborative Filtering</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&gt;Content-Based Filtering&gt;Matrix</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Factorization</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&gt;Deep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Learning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models</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May introduce bias in study selection and quickly become outdated due to rapid advancements in the field</a:t>
                      </a:r>
                      <a:endParaRPr lang="en-IN" sz="1200" b="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0000"/>
                        </a:lnSpc>
                        <a:spcAft>
                          <a:spcPts val="800"/>
                        </a:spcAft>
                      </a:pPr>
                      <a:r>
                        <a:rPr lang="en-IN" sz="1200" b="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Recommended systems are rapidly evolving, focusing on real-time machine learning for dynamic recommendations, advanced AI for  enhanced nationalization, and solutions for data sparsity and cold start problems.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7815919"/>
                  </a:ext>
                </a:extLst>
              </a:tr>
              <a:tr h="1361636">
                <a:tc>
                  <a:txBody>
                    <a:bodyPr/>
                    <a:lstStyle/>
                    <a:p>
                      <a:pPr>
                        <a:lnSpc>
                          <a:spcPct val="100000"/>
                        </a:lnSpc>
                      </a:pPr>
                      <a:r>
                        <a:rPr lang="en-IN" sz="12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nSpc>
                          <a:spcPct val="100000"/>
                        </a:lnSpc>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Graph neural networks in recommender systems</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Wu, </a:t>
                      </a:r>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Shiwen</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and Sun, Fei and Zhang, </a:t>
                      </a:r>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Wentao</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and Xie, Xu and Cui, Bin</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0000"/>
                        </a:lnSpc>
                        <a:spcAft>
                          <a:spcPts val="800"/>
                        </a:spcAft>
                      </a:pPr>
                      <a:r>
                        <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1200" b="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GraphSAGE</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a:t>
                      </a:r>
                      <a:r>
                        <a:rPr lang="en-IN" sz="1200" b="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PinSage</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spcAft>
                          <a:spcPts val="800"/>
                        </a:spcAft>
                      </a:pPr>
                      <a:r>
                        <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can be computationally intensive and require extensive data preprocessing, which may limit scalability and accessibility.</a:t>
                      </a:r>
                    </a:p>
                  </a:txBody>
                  <a:tcPr marL="114300" marR="114300" marT="0" marB="0"/>
                </a:tc>
                <a:tc>
                  <a:txBody>
                    <a:bodyPr/>
                    <a:lstStyle/>
                    <a:p>
                      <a:pPr>
                        <a:lnSpc>
                          <a:spcPct val="100000"/>
                        </a:lnSpc>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Wu, </a:t>
                      </a:r>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Shiwen</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and Sun, Fei and Zhang, </a:t>
                      </a:r>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Wentao</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and Xie, Xu and Cui, Bin</a:t>
                      </a:r>
                      <a:endParaRPr lang="en-IN" sz="1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7329214"/>
                  </a:ext>
                </a:extLst>
              </a:tr>
            </a:tbl>
          </a:graphicData>
        </a:graphic>
      </p:graphicFrame>
    </p:spTree>
    <p:extLst>
      <p:ext uri="{BB962C8B-B14F-4D97-AF65-F5344CB8AC3E}">
        <p14:creationId xmlns:p14="http://schemas.microsoft.com/office/powerpoint/2010/main" val="420140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9A20573-52FA-6A74-FA98-07C890EA96DB}"/>
              </a:ext>
            </a:extLst>
          </p:cNvPr>
          <p:cNvGraphicFramePr>
            <a:graphicFrameLocks noGrp="1"/>
          </p:cNvGraphicFramePr>
          <p:nvPr>
            <p:extLst>
              <p:ext uri="{D42A27DB-BD31-4B8C-83A1-F6EECF244321}">
                <p14:modId xmlns:p14="http://schemas.microsoft.com/office/powerpoint/2010/main" val="2122549025"/>
              </p:ext>
            </p:extLst>
          </p:nvPr>
        </p:nvGraphicFramePr>
        <p:xfrm>
          <a:off x="298580" y="139959"/>
          <a:ext cx="11504641" cy="6051412"/>
        </p:xfrm>
        <a:graphic>
          <a:graphicData uri="http://schemas.openxmlformats.org/drawingml/2006/table">
            <a:tbl>
              <a:tblPr firstRow="1" bandRow="1">
                <a:tableStyleId>{5C22544A-7EE6-4342-B048-85BDC9FD1C3A}</a:tableStyleId>
              </a:tblPr>
              <a:tblGrid>
                <a:gridCol w="653478">
                  <a:extLst>
                    <a:ext uri="{9D8B030D-6E8A-4147-A177-3AD203B41FA5}">
                      <a16:colId xmlns:a16="http://schemas.microsoft.com/office/drawing/2014/main" val="799788642"/>
                    </a:ext>
                  </a:extLst>
                </a:gridCol>
                <a:gridCol w="3181403">
                  <a:extLst>
                    <a:ext uri="{9D8B030D-6E8A-4147-A177-3AD203B41FA5}">
                      <a16:colId xmlns:a16="http://schemas.microsoft.com/office/drawing/2014/main" val="3597688502"/>
                    </a:ext>
                  </a:extLst>
                </a:gridCol>
                <a:gridCol w="1917440">
                  <a:extLst>
                    <a:ext uri="{9D8B030D-6E8A-4147-A177-3AD203B41FA5}">
                      <a16:colId xmlns:a16="http://schemas.microsoft.com/office/drawing/2014/main" val="931686047"/>
                    </a:ext>
                  </a:extLst>
                </a:gridCol>
                <a:gridCol w="1917440">
                  <a:extLst>
                    <a:ext uri="{9D8B030D-6E8A-4147-A177-3AD203B41FA5}">
                      <a16:colId xmlns:a16="http://schemas.microsoft.com/office/drawing/2014/main" val="264689743"/>
                    </a:ext>
                  </a:extLst>
                </a:gridCol>
                <a:gridCol w="1917440">
                  <a:extLst>
                    <a:ext uri="{9D8B030D-6E8A-4147-A177-3AD203B41FA5}">
                      <a16:colId xmlns:a16="http://schemas.microsoft.com/office/drawing/2014/main" val="4231387358"/>
                    </a:ext>
                  </a:extLst>
                </a:gridCol>
                <a:gridCol w="1917440">
                  <a:extLst>
                    <a:ext uri="{9D8B030D-6E8A-4147-A177-3AD203B41FA5}">
                      <a16:colId xmlns:a16="http://schemas.microsoft.com/office/drawing/2014/main" val="2094281637"/>
                    </a:ext>
                  </a:extLst>
                </a:gridCol>
              </a:tblGrid>
              <a:tr h="949612">
                <a:tc>
                  <a:txBody>
                    <a:bodyPr/>
                    <a:lstStyle/>
                    <a:p>
                      <a:r>
                        <a:rPr lang="en-IN" sz="16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Paper title</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Model used </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demerits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2305202148"/>
                  </a:ext>
                </a:extLst>
              </a:tr>
              <a:tr h="2903931">
                <a:tc>
                  <a:txBody>
                    <a:bodyPr/>
                    <a:lstStyle/>
                    <a:p>
                      <a:r>
                        <a:rPr lang="en-IN" sz="12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Machine Learning based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Efficient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Recommendation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System for Book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Selection using User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based Collaborative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Filtering Algorithm</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152400" algn="l" fontAlgn="base">
                        <a:lnSpc>
                          <a:spcPct val="107000"/>
                        </a:lnSpc>
                        <a:spcAft>
                          <a:spcPts val="300"/>
                        </a:spcAft>
                      </a:pPr>
                      <a:r>
                        <a:rPr lang="en-US" sz="1200" b="0"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Madhuri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Kommineni</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P.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Alekhya</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T. Mohana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Vyshnavi</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V. Aparna</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6">
                            <a:extLst>
                              <a:ext uri="{A12FA001-AC4F-418D-AE19-62706E023703}">
                                <ahyp:hlinkClr xmlns:ahyp="http://schemas.microsoft.com/office/drawing/2018/hyperlinkcolor" val="tx"/>
                              </a:ext>
                            </a:extLst>
                          </a:hlinkClick>
                        </a:rPr>
                        <a:t>K Swetha</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7">
                            <a:extLst>
                              <a:ext uri="{A12FA001-AC4F-418D-AE19-62706E023703}">
                                <ahyp:hlinkClr xmlns:ahyp="http://schemas.microsoft.com/office/drawing/2018/hyperlinkcolor" val="tx"/>
                              </a:ext>
                            </a:extLst>
                          </a:hlinkClick>
                        </a:rPr>
                        <a:t>V Mounika</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&gt;&gt;user-based collaborative filtering</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&gt;Deviation from Mean Method</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&gt;Pearson correlation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r>
                        <a:rPr lang="en-IN" sz="1200" b="0" kern="1200" dirty="0">
                          <a:solidFill>
                            <a:schemeClr val="tx1"/>
                          </a:solidFill>
                          <a:effectLst/>
                          <a:latin typeface="Times New Roman" panose="02020603050405020304" pitchFamily="18" charset="0"/>
                          <a:ea typeface="+mn-ea"/>
                          <a:cs typeface="Times New Roman" panose="02020603050405020304" pitchFamily="18" charset="0"/>
                        </a:rPr>
                        <a:t>.the cold start problem, where recommendations are weak for new users or books with few ratings. </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solidFill>
                          <a:effectLst/>
                          <a:latin typeface="Times New Roman" panose="02020603050405020304" pitchFamily="18" charset="0"/>
                          <a:ea typeface="+mn-ea"/>
                          <a:cs typeface="Times New Roman" panose="02020603050405020304" pitchFamily="18" charset="0"/>
                        </a:rPr>
                        <a:t>the system includes the integration of hybrid models that combine content-based and collaborative filtering to improve recommendations for new users or books. The paper also suggests incorporating deep learning techniques like autoencoders for more complex preference </a:t>
                      </a:r>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modeling</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and leveraging distributed computing to enhance scalability</a:t>
                      </a:r>
                      <a:endParaRPr lang="en-IN" sz="1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4290819"/>
                  </a:ext>
                </a:extLst>
              </a:tr>
              <a:tr h="2197869">
                <a:tc>
                  <a:txBody>
                    <a:bodyPr/>
                    <a:lstStyle/>
                    <a:p>
                      <a:r>
                        <a:rPr lang="en-IN" sz="12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An Online Book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Recommendation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System Based on Web </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dirty="0">
                          <a:solidFill>
                            <a:schemeClr val="tx1"/>
                          </a:solidFill>
                          <a:effectLst/>
                          <a:latin typeface="Times New Roman" panose="02020603050405020304" pitchFamily="18" charset="0"/>
                          <a:ea typeface="Times-Roman"/>
                          <a:cs typeface="Times New Roman" panose="02020603050405020304" pitchFamily="18" charset="0"/>
                        </a:rPr>
                        <a:t>Service</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r>
                        <a:rPr lang="en-IN" sz="1200" b="0" u="sng" kern="1200" dirty="0">
                          <a:solidFill>
                            <a:schemeClr val="tx1"/>
                          </a:solidFill>
                          <a:effectLst/>
                          <a:latin typeface="Times New Roman" panose="02020603050405020304" pitchFamily="18" charset="0"/>
                          <a:ea typeface="+mn-ea"/>
                          <a:cs typeface="Times New Roman" panose="02020603050405020304" pitchFamily="18" charset="0"/>
                          <a:hlinkClick r:id="rId8">
                            <a:extLst>
                              <a:ext uri="{A12FA001-AC4F-418D-AE19-62706E023703}">
                                <ahyp:hlinkClr xmlns:ahyp="http://schemas.microsoft.com/office/drawing/2018/hyperlinkcolor" val="tx"/>
                              </a:ext>
                            </a:extLst>
                          </a:hlinkClick>
                        </a:rPr>
                        <a:t>Binge Cui</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sng" kern="1200" dirty="0">
                          <a:solidFill>
                            <a:schemeClr val="tx1"/>
                          </a:solidFill>
                          <a:effectLst/>
                          <a:latin typeface="Times New Roman" panose="02020603050405020304" pitchFamily="18" charset="0"/>
                          <a:ea typeface="+mn-ea"/>
                          <a:cs typeface="Times New Roman" panose="02020603050405020304" pitchFamily="18" charset="0"/>
                          <a:hlinkClick r:id="rId9">
                            <a:extLst>
                              <a:ext uri="{A12FA001-AC4F-418D-AE19-62706E023703}">
                                <ahyp:hlinkClr xmlns:ahyp="http://schemas.microsoft.com/office/drawing/2018/hyperlinkcolor" val="tx"/>
                              </a:ext>
                            </a:extLst>
                          </a:hlinkClick>
                        </a:rPr>
                        <a:t>Xin Chen</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solidFill>
                          <a:effectLst/>
                          <a:latin typeface="Times New Roman" panose="02020603050405020304" pitchFamily="18" charset="0"/>
                          <a:ea typeface="+mn-ea"/>
                          <a:cs typeface="Times New Roman" panose="02020603050405020304" pitchFamily="18" charset="0"/>
                        </a:rPr>
                        <a:t>collaborative filtering &gt;content-based approaches</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2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system's reliance on web services could lead to privacy concerns or network issues affecting performance. Additionally, its recommendation quality might depend on available data, limiting effectiveness in sparse datasets.</a:t>
                      </a:r>
                      <a:endParaRPr lang="en-IN"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b="0" kern="1200" dirty="0">
                          <a:solidFill>
                            <a:schemeClr val="tx1"/>
                          </a:solidFill>
                          <a:effectLst/>
                          <a:latin typeface="Times New Roman" panose="02020603050405020304" pitchFamily="18" charset="0"/>
                          <a:ea typeface="+mn-ea"/>
                          <a:cs typeface="Times New Roman" panose="02020603050405020304" pitchFamily="18" charset="0"/>
                        </a:rPr>
                        <a:t>The paper suggests improving accuracy through hybrid models or incorporating deep learning techniques. Expanding the dataset and refining the system for better user profiling are also potential advancements.</a:t>
                      </a:r>
                      <a:endParaRPr lang="en-IN" sz="1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5034502"/>
                  </a:ext>
                </a:extLst>
              </a:tr>
            </a:tbl>
          </a:graphicData>
        </a:graphic>
      </p:graphicFrame>
    </p:spTree>
    <p:extLst>
      <p:ext uri="{BB962C8B-B14F-4D97-AF65-F5344CB8AC3E}">
        <p14:creationId xmlns:p14="http://schemas.microsoft.com/office/powerpoint/2010/main" val="340191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D63E41-5126-13D3-F653-587DF6DBFF12}"/>
              </a:ext>
            </a:extLst>
          </p:cNvPr>
          <p:cNvGraphicFramePr>
            <a:graphicFrameLocks noGrp="1"/>
          </p:cNvGraphicFramePr>
          <p:nvPr>
            <p:extLst>
              <p:ext uri="{D42A27DB-BD31-4B8C-83A1-F6EECF244321}">
                <p14:modId xmlns:p14="http://schemas.microsoft.com/office/powerpoint/2010/main" val="646805073"/>
              </p:ext>
            </p:extLst>
          </p:nvPr>
        </p:nvGraphicFramePr>
        <p:xfrm>
          <a:off x="301691" y="325655"/>
          <a:ext cx="11588618" cy="5749617"/>
        </p:xfrm>
        <a:graphic>
          <a:graphicData uri="http://schemas.openxmlformats.org/drawingml/2006/table">
            <a:tbl>
              <a:tblPr firstRow="1" bandRow="1">
                <a:tableStyleId>{5C22544A-7EE6-4342-B048-85BDC9FD1C3A}</a:tableStyleId>
              </a:tblPr>
              <a:tblGrid>
                <a:gridCol w="619607">
                  <a:extLst>
                    <a:ext uri="{9D8B030D-6E8A-4147-A177-3AD203B41FA5}">
                      <a16:colId xmlns:a16="http://schemas.microsoft.com/office/drawing/2014/main" val="4111751480"/>
                    </a:ext>
                  </a:extLst>
                </a:gridCol>
                <a:gridCol w="3067806">
                  <a:extLst>
                    <a:ext uri="{9D8B030D-6E8A-4147-A177-3AD203B41FA5}">
                      <a16:colId xmlns:a16="http://schemas.microsoft.com/office/drawing/2014/main" val="1769639689"/>
                    </a:ext>
                  </a:extLst>
                </a:gridCol>
                <a:gridCol w="2437834">
                  <a:extLst>
                    <a:ext uri="{9D8B030D-6E8A-4147-A177-3AD203B41FA5}">
                      <a16:colId xmlns:a16="http://schemas.microsoft.com/office/drawing/2014/main" val="1580317088"/>
                    </a:ext>
                  </a:extLst>
                </a:gridCol>
                <a:gridCol w="1716675">
                  <a:extLst>
                    <a:ext uri="{9D8B030D-6E8A-4147-A177-3AD203B41FA5}">
                      <a16:colId xmlns:a16="http://schemas.microsoft.com/office/drawing/2014/main" val="235708206"/>
                    </a:ext>
                  </a:extLst>
                </a:gridCol>
                <a:gridCol w="1914787">
                  <a:extLst>
                    <a:ext uri="{9D8B030D-6E8A-4147-A177-3AD203B41FA5}">
                      <a16:colId xmlns:a16="http://schemas.microsoft.com/office/drawing/2014/main" val="3019968068"/>
                    </a:ext>
                  </a:extLst>
                </a:gridCol>
                <a:gridCol w="1831909">
                  <a:extLst>
                    <a:ext uri="{9D8B030D-6E8A-4147-A177-3AD203B41FA5}">
                      <a16:colId xmlns:a16="http://schemas.microsoft.com/office/drawing/2014/main" val="1751090418"/>
                    </a:ext>
                  </a:extLst>
                </a:gridCol>
              </a:tblGrid>
              <a:tr h="2091890">
                <a:tc>
                  <a:txBody>
                    <a:bodyPr/>
                    <a:lstStyle/>
                    <a:p>
                      <a:pPr algn="l">
                        <a:lnSpc>
                          <a:spcPct val="100000"/>
                        </a:lnSpc>
                      </a:pPr>
                      <a:r>
                        <a:rPr lang="en-IN" sz="1200" b="0" u="none"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Book Recommendation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System Using Opinion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Mining Technique</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800"/>
                        </a:spcAft>
                      </a:pPr>
                      <a:r>
                        <a:rPr lang="en-IN" sz="1200" b="0" u="none"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Shahab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Saquib</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 Sohail</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Jamshed Siddiqui</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Rashid Ali</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pPr>
                      <a:r>
                        <a:rPr lang="en-IN" sz="1200" b="0" u="none" dirty="0">
                          <a:solidFill>
                            <a:schemeClr val="tx1"/>
                          </a:solidFill>
                          <a:effectLst/>
                          <a:latin typeface="Times New Roman" panose="02020603050405020304" pitchFamily="18" charset="0"/>
                          <a:ea typeface="Times-Roman"/>
                          <a:cs typeface="Times New Roman" panose="02020603050405020304" pitchFamily="18" charset="0"/>
                        </a:rPr>
                        <a:t>&gt;</a:t>
                      </a: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Assigning weights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to features based on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user opinion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200" b="0" u="none" dirty="0">
                          <a:solidFill>
                            <a:schemeClr val="tx1"/>
                          </a:solidFill>
                          <a:effectLst/>
                          <a:latin typeface="Times New Roman" panose="02020603050405020304" pitchFamily="18" charset="0"/>
                          <a:ea typeface="Times-Roman"/>
                          <a:cs typeface="Times New Roman" panose="02020603050405020304" pitchFamily="18" charset="0"/>
                        </a:rPr>
                        <a:t>&gt;</a:t>
                      </a:r>
                      <a:r>
                        <a:rPr lang="en-IN" sz="1200" b="0" u="none"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opinion mining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200" b="0" u="none"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&gt;sentiment analysis</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The reliance on text reviews means the system may struggle with incomplete or misleading data, and it can be computationally intensive to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rPr>
                        <a:t>analyze</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large volumes of text.</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0000"/>
                        </a:lnSpc>
                        <a:spcAft>
                          <a:spcPts val="800"/>
                        </a:spcAft>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The reliance on text reviews means the system may struggle with incomplete or misleading data, and it can be computationally intensive to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rPr>
                        <a:t>analyze</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large volumes of text.</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7815919"/>
                  </a:ext>
                </a:extLst>
              </a:tr>
              <a:tr h="1361636">
                <a:tc>
                  <a:txBody>
                    <a:bodyPr/>
                    <a:lstStyle/>
                    <a:p>
                      <a:pPr algn="l">
                        <a:lnSpc>
                          <a:spcPct val="100000"/>
                        </a:lnSpc>
                      </a:pPr>
                      <a:r>
                        <a:rPr lang="en-IN" sz="1200" b="0" u="none"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Book Recommendation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System for Digital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Library Based on User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Profiles by Using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Association Rule </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pP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Pijitra</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Jomsri</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200" b="0" u="none" dirty="0">
                          <a:solidFill>
                            <a:schemeClr val="tx1"/>
                          </a:solidFill>
                          <a:effectLst/>
                          <a:latin typeface="Times New Roman" panose="02020603050405020304" pitchFamily="18" charset="0"/>
                          <a:ea typeface="Times-Roman"/>
                          <a:cs typeface="Times New Roman" panose="02020603050405020304" pitchFamily="18" charset="0"/>
                        </a:rPr>
                        <a:t>&gt;</a:t>
                      </a:r>
                      <a:r>
                        <a:rPr lang="en-US" sz="1200" b="0" u="none" dirty="0">
                          <a:solidFill>
                            <a:schemeClr val="tx1"/>
                          </a:solidFill>
                          <a:effectLst/>
                          <a:latin typeface="Times New Roman" panose="02020603050405020304" pitchFamily="18" charset="0"/>
                          <a:ea typeface="Times-Roman"/>
                          <a:cs typeface="Times New Roman" panose="02020603050405020304" pitchFamily="18" charset="0"/>
                        </a:rPr>
                        <a:t>UCL Model </a:t>
                      </a:r>
                    </a:p>
                    <a:p>
                      <a:pPr algn="l">
                        <a:lnSpc>
                          <a:spcPct val="107000"/>
                        </a:lnSpc>
                        <a:spcAft>
                          <a:spcPts val="800"/>
                        </a:spcAft>
                      </a:pPr>
                      <a:r>
                        <a:rPr lang="en-US"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association rule mining</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spcAft>
                          <a:spcPts val="800"/>
                        </a:spcAft>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Association rule mining can become computationally intensive with large datasets, and the system may struggle with new users (cold-start problem).</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Integration of hybrid models and machine learning techniques could improve scalability and real-time recommendation</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7329214"/>
                  </a:ext>
                </a:extLst>
              </a:tr>
              <a:tr h="1361636">
                <a:tc>
                  <a:txBody>
                    <a:bodyPr/>
                    <a:lstStyle/>
                    <a:p>
                      <a:pPr algn="l">
                        <a:lnSpc>
                          <a:spcPct val="100000"/>
                        </a:lnSpc>
                      </a:pPr>
                      <a:r>
                        <a:rPr lang="en-IN" sz="1200" b="0" u="none" dirty="0">
                          <a:solidFill>
                            <a:schemeClr val="tx1"/>
                          </a:solidFill>
                          <a:latin typeface="Times New Roman" panose="02020603050405020304" pitchFamily="18" charset="0"/>
                          <a:cs typeface="Times New Roman" panose="02020603050405020304" pitchFamily="18" charset="0"/>
                        </a:rPr>
                        <a:t>7</a:t>
                      </a:r>
                    </a:p>
                  </a:txBody>
                  <a:tcPr/>
                </a:tc>
                <a:tc>
                  <a:txBody>
                    <a:bodyPr/>
                    <a:lstStyle/>
                    <a:p>
                      <a:pPr algn="l">
                        <a:spcBef>
                          <a:spcPts val="960"/>
                        </a:spcBef>
                        <a:spcAft>
                          <a:spcPts val="960"/>
                        </a:spcAft>
                      </a:pPr>
                      <a:r>
                        <a:rPr lang="en-IN" sz="1200" b="0" u="none"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OWA based Book Recommendation Technique</a:t>
                      </a:r>
                      <a:endParaRPr lang="en-IN" sz="1200" b="0" u="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l">
                        <a:lnSpc>
                          <a:spcPct val="100000"/>
                        </a:lnSpc>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Shahab </a:t>
                      </a:r>
                      <a:r>
                        <a:rPr lang="en-IN" sz="1200" b="0" u="none" kern="1200" dirty="0" err="1">
                          <a:solidFill>
                            <a:schemeClr val="tx1"/>
                          </a:solidFill>
                          <a:effectLst/>
                          <a:latin typeface="Times New Roman" panose="02020603050405020304" pitchFamily="18" charset="0"/>
                          <a:ea typeface="+mn-ea"/>
                          <a:cs typeface="Times New Roman" panose="02020603050405020304" pitchFamily="18" charset="0"/>
                        </a:rPr>
                        <a:t>Saquib</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 Sohail a, Jamshed Siddiqui b, Rashid Ali b</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200" b="0" u="none" dirty="0">
                          <a:solidFill>
                            <a:schemeClr val="tx1"/>
                          </a:solidFill>
                          <a:effectLst/>
                          <a:latin typeface="Times New Roman" panose="02020603050405020304" pitchFamily="18" charset="0"/>
                          <a:ea typeface="Helvetica" panose="020B0604020202020204" pitchFamily="34" charset="0"/>
                          <a:cs typeface="Times New Roman" panose="02020603050405020304" pitchFamily="18" charset="0"/>
                        </a:rPr>
                        <a:t>&gt;</a:t>
                      </a:r>
                      <a:r>
                        <a:rPr lang="en-IN" sz="1200" b="0" u="none" dirty="0" err="1">
                          <a:solidFill>
                            <a:schemeClr val="tx1"/>
                          </a:solidFill>
                          <a:effectLst/>
                          <a:latin typeface="Times New Roman" panose="02020603050405020304" pitchFamily="18" charset="0"/>
                          <a:ea typeface="Helvetica" panose="020B0604020202020204" pitchFamily="34" charset="0"/>
                          <a:cs typeface="Times New Roman" panose="02020603050405020304" pitchFamily="18" charset="0"/>
                        </a:rPr>
                        <a:t>owa</a:t>
                      </a:r>
                      <a:endParaRPr lang="en-IN" sz="1200" b="0" u="none" dirty="0">
                        <a:solidFill>
                          <a:schemeClr val="tx1"/>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l">
                        <a:lnSpc>
                          <a:spcPct val="107000"/>
                        </a:lnSpc>
                        <a:spcAft>
                          <a:spcPts val="800"/>
                        </a:spcAft>
                      </a:pPr>
                      <a:r>
                        <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combines expert rankings using weighted aggregation methods</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spcAft>
                          <a:spcPts val="800"/>
                        </a:spcAft>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One challenge of this approach is its scalability. As the dataset grows, the method may become less efficient, particularly in dynamic recommendation environments</a:t>
                      </a:r>
                      <a:endParaRPr lang="en-IN" sz="12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0000"/>
                        </a:lnSpc>
                      </a:pPr>
                      <a:r>
                        <a:rPr lang="en-IN" sz="1200" b="0" u="none" kern="1200" dirty="0">
                          <a:solidFill>
                            <a:schemeClr val="tx1"/>
                          </a:solidFill>
                          <a:effectLst/>
                          <a:latin typeface="Times New Roman" panose="02020603050405020304" pitchFamily="18" charset="0"/>
                          <a:ea typeface="+mn-ea"/>
                          <a:cs typeface="Times New Roman" panose="02020603050405020304" pitchFamily="18" charset="0"/>
                        </a:rPr>
                        <a:t>Future improvements could involve integrating deep learning techniques with OWA for better scalability and accuracy. Combining this method with real-time user feedback and hybrid recommendation models could enhance adaptability and performance across diverse domains</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8050233"/>
                  </a:ext>
                </a:extLst>
              </a:tr>
            </a:tbl>
          </a:graphicData>
        </a:graphic>
      </p:graphicFrame>
    </p:spTree>
    <p:extLst>
      <p:ext uri="{BB962C8B-B14F-4D97-AF65-F5344CB8AC3E}">
        <p14:creationId xmlns:p14="http://schemas.microsoft.com/office/powerpoint/2010/main" val="281888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86E4-B500-0A80-0B66-2249396B0A75}"/>
              </a:ext>
            </a:extLst>
          </p:cNvPr>
          <p:cNvSpPr>
            <a:spLocks noGrp="1"/>
          </p:cNvSpPr>
          <p:nvPr>
            <p:ph type="title"/>
          </p:nvPr>
        </p:nvSpPr>
        <p:spPr>
          <a:xfrm>
            <a:off x="716902" y="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DATASET AND ITS DESCRIPTION </a:t>
            </a:r>
          </a:p>
        </p:txBody>
      </p:sp>
      <p:pic>
        <p:nvPicPr>
          <p:cNvPr id="6" name="Content Placeholder 5">
            <a:extLst>
              <a:ext uri="{FF2B5EF4-FFF2-40B4-BE49-F238E27FC236}">
                <a16:creationId xmlns:a16="http://schemas.microsoft.com/office/drawing/2014/main" id="{DABF4C2F-C267-3242-3B2F-49E4A381932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l="628" t="19372" r="-1" b="8151"/>
          <a:stretch/>
        </p:blipFill>
        <p:spPr>
          <a:xfrm>
            <a:off x="2131108" y="1214827"/>
            <a:ext cx="7687187" cy="3153747"/>
          </a:xfrm>
        </p:spPr>
      </p:pic>
      <p:sp>
        <p:nvSpPr>
          <p:cNvPr id="8" name="TextBox 7">
            <a:extLst>
              <a:ext uri="{FF2B5EF4-FFF2-40B4-BE49-F238E27FC236}">
                <a16:creationId xmlns:a16="http://schemas.microsoft.com/office/drawing/2014/main" id="{3D5017EA-3559-AADC-8B41-686A5777C5BC}"/>
              </a:ext>
            </a:extLst>
          </p:cNvPr>
          <p:cNvSpPr txBox="1"/>
          <p:nvPr/>
        </p:nvSpPr>
        <p:spPr>
          <a:xfrm>
            <a:off x="716902" y="5038531"/>
            <a:ext cx="10515600" cy="128907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prepared this dataset by collecting book information like title, course, branch, rating, published date, and description of every book from college library and internet resources like google.</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Book title, course, branch, rating, published, description are features in our dataset.</a:t>
            </a:r>
          </a:p>
        </p:txBody>
      </p:sp>
    </p:spTree>
    <p:extLst>
      <p:ext uri="{BB962C8B-B14F-4D97-AF65-F5344CB8AC3E}">
        <p14:creationId xmlns:p14="http://schemas.microsoft.com/office/powerpoint/2010/main" val="177954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C276-7124-D051-1C6E-504B5BD6DAF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UML DIAGRAMS </a:t>
            </a:r>
          </a:p>
        </p:txBody>
      </p:sp>
      <p:pic>
        <p:nvPicPr>
          <p:cNvPr id="6" name="Content Placeholder 5">
            <a:extLst>
              <a:ext uri="{FF2B5EF4-FFF2-40B4-BE49-F238E27FC236}">
                <a16:creationId xmlns:a16="http://schemas.microsoft.com/office/drawing/2014/main" id="{70977A7F-4B4F-BA73-FEBD-1D12F719F8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9964" y="1825625"/>
            <a:ext cx="3163286" cy="4351338"/>
          </a:xfrm>
          <a:ln>
            <a:solidFill>
              <a:schemeClr val="tx1"/>
            </a:solidFill>
          </a:ln>
        </p:spPr>
      </p:pic>
      <p:pic>
        <p:nvPicPr>
          <p:cNvPr id="8" name="Content Placeholder 7">
            <a:extLst>
              <a:ext uri="{FF2B5EF4-FFF2-40B4-BE49-F238E27FC236}">
                <a16:creationId xmlns:a16="http://schemas.microsoft.com/office/drawing/2014/main" id="{240AD11D-5D18-AAD8-2FC1-4751CDB5EE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00436" y="1825625"/>
            <a:ext cx="5181600" cy="4351338"/>
          </a:xfrm>
          <a:ln>
            <a:solidFill>
              <a:schemeClr val="tx1"/>
            </a:solidFill>
          </a:ln>
        </p:spPr>
      </p:pic>
      <p:sp>
        <p:nvSpPr>
          <p:cNvPr id="9" name="TextBox 8">
            <a:extLst>
              <a:ext uri="{FF2B5EF4-FFF2-40B4-BE49-F238E27FC236}">
                <a16:creationId xmlns:a16="http://schemas.microsoft.com/office/drawing/2014/main" id="{4DD098EE-F930-FB48-0B1D-81E6DB2EFA55}"/>
              </a:ext>
            </a:extLst>
          </p:cNvPr>
          <p:cNvSpPr txBox="1"/>
          <p:nvPr/>
        </p:nvSpPr>
        <p:spPr>
          <a:xfrm>
            <a:off x="1588654" y="6315364"/>
            <a:ext cx="2678545"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class diagram</a:t>
            </a:r>
          </a:p>
        </p:txBody>
      </p:sp>
      <p:sp>
        <p:nvSpPr>
          <p:cNvPr id="10" name="TextBox 9">
            <a:extLst>
              <a:ext uri="{FF2B5EF4-FFF2-40B4-BE49-F238E27FC236}">
                <a16:creationId xmlns:a16="http://schemas.microsoft.com/office/drawing/2014/main" id="{9D9DB472-AF2A-5174-D14D-1CD727569CFB}"/>
              </a:ext>
            </a:extLst>
          </p:cNvPr>
          <p:cNvSpPr txBox="1"/>
          <p:nvPr/>
        </p:nvSpPr>
        <p:spPr>
          <a:xfrm>
            <a:off x="6936508" y="6315364"/>
            <a:ext cx="3177309"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a:t>
            </a:r>
            <a:r>
              <a:rPr lang="en-IN" sz="1600" b="1" i="1" dirty="0" err="1">
                <a:latin typeface="Times New Roman" panose="02020603050405020304" pitchFamily="18" charset="0"/>
                <a:cs typeface="Times New Roman" panose="02020603050405020304" pitchFamily="18" charset="0"/>
              </a:rPr>
              <a:t>Usecase</a:t>
            </a:r>
            <a:r>
              <a:rPr lang="en-IN" sz="1600" b="1" i="1"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265314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89D31D6-6752-D8A6-F511-BDAB2153BD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3864" y="889578"/>
            <a:ext cx="5029115" cy="4351337"/>
          </a:xfrm>
        </p:spPr>
      </p:pic>
      <p:pic>
        <p:nvPicPr>
          <p:cNvPr id="8" name="Content Placeholder 7">
            <a:extLst>
              <a:ext uri="{FF2B5EF4-FFF2-40B4-BE49-F238E27FC236}">
                <a16:creationId xmlns:a16="http://schemas.microsoft.com/office/drawing/2014/main" id="{97695FB7-2351-E0A0-4F0D-552F16794E4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3918" y="889000"/>
            <a:ext cx="4323264" cy="4351338"/>
          </a:xfrm>
        </p:spPr>
      </p:pic>
      <p:sp>
        <p:nvSpPr>
          <p:cNvPr id="9" name="TextBox 8">
            <a:extLst>
              <a:ext uri="{FF2B5EF4-FFF2-40B4-BE49-F238E27FC236}">
                <a16:creationId xmlns:a16="http://schemas.microsoft.com/office/drawing/2014/main" id="{F96005F6-C383-1D71-EB28-2E342A753DCF}"/>
              </a:ext>
            </a:extLst>
          </p:cNvPr>
          <p:cNvSpPr txBox="1"/>
          <p:nvPr/>
        </p:nvSpPr>
        <p:spPr>
          <a:xfrm>
            <a:off x="1659803" y="5745018"/>
            <a:ext cx="3057236"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Sequence diagram</a:t>
            </a:r>
          </a:p>
        </p:txBody>
      </p:sp>
      <p:sp>
        <p:nvSpPr>
          <p:cNvPr id="10" name="TextBox 9">
            <a:extLst>
              <a:ext uri="{FF2B5EF4-FFF2-40B4-BE49-F238E27FC236}">
                <a16:creationId xmlns:a16="http://schemas.microsoft.com/office/drawing/2014/main" id="{35B23ABC-465D-D094-41A9-4A22F4E96671}"/>
              </a:ext>
            </a:extLst>
          </p:cNvPr>
          <p:cNvSpPr txBox="1"/>
          <p:nvPr/>
        </p:nvSpPr>
        <p:spPr>
          <a:xfrm>
            <a:off x="7583055" y="5745018"/>
            <a:ext cx="2595418" cy="338554"/>
          </a:xfrm>
          <a:prstGeom prst="rect">
            <a:avLst/>
          </a:prstGeom>
          <a:noFill/>
        </p:spPr>
        <p:txBody>
          <a:bodyPr wrap="square" rtlCol="0">
            <a:spAutoFit/>
          </a:bodyPr>
          <a:lstStyle/>
          <a:p>
            <a:r>
              <a:rPr lang="en-IN" sz="1600" b="1" i="1" dirty="0" err="1">
                <a:latin typeface="Times New Roman" panose="02020603050405020304" pitchFamily="18" charset="0"/>
                <a:cs typeface="Times New Roman" panose="02020603050405020304" pitchFamily="18" charset="0"/>
              </a:rPr>
              <a:t>Fig:Activity</a:t>
            </a:r>
            <a:r>
              <a:rPr lang="en-IN" sz="1600" b="1" i="1"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21740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0ED96F-DBE2-7334-2F1D-8168660224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9654" y="1100180"/>
            <a:ext cx="5181600" cy="4047319"/>
          </a:xfrm>
        </p:spPr>
      </p:pic>
      <p:pic>
        <p:nvPicPr>
          <p:cNvPr id="9" name="Content Placeholder 8">
            <a:extLst>
              <a:ext uri="{FF2B5EF4-FFF2-40B4-BE49-F238E27FC236}">
                <a16:creationId xmlns:a16="http://schemas.microsoft.com/office/drawing/2014/main" id="{B30BED02-C21C-23D1-130B-F8C54493E3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62675" y="2064089"/>
            <a:ext cx="5181600" cy="2423435"/>
          </a:xfrm>
        </p:spPr>
      </p:pic>
      <p:sp>
        <p:nvSpPr>
          <p:cNvPr id="7" name="TextBox 6">
            <a:extLst>
              <a:ext uri="{FF2B5EF4-FFF2-40B4-BE49-F238E27FC236}">
                <a16:creationId xmlns:a16="http://schemas.microsoft.com/office/drawing/2014/main" id="{A8F2752F-F481-4052-23AF-B195CC0027A7}"/>
              </a:ext>
            </a:extLst>
          </p:cNvPr>
          <p:cNvSpPr txBox="1"/>
          <p:nvPr/>
        </p:nvSpPr>
        <p:spPr>
          <a:xfrm>
            <a:off x="1320800" y="5634182"/>
            <a:ext cx="3574473"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State chart diagram</a:t>
            </a:r>
          </a:p>
        </p:txBody>
      </p:sp>
      <p:sp>
        <p:nvSpPr>
          <p:cNvPr id="10" name="TextBox 9">
            <a:extLst>
              <a:ext uri="{FF2B5EF4-FFF2-40B4-BE49-F238E27FC236}">
                <a16:creationId xmlns:a16="http://schemas.microsoft.com/office/drawing/2014/main" id="{8D92A05F-5DAE-87A8-EBDA-279BD68A5280}"/>
              </a:ext>
            </a:extLst>
          </p:cNvPr>
          <p:cNvSpPr txBox="1"/>
          <p:nvPr/>
        </p:nvSpPr>
        <p:spPr>
          <a:xfrm>
            <a:off x="7352144" y="5634182"/>
            <a:ext cx="3676073"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Deployment diagram</a:t>
            </a:r>
          </a:p>
        </p:txBody>
      </p:sp>
    </p:spTree>
    <p:extLst>
      <p:ext uri="{BB962C8B-B14F-4D97-AF65-F5344CB8AC3E}">
        <p14:creationId xmlns:p14="http://schemas.microsoft.com/office/powerpoint/2010/main" val="19864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7899-A711-950A-622C-4636507923C9}"/>
              </a:ext>
            </a:extLst>
          </p:cNvPr>
          <p:cNvSpPr>
            <a:spLocks noGrp="1"/>
          </p:cNvSpPr>
          <p:nvPr>
            <p:ph type="title"/>
          </p:nvPr>
        </p:nvSpPr>
        <p:spPr>
          <a:xfrm>
            <a:off x="726904" y="99435"/>
            <a:ext cx="10515600" cy="854075"/>
          </a:xfrm>
        </p:spPr>
        <p:txBody>
          <a:bodyPr>
            <a:norm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13225A73-3A37-9710-A462-F1FC7425A01D}"/>
              </a:ext>
            </a:extLst>
          </p:cNvPr>
          <p:cNvSpPr/>
          <p:nvPr/>
        </p:nvSpPr>
        <p:spPr>
          <a:xfrm>
            <a:off x="4415445" y="1032018"/>
            <a:ext cx="2170545" cy="692727"/>
          </a:xfrm>
          <a:prstGeom prst="ellipse">
            <a:avLst/>
          </a:prstGeom>
          <a:solidFill>
            <a:schemeClr val="accent1">
              <a:lumMod val="60000"/>
              <a:lumOff val="40000"/>
            </a:schemeClr>
          </a:solidFill>
          <a:ln>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Data collection</a:t>
            </a:r>
          </a:p>
        </p:txBody>
      </p:sp>
      <p:sp>
        <p:nvSpPr>
          <p:cNvPr id="4" name="Arrow: Down 3">
            <a:extLst>
              <a:ext uri="{FF2B5EF4-FFF2-40B4-BE49-F238E27FC236}">
                <a16:creationId xmlns:a16="http://schemas.microsoft.com/office/drawing/2014/main" id="{622C3E03-4D36-7C69-93B9-710A8C933B46}"/>
              </a:ext>
            </a:extLst>
          </p:cNvPr>
          <p:cNvSpPr/>
          <p:nvPr/>
        </p:nvSpPr>
        <p:spPr>
          <a:xfrm>
            <a:off x="5403503" y="1735209"/>
            <a:ext cx="211973" cy="424873"/>
          </a:xfrm>
          <a:prstGeom prst="downArrow">
            <a:avLst/>
          </a:prstGeom>
          <a:solidFill>
            <a:schemeClr val="accent2"/>
          </a:solidFill>
          <a:ln>
            <a:solidFill>
              <a:schemeClr val="tx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8B70868-9D40-812B-3BC1-64B1991000C6}"/>
              </a:ext>
            </a:extLst>
          </p:cNvPr>
          <p:cNvSpPr/>
          <p:nvPr/>
        </p:nvSpPr>
        <p:spPr>
          <a:xfrm>
            <a:off x="4574305" y="2170546"/>
            <a:ext cx="1911930" cy="600364"/>
          </a:xfrm>
          <a:prstGeom prst="rect">
            <a:avLst/>
          </a:prstGeom>
          <a:solidFill>
            <a:schemeClr val="accent1">
              <a:lumMod val="60000"/>
              <a:lumOff val="40000"/>
            </a:schemeClr>
          </a:solidFill>
          <a:ln>
            <a:solidFill>
              <a:schemeClr val="tx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Data Preprocessing</a:t>
            </a:r>
          </a:p>
        </p:txBody>
      </p:sp>
      <p:sp>
        <p:nvSpPr>
          <p:cNvPr id="6" name="Arrow: Down 5">
            <a:extLst>
              <a:ext uri="{FF2B5EF4-FFF2-40B4-BE49-F238E27FC236}">
                <a16:creationId xmlns:a16="http://schemas.microsoft.com/office/drawing/2014/main" id="{74A2EDA9-F2BA-7773-D56B-1803603C7E07}"/>
              </a:ext>
            </a:extLst>
          </p:cNvPr>
          <p:cNvSpPr/>
          <p:nvPr/>
        </p:nvSpPr>
        <p:spPr>
          <a:xfrm>
            <a:off x="4770586" y="2781374"/>
            <a:ext cx="157016" cy="466436"/>
          </a:xfrm>
          <a:prstGeom prst="downArrow">
            <a:avLst/>
          </a:prstGeom>
          <a:solidFill>
            <a:schemeClr val="accent2"/>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74ACB11-5D26-B959-F16C-072F57F6618F}"/>
              </a:ext>
            </a:extLst>
          </p:cNvPr>
          <p:cNvSpPr/>
          <p:nvPr/>
        </p:nvSpPr>
        <p:spPr>
          <a:xfrm>
            <a:off x="3505432" y="3258274"/>
            <a:ext cx="1911930" cy="692727"/>
          </a:xfrm>
          <a:prstGeom prst="roundRect">
            <a:avLst/>
          </a:prstGeom>
          <a:solidFill>
            <a:schemeClr val="accent1">
              <a:lumMod val="60000"/>
              <a:lumOff val="40000"/>
            </a:schemeClr>
          </a:solidFill>
          <a:ln>
            <a:solidFill>
              <a:schemeClr val="tx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Content based filtering</a:t>
            </a:r>
          </a:p>
        </p:txBody>
      </p:sp>
      <p:sp>
        <p:nvSpPr>
          <p:cNvPr id="9" name="Rectangle: Rounded Corners 8">
            <a:extLst>
              <a:ext uri="{FF2B5EF4-FFF2-40B4-BE49-F238E27FC236}">
                <a16:creationId xmlns:a16="http://schemas.microsoft.com/office/drawing/2014/main" id="{19B643E2-9707-8A94-CCB7-CEEAC2635EDD}"/>
              </a:ext>
            </a:extLst>
          </p:cNvPr>
          <p:cNvSpPr/>
          <p:nvPr/>
        </p:nvSpPr>
        <p:spPr>
          <a:xfrm>
            <a:off x="5615476" y="3215336"/>
            <a:ext cx="1727200" cy="692727"/>
          </a:xfrm>
          <a:prstGeom prst="roundRect">
            <a:avLst/>
          </a:prstGeom>
          <a:solidFill>
            <a:schemeClr val="accent1">
              <a:lumMod val="60000"/>
              <a:lumOff val="40000"/>
            </a:schemeClr>
          </a:solidFill>
          <a:ln>
            <a:solidFill>
              <a:schemeClr val="tx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Collaborative based filtering</a:t>
            </a:r>
          </a:p>
        </p:txBody>
      </p:sp>
      <p:sp>
        <p:nvSpPr>
          <p:cNvPr id="12" name="Arrow: Down 11">
            <a:extLst>
              <a:ext uri="{FF2B5EF4-FFF2-40B4-BE49-F238E27FC236}">
                <a16:creationId xmlns:a16="http://schemas.microsoft.com/office/drawing/2014/main" id="{DCA50DFF-FA33-1BA7-CF14-36E40F780326}"/>
              </a:ext>
            </a:extLst>
          </p:cNvPr>
          <p:cNvSpPr/>
          <p:nvPr/>
        </p:nvSpPr>
        <p:spPr>
          <a:xfrm>
            <a:off x="6017492" y="2781373"/>
            <a:ext cx="157016" cy="424874"/>
          </a:xfrm>
          <a:prstGeom prst="downArrow">
            <a:avLst/>
          </a:prstGeom>
          <a:solidFill>
            <a:schemeClr val="accent2"/>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7DD8627-76C9-BFEC-3C05-928677433628}"/>
              </a:ext>
            </a:extLst>
          </p:cNvPr>
          <p:cNvSpPr/>
          <p:nvPr/>
        </p:nvSpPr>
        <p:spPr>
          <a:xfrm>
            <a:off x="4382653" y="4532891"/>
            <a:ext cx="2253672" cy="503382"/>
          </a:xfrm>
          <a:prstGeom prst="rect">
            <a:avLst/>
          </a:prstGeom>
          <a:solidFill>
            <a:schemeClr val="accent1">
              <a:lumMod val="60000"/>
              <a:lumOff val="4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Cold start solution</a:t>
            </a:r>
          </a:p>
        </p:txBody>
      </p:sp>
      <p:sp>
        <p:nvSpPr>
          <p:cNvPr id="14" name="Arrow: Down 13">
            <a:extLst>
              <a:ext uri="{FF2B5EF4-FFF2-40B4-BE49-F238E27FC236}">
                <a16:creationId xmlns:a16="http://schemas.microsoft.com/office/drawing/2014/main" id="{10E67722-5BF0-323F-C76C-F6324A299CCD}"/>
              </a:ext>
            </a:extLst>
          </p:cNvPr>
          <p:cNvSpPr/>
          <p:nvPr/>
        </p:nvSpPr>
        <p:spPr>
          <a:xfrm>
            <a:off x="4784440" y="3951001"/>
            <a:ext cx="157016" cy="563418"/>
          </a:xfrm>
          <a:prstGeom prst="downArrow">
            <a:avLst/>
          </a:prstGeom>
          <a:solidFill>
            <a:schemeClr val="accent2"/>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8EC4C1F4-CB89-0769-2A10-F3CDC2351065}"/>
              </a:ext>
            </a:extLst>
          </p:cNvPr>
          <p:cNvSpPr/>
          <p:nvPr/>
        </p:nvSpPr>
        <p:spPr>
          <a:xfrm>
            <a:off x="5984704" y="3880352"/>
            <a:ext cx="189804" cy="652539"/>
          </a:xfrm>
          <a:prstGeom prst="downArrow">
            <a:avLst/>
          </a:prstGeom>
          <a:solidFill>
            <a:schemeClr val="accent2"/>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F87A5C1C-26B7-8C3D-CCFE-D084BDC3C934}"/>
              </a:ext>
            </a:extLst>
          </p:cNvPr>
          <p:cNvSpPr/>
          <p:nvPr/>
        </p:nvSpPr>
        <p:spPr>
          <a:xfrm>
            <a:off x="4613795" y="5587999"/>
            <a:ext cx="1958114" cy="581890"/>
          </a:xfrm>
          <a:prstGeom prst="roundRect">
            <a:avLst/>
          </a:prstGeom>
          <a:solidFill>
            <a:schemeClr val="accent1">
              <a:lumMod val="60000"/>
              <a:lumOff val="40000"/>
            </a:schemeClr>
          </a:solidFill>
          <a:ln>
            <a:solidFill>
              <a:schemeClr val="tx1"/>
            </a:solidFill>
          </a:ln>
          <a:effectLst>
            <a:outerShdw blurRad="50800" dist="38100" dir="2700000" algn="tl" rotWithShape="0">
              <a:prstClr val="black">
                <a:alpha val="40000"/>
              </a:prstClr>
            </a:outerShdw>
          </a:effectLst>
          <a:scene3d>
            <a:camera prst="obliqueTopLef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latin typeface="Times New Roman" panose="02020603050405020304" pitchFamily="18" charset="0"/>
                <a:cs typeface="Times New Roman" panose="02020603050405020304" pitchFamily="18" charset="0"/>
              </a:rPr>
              <a:t>Recommendation and UI</a:t>
            </a:r>
          </a:p>
        </p:txBody>
      </p:sp>
      <p:sp>
        <p:nvSpPr>
          <p:cNvPr id="17" name="Arrow: Down 16">
            <a:extLst>
              <a:ext uri="{FF2B5EF4-FFF2-40B4-BE49-F238E27FC236}">
                <a16:creationId xmlns:a16="http://schemas.microsoft.com/office/drawing/2014/main" id="{8CE3FEDA-E94E-B234-9106-02AE36C89F4D}"/>
              </a:ext>
            </a:extLst>
          </p:cNvPr>
          <p:cNvSpPr/>
          <p:nvPr/>
        </p:nvSpPr>
        <p:spPr>
          <a:xfrm>
            <a:off x="5417362" y="5054745"/>
            <a:ext cx="281713" cy="503382"/>
          </a:xfrm>
          <a:prstGeom prst="downArrow">
            <a:avLst/>
          </a:prstGeom>
          <a:solidFill>
            <a:schemeClr val="accent2"/>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8C7DE7A-3448-1438-B3DE-6EBBEEC78F0F}"/>
              </a:ext>
            </a:extLst>
          </p:cNvPr>
          <p:cNvSpPr txBox="1"/>
          <p:nvPr/>
        </p:nvSpPr>
        <p:spPr>
          <a:xfrm>
            <a:off x="4415445" y="6383061"/>
            <a:ext cx="2881279"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 Methodology diagram</a:t>
            </a:r>
          </a:p>
        </p:txBody>
      </p:sp>
    </p:spTree>
    <p:extLst>
      <p:ext uri="{BB962C8B-B14F-4D97-AF65-F5344CB8AC3E}">
        <p14:creationId xmlns:p14="http://schemas.microsoft.com/office/powerpoint/2010/main" val="138739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523" y="182078"/>
            <a:ext cx="9980682" cy="1096962"/>
          </a:xfrm>
        </p:spPr>
        <p:txBody>
          <a:bodyPr/>
          <a:lstStyle/>
          <a:p>
            <a:r>
              <a:rPr lang="en-US" b="1" dirty="0">
                <a:latin typeface="Times New Roman" panose="02020603050405020304" pitchFamily="18" charset="0"/>
                <a:cs typeface="Times New Roman" panose="02020603050405020304" pitchFamily="18" charset="0"/>
              </a:rPr>
              <a:t>ALGORITHAMS USED  </a:t>
            </a:r>
          </a:p>
        </p:txBody>
      </p:sp>
      <p:sp>
        <p:nvSpPr>
          <p:cNvPr id="4" name="Text Placeholder 3"/>
          <p:cNvSpPr>
            <a:spLocks noGrp="1"/>
          </p:cNvSpPr>
          <p:nvPr>
            <p:ph type="body" sz="half" idx="2"/>
          </p:nvPr>
        </p:nvSpPr>
        <p:spPr>
          <a:xfrm>
            <a:off x="871268" y="1877705"/>
            <a:ext cx="9732077" cy="4504622"/>
          </a:xfrm>
        </p:spPr>
        <p:txBody>
          <a:bodyPr>
            <a:noAutofit/>
          </a:bodyPr>
          <a:lstStyle/>
          <a:p>
            <a:pPr marL="285750" indent="-285750"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CONTENT BASED FILTERING</a:t>
            </a:r>
          </a:p>
          <a:p>
            <a:pPr algn="just">
              <a:lnSpc>
                <a:spcPct val="150000"/>
              </a:lnSpc>
            </a:pPr>
            <a:r>
              <a:rPr lang="en-US" sz="1800" dirty="0">
                <a:latin typeface="Times New Roman" panose="02020603050405020304" pitchFamily="18" charset="0"/>
                <a:cs typeface="Times New Roman" panose="02020603050405020304" pitchFamily="18" charset="0"/>
              </a:rPr>
              <a:t>Content-based filtering is a recommendation strategy that uses item attributes to suggest more items that are comparable to those in which a user has expressed interest. It works by analyzing information such as keywords, genres, or subjects within the content to detect similarities and recommend new content. this algorithm works by Cosine Similarity / TF-IDF (Term Frequency-Inverse Document Frequency) / Embedding-based Models</a:t>
            </a:r>
          </a:p>
          <a:p>
            <a:pPr algn="just">
              <a:lnSpc>
                <a:spcPct val="150000"/>
              </a:lnSpc>
            </a:pPr>
            <a:r>
              <a:rPr lang="en-US" sz="1800" dirty="0">
                <a:latin typeface="Times New Roman" panose="02020603050405020304" pitchFamily="18" charset="0"/>
                <a:cs typeface="Times New Roman" panose="02020603050405020304" pitchFamily="18" charset="0"/>
              </a:rPr>
              <a:t>In the context of our engineering students' book recommendation system, content-based filtering  work by analyzing the attributes of books like course relevance, branch, and descriptions to recommend similar books that align with each student's courses and interests. This way, if a student shows interest in books related to "software engineering," the system can suggest other books within that area</a:t>
            </a:r>
            <a:endParaRPr lang="en-IN" sz="1800" b="1"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067-31E8-F40A-ECFD-CBB3F75CD97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TEAM MEMBERS OF BATCH - 111</a:t>
            </a:r>
          </a:p>
        </p:txBody>
      </p:sp>
      <p:sp>
        <p:nvSpPr>
          <p:cNvPr id="4" name="Content Placeholder 3">
            <a:extLst>
              <a:ext uri="{FF2B5EF4-FFF2-40B4-BE49-F238E27FC236}">
                <a16:creationId xmlns:a16="http://schemas.microsoft.com/office/drawing/2014/main" id="{0C92664D-6E9F-065E-595A-4E92944090D5}"/>
              </a:ext>
            </a:extLst>
          </p:cNvPr>
          <p:cNvSpPr>
            <a:spLocks noGrp="1"/>
          </p:cNvSpPr>
          <p:nvPr>
            <p:ph idx="1"/>
          </p:nvPr>
        </p:nvSpPr>
        <p:spPr>
          <a:xfrm>
            <a:off x="6543040" y="3881923"/>
            <a:ext cx="5455920" cy="2487328"/>
          </a:xfrm>
        </p:spPr>
        <p:txBody>
          <a:bodyPr>
            <a:normAutofit fontScale="92500" lnSpcReduction="20000"/>
          </a:bodyPr>
          <a:lstStyle/>
          <a:p>
            <a:pPr marL="0" indent="0">
              <a:buNone/>
            </a:pPr>
            <a:r>
              <a:rPr lang="en-IN" dirty="0"/>
              <a:t>  </a:t>
            </a:r>
            <a:endParaRPr lang="en-IN"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Under the Guidance of</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Ms</a:t>
            </a:r>
            <a:r>
              <a:rPr lang="en-US" sz="2800" b="1" dirty="0">
                <a:latin typeface="Times New Roman" panose="02020603050405020304" pitchFamily="18" charset="0"/>
                <a:cs typeface="Times New Roman" panose="02020603050405020304" pitchFamily="18" charset="0"/>
              </a:rPr>
              <a:t> Faiza Iram</a:t>
            </a:r>
          </a:p>
          <a:p>
            <a:pPr marL="0" indent="0">
              <a:buNone/>
            </a:pPr>
            <a:r>
              <a:rPr lang="en-US" sz="2800" dirty="0">
                <a:latin typeface="Times New Roman" panose="02020603050405020304" pitchFamily="18" charset="0"/>
                <a:cs typeface="Times New Roman" panose="02020603050405020304" pitchFamily="18" charset="0"/>
              </a:rPr>
              <a:t>                Assistant Professor</a:t>
            </a:r>
          </a:p>
          <a:p>
            <a:pPr marL="0" indent="0">
              <a:buNone/>
            </a:pPr>
            <a:r>
              <a:rPr lang="en-US" sz="2800" dirty="0">
                <a:latin typeface="Times New Roman" panose="02020603050405020304" pitchFamily="18" charset="0"/>
                <a:cs typeface="Times New Roman" panose="02020603050405020304" pitchFamily="18" charset="0"/>
              </a:rPr>
              <a:t>   School of Computer Science and Artificial   Intelligence, SR University</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Text Placeholder 2">
            <a:extLst>
              <a:ext uri="{FF2B5EF4-FFF2-40B4-BE49-F238E27FC236}">
                <a16:creationId xmlns:a16="http://schemas.microsoft.com/office/drawing/2014/main" id="{490C6F21-CE2B-711D-EB64-EEAADEF29F06}"/>
              </a:ext>
            </a:extLst>
          </p:cNvPr>
          <p:cNvSpPr>
            <a:spLocks noGrp="1"/>
          </p:cNvSpPr>
          <p:nvPr>
            <p:ph type="body" sz="half" idx="2"/>
          </p:nvPr>
        </p:nvSpPr>
        <p:spPr>
          <a:xfrm>
            <a:off x="1104900" y="2560320"/>
            <a:ext cx="4384548" cy="3611879"/>
          </a:xfrm>
        </p:spPr>
        <p:txBody>
          <a:bodyPr>
            <a:normAutofit/>
          </a:bodyPr>
          <a:lstStyle/>
          <a:p>
            <a:pPr marL="285750" indent="-285750">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CH.ASHWINI    (2103A52028)</a:t>
            </a:r>
          </a:p>
          <a:p>
            <a:pPr marL="285750" indent="-285750"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T.SAIPRIYA        (2103A52110)</a:t>
            </a:r>
          </a:p>
          <a:p>
            <a:pPr marL="285750" indent="-285750"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B.SHASHANKA (2103A52005)</a:t>
            </a:r>
          </a:p>
          <a:p>
            <a:pPr marL="285750" indent="-285750"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K.MADHUSREE (2103A52090)</a:t>
            </a:r>
          </a:p>
          <a:p>
            <a:pPr marL="285750" indent="-285750"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M.PRANAVI        (2203A52L02) </a:t>
            </a:r>
            <a:endParaRPr lang="en-IN" sz="1800" dirty="0"/>
          </a:p>
        </p:txBody>
      </p:sp>
      <p:sp>
        <p:nvSpPr>
          <p:cNvPr id="8" name="Rectangle 7">
            <a:extLst>
              <a:ext uri="{FF2B5EF4-FFF2-40B4-BE49-F238E27FC236}">
                <a16:creationId xmlns:a16="http://schemas.microsoft.com/office/drawing/2014/main" id="{96A06E7A-B194-40EA-5A5F-F2E021DFA756}"/>
              </a:ext>
            </a:extLst>
          </p:cNvPr>
          <p:cNvSpPr/>
          <p:nvPr/>
        </p:nvSpPr>
        <p:spPr>
          <a:xfrm>
            <a:off x="7789431" y="2471711"/>
            <a:ext cx="2586182" cy="1246909"/>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312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DD4DC-C937-CED2-8EEF-A440C916D662}"/>
              </a:ext>
            </a:extLst>
          </p:cNvPr>
          <p:cNvSpPr>
            <a:spLocks noGrp="1"/>
          </p:cNvSpPr>
          <p:nvPr>
            <p:ph idx="1"/>
          </p:nvPr>
        </p:nvSpPr>
        <p:spPr>
          <a:xfrm>
            <a:off x="554182" y="1082962"/>
            <a:ext cx="10797309" cy="4976091"/>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COLLABORATIVE BASED FILTERING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Collaborative-based filtering is a recommendation strategy that anticipates a user's preferences by aggregating preferences from multiple users. It operates on the assumption that customers who have previously agreed will most likely agree again in the future. In the context of increasing student engagement in engineering classes, collaborative-based filtering can be used to offer tailored books to students. By assessing a large number of students' reading habits and preferences and ratings of the books, the system can recommend books that other students have found useful or interesting. This tailored method can assist students in discovering relevant and engaging reading resources, ultimately boosting their learning experience and academic performance.</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8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04F6-25FC-A546-6154-4D604D27A7B0}"/>
              </a:ext>
            </a:extLst>
          </p:cNvPr>
          <p:cNvSpPr>
            <a:spLocks noGrp="1"/>
          </p:cNvSpPr>
          <p:nvPr>
            <p:ph type="title"/>
          </p:nvPr>
        </p:nvSpPr>
        <p:spPr>
          <a:xfrm>
            <a:off x="838200" y="365125"/>
            <a:ext cx="10515600" cy="1103457"/>
          </a:xfrm>
        </p:spPr>
        <p:txBody>
          <a:bodyPr>
            <a:normAutofit/>
          </a:bodyPr>
          <a:lstStyle/>
          <a:p>
            <a:pPr algn="just"/>
            <a:r>
              <a:rPr lang="en-IN" sz="3200" b="1" u="sng"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3312D758-6C7E-F239-7EA8-C962A19F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8" y="1224075"/>
            <a:ext cx="7084292" cy="4843023"/>
          </a:xfrm>
          <a:prstGeom prst="rect">
            <a:avLst/>
          </a:prstGeom>
        </p:spPr>
      </p:pic>
      <p:sp>
        <p:nvSpPr>
          <p:cNvPr id="5" name="TextBox 4">
            <a:extLst>
              <a:ext uri="{FF2B5EF4-FFF2-40B4-BE49-F238E27FC236}">
                <a16:creationId xmlns:a16="http://schemas.microsoft.com/office/drawing/2014/main" id="{D2F66F58-CC28-DDF3-6E80-CCAFE1199CC2}"/>
              </a:ext>
            </a:extLst>
          </p:cNvPr>
          <p:cNvSpPr txBox="1"/>
          <p:nvPr/>
        </p:nvSpPr>
        <p:spPr>
          <a:xfrm>
            <a:off x="3851563" y="6234545"/>
            <a:ext cx="4488873"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bar graph of book ratings </a:t>
            </a:r>
            <a:r>
              <a:rPr lang="en-IN" sz="1600" b="1" i="1" dirty="0" err="1">
                <a:latin typeface="Times New Roman" panose="02020603050405020304" pitchFamily="18" charset="0"/>
                <a:cs typeface="Times New Roman" panose="02020603050405020304" pitchFamily="18" charset="0"/>
              </a:rPr>
              <a:t>distriubution</a:t>
            </a:r>
            <a:endParaRPr lang="en-IN"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7903E-87B5-E9E0-8577-3C6311273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72" y="683490"/>
            <a:ext cx="7114505" cy="4433091"/>
          </a:xfrm>
          <a:prstGeom prst="rect">
            <a:avLst/>
          </a:prstGeom>
        </p:spPr>
      </p:pic>
      <p:sp>
        <p:nvSpPr>
          <p:cNvPr id="4" name="TextBox 3">
            <a:extLst>
              <a:ext uri="{FF2B5EF4-FFF2-40B4-BE49-F238E27FC236}">
                <a16:creationId xmlns:a16="http://schemas.microsoft.com/office/drawing/2014/main" id="{D53AE989-B2FB-EC7A-7A12-A646C55B65BD}"/>
              </a:ext>
            </a:extLst>
          </p:cNvPr>
          <p:cNvSpPr txBox="1"/>
          <p:nvPr/>
        </p:nvSpPr>
        <p:spPr>
          <a:xfrm>
            <a:off x="3565235" y="5606473"/>
            <a:ext cx="4682837"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pie chart for distribution of books by branch</a:t>
            </a:r>
          </a:p>
        </p:txBody>
      </p:sp>
    </p:spTree>
    <p:extLst>
      <p:ext uri="{BB962C8B-B14F-4D97-AF65-F5344CB8AC3E}">
        <p14:creationId xmlns:p14="http://schemas.microsoft.com/office/powerpoint/2010/main" val="165617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E6A0D50-D6A1-8F65-D0ED-5CDCA16DB475}"/>
              </a:ext>
            </a:extLst>
          </p:cNvPr>
          <p:cNvGraphicFramePr>
            <a:graphicFrameLocks noGrp="1"/>
          </p:cNvGraphicFramePr>
          <p:nvPr>
            <p:extLst>
              <p:ext uri="{D42A27DB-BD31-4B8C-83A1-F6EECF244321}">
                <p14:modId xmlns:p14="http://schemas.microsoft.com/office/powerpoint/2010/main" val="3194857753"/>
              </p:ext>
            </p:extLst>
          </p:nvPr>
        </p:nvGraphicFramePr>
        <p:xfrm>
          <a:off x="2032000" y="719666"/>
          <a:ext cx="8127999" cy="2931160"/>
        </p:xfrm>
        <a:graphic>
          <a:graphicData uri="http://schemas.openxmlformats.org/drawingml/2006/table">
            <a:tbl>
              <a:tblPr firstRow="1" bandRow="1">
                <a:tableStyleId>{5C22544A-7EE6-4342-B048-85BDC9FD1C3A}</a:tableStyleId>
              </a:tblPr>
              <a:tblGrid>
                <a:gridCol w="1352000">
                  <a:extLst>
                    <a:ext uri="{9D8B030D-6E8A-4147-A177-3AD203B41FA5}">
                      <a16:colId xmlns:a16="http://schemas.microsoft.com/office/drawing/2014/main" val="2591389966"/>
                    </a:ext>
                  </a:extLst>
                </a:gridCol>
                <a:gridCol w="2102400">
                  <a:extLst>
                    <a:ext uri="{9D8B030D-6E8A-4147-A177-3AD203B41FA5}">
                      <a16:colId xmlns:a16="http://schemas.microsoft.com/office/drawing/2014/main" val="4233405105"/>
                    </a:ext>
                  </a:extLst>
                </a:gridCol>
                <a:gridCol w="1653309">
                  <a:extLst>
                    <a:ext uri="{9D8B030D-6E8A-4147-A177-3AD203B41FA5}">
                      <a16:colId xmlns:a16="http://schemas.microsoft.com/office/drawing/2014/main" val="1383404268"/>
                    </a:ext>
                  </a:extLst>
                </a:gridCol>
                <a:gridCol w="3020290">
                  <a:extLst>
                    <a:ext uri="{9D8B030D-6E8A-4147-A177-3AD203B41FA5}">
                      <a16:colId xmlns:a16="http://schemas.microsoft.com/office/drawing/2014/main" val="1585242875"/>
                    </a:ext>
                  </a:extLst>
                </a:gridCol>
              </a:tblGrid>
              <a:tr h="370840">
                <a:tc>
                  <a:txBody>
                    <a:bodyPr/>
                    <a:lstStyle/>
                    <a:p>
                      <a:r>
                        <a:rPr lang="en-IN" dirty="0"/>
                        <a:t>input</a:t>
                      </a:r>
                    </a:p>
                  </a:txBody>
                  <a:tcPr/>
                </a:tc>
                <a:tc>
                  <a:txBody>
                    <a:bodyPr/>
                    <a:lstStyle/>
                    <a:p>
                      <a:r>
                        <a:rPr lang="en-IN" dirty="0"/>
                        <a:t>precision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recall</a:t>
                      </a:r>
                    </a:p>
                    <a:p>
                      <a:endParaRPr lang="en-IN" dirty="0"/>
                    </a:p>
                  </a:txBody>
                  <a:tcPr/>
                </a:tc>
                <a:tc>
                  <a:txBody>
                    <a:bodyPr/>
                    <a:lstStyle/>
                    <a:p>
                      <a:r>
                        <a:rPr lang="en-IN" dirty="0"/>
                        <a:t>F1-Score</a:t>
                      </a:r>
                    </a:p>
                  </a:txBody>
                  <a:tcPr/>
                </a:tc>
                <a:extLst>
                  <a:ext uri="{0D108BD9-81ED-4DB2-BD59-A6C34878D82A}">
                    <a16:rowId xmlns:a16="http://schemas.microsoft.com/office/drawing/2014/main" val="2187010783"/>
                  </a:ext>
                </a:extLst>
              </a:tr>
              <a:tr h="370840">
                <a:tc>
                  <a:txBody>
                    <a:bodyPr/>
                    <a:lstStyle/>
                    <a:p>
                      <a:r>
                        <a:rPr lang="en-IN" dirty="0"/>
                        <a:t>Math</a:t>
                      </a:r>
                    </a:p>
                  </a:txBody>
                  <a:tcPr/>
                </a:tc>
                <a:tc>
                  <a:txBody>
                    <a:bodyPr/>
                    <a:lstStyle/>
                    <a:p>
                      <a:r>
                        <a:rPr lang="en-IN" sz="1800" b="0" i="0" kern="1200" dirty="0">
                          <a:solidFill>
                            <a:schemeClr val="dk1"/>
                          </a:solidFill>
                          <a:effectLst/>
                          <a:latin typeface="+mn-lt"/>
                          <a:ea typeface="+mn-ea"/>
                          <a:cs typeface="+mn-cs"/>
                        </a:rPr>
                        <a:t>0.60 </a:t>
                      </a:r>
                      <a:endParaRPr lang="en-IN" dirty="0"/>
                    </a:p>
                  </a:txBody>
                  <a:tcPr/>
                </a:tc>
                <a:tc>
                  <a:txBody>
                    <a:bodyPr/>
                    <a:lstStyle/>
                    <a:p>
                      <a:r>
                        <a:rPr lang="en-IN" sz="1800" b="0" i="0" kern="1200" dirty="0">
                          <a:solidFill>
                            <a:schemeClr val="dk1"/>
                          </a:solidFill>
                          <a:effectLst/>
                          <a:latin typeface="+mn-lt"/>
                          <a:ea typeface="+mn-ea"/>
                          <a:cs typeface="+mn-cs"/>
                        </a:rPr>
                        <a:t>1.00</a:t>
                      </a:r>
                      <a:endParaRPr lang="en-IN" dirty="0"/>
                    </a:p>
                  </a:txBody>
                  <a:tcPr/>
                </a:tc>
                <a:tc>
                  <a:txBody>
                    <a:bodyPr/>
                    <a:lstStyle/>
                    <a:p>
                      <a:r>
                        <a:rPr lang="en-IN" sz="1800" b="0" i="0" kern="1200" dirty="0">
                          <a:solidFill>
                            <a:schemeClr val="dk1"/>
                          </a:solidFill>
                          <a:effectLst/>
                          <a:latin typeface="+mn-lt"/>
                          <a:ea typeface="+mn-ea"/>
                          <a:cs typeface="+mn-cs"/>
                        </a:rPr>
                        <a:t>0.75</a:t>
                      </a:r>
                      <a:endParaRPr lang="en-IN" dirty="0"/>
                    </a:p>
                  </a:txBody>
                  <a:tcPr/>
                </a:tc>
                <a:extLst>
                  <a:ext uri="{0D108BD9-81ED-4DB2-BD59-A6C34878D82A}">
                    <a16:rowId xmlns:a16="http://schemas.microsoft.com/office/drawing/2014/main" val="4136776857"/>
                  </a:ext>
                </a:extLst>
              </a:tr>
              <a:tr h="370840">
                <a:tc>
                  <a:txBody>
                    <a:bodyPr/>
                    <a:lstStyle/>
                    <a:p>
                      <a:r>
                        <a:rPr lang="en-IN" sz="1800" b="0" i="0" kern="1200" dirty="0">
                          <a:solidFill>
                            <a:schemeClr val="dk1"/>
                          </a:solidFill>
                          <a:effectLst/>
                          <a:latin typeface="+mn-lt"/>
                          <a:ea typeface="+mn-ea"/>
                          <a:cs typeface="+mn-cs"/>
                        </a:rPr>
                        <a:t>Computer Science</a:t>
                      </a:r>
                      <a:endParaRPr lang="en-IN" dirty="0"/>
                    </a:p>
                  </a:txBody>
                  <a:tcPr/>
                </a:tc>
                <a:tc>
                  <a:txBody>
                    <a:bodyPr/>
                    <a:lstStyle/>
                    <a:p>
                      <a:r>
                        <a:rPr lang="en-IN" sz="1800" b="0" i="0" kern="1200" dirty="0">
                          <a:solidFill>
                            <a:schemeClr val="dk1"/>
                          </a:solidFill>
                          <a:effectLst/>
                          <a:latin typeface="+mn-lt"/>
                          <a:ea typeface="+mn-ea"/>
                          <a:cs typeface="+mn-cs"/>
                        </a:rPr>
                        <a:t>0.60 </a:t>
                      </a:r>
                      <a:endParaRPr lang="en-IN" dirty="0"/>
                    </a:p>
                  </a:txBody>
                  <a:tcPr/>
                </a:tc>
                <a:tc>
                  <a:txBody>
                    <a:bodyPr/>
                    <a:lstStyle/>
                    <a:p>
                      <a:r>
                        <a:rPr lang="en-IN" sz="1800" b="0" i="0" kern="1200" dirty="0">
                          <a:solidFill>
                            <a:schemeClr val="dk1"/>
                          </a:solidFill>
                          <a:effectLst/>
                          <a:latin typeface="+mn-lt"/>
                          <a:ea typeface="+mn-ea"/>
                          <a:cs typeface="+mn-cs"/>
                        </a:rPr>
                        <a:t>1.00</a:t>
                      </a:r>
                      <a:endParaRPr lang="en-IN" dirty="0"/>
                    </a:p>
                  </a:txBody>
                  <a:tcPr/>
                </a:tc>
                <a:tc>
                  <a:txBody>
                    <a:bodyPr/>
                    <a:lstStyle/>
                    <a:p>
                      <a:r>
                        <a:rPr lang="en-IN" sz="1800" b="0" i="0" kern="1200" dirty="0">
                          <a:solidFill>
                            <a:schemeClr val="dk1"/>
                          </a:solidFill>
                          <a:effectLst/>
                          <a:latin typeface="+mn-lt"/>
                          <a:ea typeface="+mn-ea"/>
                          <a:cs typeface="+mn-cs"/>
                        </a:rPr>
                        <a:t>0.75</a:t>
                      </a:r>
                      <a:endParaRPr lang="en-IN" dirty="0"/>
                    </a:p>
                  </a:txBody>
                  <a:tcPr/>
                </a:tc>
                <a:extLst>
                  <a:ext uri="{0D108BD9-81ED-4DB2-BD59-A6C34878D82A}">
                    <a16:rowId xmlns:a16="http://schemas.microsoft.com/office/drawing/2014/main" val="3633560643"/>
                  </a:ext>
                </a:extLst>
              </a:tr>
              <a:tr h="370840">
                <a:tc>
                  <a:txBody>
                    <a:bodyPr/>
                    <a:lstStyle/>
                    <a:p>
                      <a:r>
                        <a:rPr lang="en-IN" sz="1800" b="0" i="0" kern="1200" dirty="0">
                          <a:solidFill>
                            <a:schemeClr val="dk1"/>
                          </a:solidFill>
                          <a:effectLst/>
                          <a:latin typeface="+mn-lt"/>
                          <a:ea typeface="+mn-ea"/>
                          <a:cs typeface="+mn-cs"/>
                        </a:rPr>
                        <a:t>Data Science</a:t>
                      </a:r>
                      <a:endParaRPr lang="en-IN" dirty="0"/>
                    </a:p>
                  </a:txBody>
                  <a:tcPr/>
                </a:tc>
                <a:tc>
                  <a:txBody>
                    <a:bodyPr/>
                    <a:lstStyle/>
                    <a:p>
                      <a:r>
                        <a:rPr lang="en-IN" sz="1800" b="0" i="0" kern="1200" dirty="0">
                          <a:solidFill>
                            <a:schemeClr val="dk1"/>
                          </a:solidFill>
                          <a:effectLst/>
                          <a:latin typeface="+mn-lt"/>
                          <a:ea typeface="+mn-ea"/>
                          <a:cs typeface="+mn-cs"/>
                        </a:rPr>
                        <a:t>0.60 </a:t>
                      </a:r>
                      <a:endParaRPr lang="en-IN" dirty="0"/>
                    </a:p>
                  </a:txBody>
                  <a:tcPr/>
                </a:tc>
                <a:tc>
                  <a:txBody>
                    <a:bodyPr/>
                    <a:lstStyle/>
                    <a:p>
                      <a:r>
                        <a:rPr lang="en-IN" sz="1800" b="0" i="0" kern="1200" dirty="0">
                          <a:solidFill>
                            <a:schemeClr val="dk1"/>
                          </a:solidFill>
                          <a:effectLst/>
                          <a:latin typeface="+mn-lt"/>
                          <a:ea typeface="+mn-ea"/>
                          <a:cs typeface="+mn-cs"/>
                        </a:rPr>
                        <a:t>1.00</a:t>
                      </a:r>
                      <a:endParaRPr lang="en-IN" dirty="0"/>
                    </a:p>
                  </a:txBody>
                  <a:tcPr/>
                </a:tc>
                <a:tc>
                  <a:txBody>
                    <a:bodyPr/>
                    <a:lstStyle/>
                    <a:p>
                      <a:r>
                        <a:rPr lang="en-IN" sz="1800" b="0" i="0" kern="1200" dirty="0">
                          <a:solidFill>
                            <a:schemeClr val="dk1"/>
                          </a:solidFill>
                          <a:effectLst/>
                          <a:latin typeface="+mn-lt"/>
                          <a:ea typeface="+mn-ea"/>
                          <a:cs typeface="+mn-cs"/>
                        </a:rPr>
                        <a:t>0.75</a:t>
                      </a:r>
                      <a:endParaRPr lang="en-IN" dirty="0"/>
                    </a:p>
                  </a:txBody>
                  <a:tcPr/>
                </a:tc>
                <a:extLst>
                  <a:ext uri="{0D108BD9-81ED-4DB2-BD59-A6C34878D82A}">
                    <a16:rowId xmlns:a16="http://schemas.microsoft.com/office/drawing/2014/main" val="3974230765"/>
                  </a:ext>
                </a:extLst>
              </a:tr>
              <a:tr h="370840">
                <a:tc>
                  <a:txBody>
                    <a:bodyPr/>
                    <a:lstStyle/>
                    <a:p>
                      <a:r>
                        <a:rPr lang="en-IN" sz="1800" b="0" i="0" kern="1200" dirty="0">
                          <a:solidFill>
                            <a:schemeClr val="dk1"/>
                          </a:solidFill>
                          <a:effectLst/>
                          <a:latin typeface="+mn-lt"/>
                          <a:ea typeface="+mn-ea"/>
                          <a:cs typeface="+mn-cs"/>
                        </a:rPr>
                        <a:t>Mechanical Engineering</a:t>
                      </a:r>
                      <a:endParaRPr lang="en-IN" dirty="0"/>
                    </a:p>
                  </a:txBody>
                  <a:tcPr/>
                </a:tc>
                <a:tc>
                  <a:txBody>
                    <a:bodyPr/>
                    <a:lstStyle/>
                    <a:p>
                      <a:r>
                        <a:rPr lang="en-IN" sz="1800" b="0" i="0" kern="1200" dirty="0">
                          <a:solidFill>
                            <a:schemeClr val="dk1"/>
                          </a:solidFill>
                          <a:effectLst/>
                          <a:latin typeface="+mn-lt"/>
                          <a:ea typeface="+mn-ea"/>
                          <a:cs typeface="+mn-cs"/>
                        </a:rPr>
                        <a:t>1.00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1.00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1.00 </a:t>
                      </a:r>
                      <a:endParaRPr lang="en-IN" dirty="0"/>
                    </a:p>
                    <a:p>
                      <a:endParaRPr lang="en-IN" dirty="0"/>
                    </a:p>
                  </a:txBody>
                  <a:tcPr/>
                </a:tc>
                <a:extLst>
                  <a:ext uri="{0D108BD9-81ED-4DB2-BD59-A6C34878D82A}">
                    <a16:rowId xmlns:a16="http://schemas.microsoft.com/office/drawing/2014/main" val="1720344859"/>
                  </a:ext>
                </a:extLst>
              </a:tr>
            </a:tbl>
          </a:graphicData>
        </a:graphic>
      </p:graphicFrame>
      <p:sp>
        <p:nvSpPr>
          <p:cNvPr id="4" name="TextBox 3">
            <a:extLst>
              <a:ext uri="{FF2B5EF4-FFF2-40B4-BE49-F238E27FC236}">
                <a16:creationId xmlns:a16="http://schemas.microsoft.com/office/drawing/2014/main" id="{64E7284B-AED5-F1C4-B789-C359995BBADC}"/>
              </a:ext>
            </a:extLst>
          </p:cNvPr>
          <p:cNvSpPr txBox="1"/>
          <p:nvPr/>
        </p:nvSpPr>
        <p:spPr>
          <a:xfrm>
            <a:off x="3089562" y="4082473"/>
            <a:ext cx="6012873"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Table: comparison of different metrices using sample input</a:t>
            </a:r>
          </a:p>
        </p:txBody>
      </p:sp>
      <p:sp>
        <p:nvSpPr>
          <p:cNvPr id="5" name="TextBox 4">
            <a:extLst>
              <a:ext uri="{FF2B5EF4-FFF2-40B4-BE49-F238E27FC236}">
                <a16:creationId xmlns:a16="http://schemas.microsoft.com/office/drawing/2014/main" id="{C6DC49D3-8101-E384-3565-0282D9BFFF4A}"/>
              </a:ext>
            </a:extLst>
          </p:cNvPr>
          <p:cNvSpPr txBox="1"/>
          <p:nvPr/>
        </p:nvSpPr>
        <p:spPr>
          <a:xfrm>
            <a:off x="2115127" y="5107709"/>
            <a:ext cx="5828146" cy="923330"/>
          </a:xfrm>
          <a:prstGeom prst="rect">
            <a:avLst/>
          </a:prstGeom>
          <a:noFill/>
        </p:spPr>
        <p:txBody>
          <a:bodyPr wrap="square" rtlCol="0">
            <a:spAutoFit/>
          </a:bodyPr>
          <a:lstStyle/>
          <a:p>
            <a:r>
              <a:rPr lang="en-IN" b="1" i="0" dirty="0">
                <a:solidFill>
                  <a:srgbClr val="FF0000"/>
                </a:solidFill>
                <a:effectLst/>
                <a:latin typeface="Times New Roman" panose="02020603050405020304" pitchFamily="18" charset="0"/>
                <a:cs typeface="Times New Roman" panose="02020603050405020304" pitchFamily="18" charset="0"/>
              </a:rPr>
              <a:t>Average Precision: 0.70 </a:t>
            </a:r>
          </a:p>
          <a:p>
            <a:r>
              <a:rPr lang="en-IN" b="1" i="0" dirty="0">
                <a:solidFill>
                  <a:srgbClr val="FF0000"/>
                </a:solidFill>
                <a:effectLst/>
                <a:latin typeface="Times New Roman" panose="02020603050405020304" pitchFamily="18" charset="0"/>
                <a:cs typeface="Times New Roman" panose="02020603050405020304" pitchFamily="18" charset="0"/>
              </a:rPr>
              <a:t>Average Recall: 1.00 </a:t>
            </a:r>
          </a:p>
          <a:p>
            <a:r>
              <a:rPr lang="en-IN" b="1" i="0" dirty="0">
                <a:solidFill>
                  <a:srgbClr val="FF0000"/>
                </a:solidFill>
                <a:effectLst/>
                <a:latin typeface="Times New Roman" panose="02020603050405020304" pitchFamily="18" charset="0"/>
                <a:cs typeface="Times New Roman" panose="02020603050405020304" pitchFamily="18" charset="0"/>
              </a:rPr>
              <a:t>Average F1-Score: 0.81</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A8FBA-3DA5-E869-23DF-47E2413E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278" y="265820"/>
            <a:ext cx="6883177" cy="5482389"/>
          </a:xfrm>
          <a:prstGeom prst="rect">
            <a:avLst/>
          </a:prstGeom>
        </p:spPr>
      </p:pic>
      <p:sp>
        <p:nvSpPr>
          <p:cNvPr id="4" name="TextBox 3">
            <a:extLst>
              <a:ext uri="{FF2B5EF4-FFF2-40B4-BE49-F238E27FC236}">
                <a16:creationId xmlns:a16="http://schemas.microsoft.com/office/drawing/2014/main" id="{B6E6FA85-35BC-EAFD-AC64-87F11C2C0FEF}"/>
              </a:ext>
            </a:extLst>
          </p:cNvPr>
          <p:cNvSpPr txBox="1"/>
          <p:nvPr/>
        </p:nvSpPr>
        <p:spPr>
          <a:xfrm>
            <a:off x="3038764" y="6179128"/>
            <a:ext cx="6465455"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:comparison of model performance by different metrices</a:t>
            </a:r>
          </a:p>
        </p:txBody>
      </p:sp>
    </p:spTree>
    <p:extLst>
      <p:ext uri="{BB962C8B-B14F-4D97-AF65-F5344CB8AC3E}">
        <p14:creationId xmlns:p14="http://schemas.microsoft.com/office/powerpoint/2010/main" val="20269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154E-71D9-D1D7-5638-3011EE70AC96}"/>
              </a:ext>
            </a:extLst>
          </p:cNvPr>
          <p:cNvSpPr>
            <a:spLocks noGrp="1"/>
          </p:cNvSpPr>
          <p:nvPr>
            <p:ph type="title"/>
          </p:nvPr>
        </p:nvSpPr>
        <p:spPr>
          <a:xfrm>
            <a:off x="838200" y="365126"/>
            <a:ext cx="9497291" cy="715530"/>
          </a:xfrm>
        </p:spPr>
        <p:txBody>
          <a:bodyPr>
            <a:normAutofit/>
          </a:bodyPr>
          <a:lstStyle/>
          <a:p>
            <a:r>
              <a:rPr lang="en-IN" sz="3200" b="1" dirty="0">
                <a:latin typeface="Times New Roman" panose="02020603050405020304" pitchFamily="18" charset="0"/>
                <a:cs typeface="Times New Roman" panose="02020603050405020304" pitchFamily="18" charset="0"/>
              </a:rPr>
              <a:t>USER INTERFACE</a:t>
            </a:r>
          </a:p>
        </p:txBody>
      </p:sp>
      <p:sp>
        <p:nvSpPr>
          <p:cNvPr id="4" name="Rectangle 3">
            <a:extLst>
              <a:ext uri="{FF2B5EF4-FFF2-40B4-BE49-F238E27FC236}">
                <a16:creationId xmlns:a16="http://schemas.microsoft.com/office/drawing/2014/main" id="{557D948A-8900-474D-7DA4-D429EC71F2AB}"/>
              </a:ext>
            </a:extLst>
          </p:cNvPr>
          <p:cNvSpPr/>
          <p:nvPr/>
        </p:nvSpPr>
        <p:spPr>
          <a:xfrm>
            <a:off x="7435273" y="951346"/>
            <a:ext cx="2900218" cy="2207491"/>
          </a:xfrm>
          <a:prstGeom prst="rect">
            <a:avLst/>
          </a:prstGeom>
          <a:blipFill dpi="0" rotWithShape="1">
            <a:blip r:embed="rId2">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3B5E72F-1CF2-C3DB-FBE6-C8A1006E1D02}"/>
              </a:ext>
            </a:extLst>
          </p:cNvPr>
          <p:cNvSpPr/>
          <p:nvPr/>
        </p:nvSpPr>
        <p:spPr>
          <a:xfrm>
            <a:off x="369455" y="4599707"/>
            <a:ext cx="2955637" cy="211512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162D7E4-EBE9-CFDD-52CD-5879C6E37063}"/>
              </a:ext>
            </a:extLst>
          </p:cNvPr>
          <p:cNvSpPr/>
          <p:nvPr/>
        </p:nvSpPr>
        <p:spPr>
          <a:xfrm>
            <a:off x="7601527" y="4473168"/>
            <a:ext cx="2955637" cy="2207491"/>
          </a:xfrm>
          <a:prstGeom prst="rect">
            <a:avLst/>
          </a:prstGeom>
          <a:blipFill dpi="0" rotWithShape="1">
            <a:blip r:embed="rId4">
              <a:extLst>
                <a:ext uri="{28A0092B-C50C-407E-A947-70E740481C1C}">
                  <a14:useLocalDpi xmlns:a14="http://schemas.microsoft.com/office/drawing/2010/main" val="0"/>
                </a:ext>
              </a:extLst>
            </a:blip>
            <a:srcRect/>
            <a:stretch>
              <a:fillRect/>
            </a:stretch>
          </a:bli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0A6F1F3-4A3D-21AB-C138-55C42226CCEB}"/>
              </a:ext>
            </a:extLst>
          </p:cNvPr>
          <p:cNvSpPr/>
          <p:nvPr/>
        </p:nvSpPr>
        <p:spPr>
          <a:xfrm>
            <a:off x="3971636" y="3158837"/>
            <a:ext cx="2798619" cy="1884218"/>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319EFCF-6379-21CB-5EA8-2E9E8AA5ECBA}"/>
              </a:ext>
            </a:extLst>
          </p:cNvPr>
          <p:cNvSpPr/>
          <p:nvPr/>
        </p:nvSpPr>
        <p:spPr>
          <a:xfrm>
            <a:off x="711200" y="1256145"/>
            <a:ext cx="2595418" cy="1902692"/>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934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C18-ED2D-CE0D-CDFD-7955677B2F21}"/>
              </a:ext>
            </a:extLst>
          </p:cNvPr>
          <p:cNvSpPr>
            <a:spLocks noGrp="1"/>
          </p:cNvSpPr>
          <p:nvPr>
            <p:ph type="title"/>
          </p:nvPr>
        </p:nvSpPr>
        <p:spPr>
          <a:xfrm>
            <a:off x="553720" y="334645"/>
            <a:ext cx="10043160" cy="732155"/>
          </a:xfrm>
        </p:spPr>
        <p:txBody>
          <a:bodyPr>
            <a:normAutofit/>
          </a:bodyPr>
          <a:lstStyle/>
          <a:p>
            <a:r>
              <a:rPr lang="en-IN" sz="3600" b="1" dirty="0">
                <a:latin typeface="Times New Roman" panose="02020603050405020304" pitchFamily="18" charset="0"/>
                <a:cs typeface="Times New Roman" panose="02020603050405020304" pitchFamily="18" charset="0"/>
              </a:rPr>
              <a:t>CONCLUSION AND FUTURE SCOPE</a:t>
            </a:r>
          </a:p>
        </p:txBody>
      </p:sp>
      <p:sp>
        <p:nvSpPr>
          <p:cNvPr id="3" name="TextBox 2">
            <a:extLst>
              <a:ext uri="{FF2B5EF4-FFF2-40B4-BE49-F238E27FC236}">
                <a16:creationId xmlns:a16="http://schemas.microsoft.com/office/drawing/2014/main" id="{2057F734-E3BB-ADF5-7075-6E08AB6A7F8A}"/>
              </a:ext>
            </a:extLst>
          </p:cNvPr>
          <p:cNvSpPr txBox="1"/>
          <p:nvPr/>
        </p:nvSpPr>
        <p:spPr>
          <a:xfrm>
            <a:off x="553720" y="1432560"/>
            <a:ext cx="10876280" cy="4197559"/>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our project engineering students' book recommendation system demonstrates promising results, with an Average Precision of 0.70, Average Recall of 1.00, and an Average F1-Score of 0.81. These metrics indicate that our system effectively retrieves relevant books and performs well in balancing precision and recall This performance suggests that the recommendation system is particularly strong in identifying relevant books for students.</a:t>
            </a:r>
          </a:p>
          <a:p>
            <a:pPr algn="just">
              <a:lnSpc>
                <a:spcPct val="150000"/>
              </a:lnSpc>
            </a:pPr>
            <a:r>
              <a:rPr lang="en-US" b="1" dirty="0">
                <a:latin typeface="Times New Roman" panose="02020603050405020304" pitchFamily="18" charset="0"/>
                <a:cs typeface="Times New Roman" panose="02020603050405020304" pitchFamily="18" charset="0"/>
              </a:rPr>
              <a:t>FUTURE SCOPE: </a:t>
            </a:r>
            <a:r>
              <a:rPr lang="en-US" dirty="0">
                <a:latin typeface="Times New Roman" panose="02020603050405020304" pitchFamily="18" charset="0"/>
                <a:cs typeface="Times New Roman" panose="02020603050405020304" pitchFamily="18" charset="0"/>
              </a:rPr>
              <a:t>Future enhancements for this book recommendation system could include integrating additional data sources, such as academic journals, articles, and links to online resources, to provide a broader selection of study materials. Expanding the dataset with more comprehensive book metadata and student feedback can improve personalization and recommendation accuracy. Additionally, incorporating real-time updates to adapt recommendations based on trending topics or new courses could enhance system relevance and usability.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9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FD2A-AAA3-0B0D-AF54-A88AD9183996}"/>
              </a:ext>
            </a:extLst>
          </p:cNvPr>
          <p:cNvSpPr>
            <a:spLocks noGrp="1"/>
          </p:cNvSpPr>
          <p:nvPr>
            <p:ph type="title"/>
          </p:nvPr>
        </p:nvSpPr>
        <p:spPr>
          <a:xfrm>
            <a:off x="838200" y="365125"/>
            <a:ext cx="9098280" cy="955675"/>
          </a:xfrm>
        </p:spPr>
        <p:txBody>
          <a:bodyPr>
            <a:normAutofit fontScale="90000"/>
          </a:bodyPr>
          <a:lstStyle/>
          <a:p>
            <a:r>
              <a:rPr lang="en-US" sz="4000" dirty="0">
                <a:latin typeface="Times New Roman" panose="02020603050405020304" pitchFamily="18" charset="0"/>
                <a:cs typeface="Times New Roman" panose="02020603050405020304" pitchFamily="18" charset="0"/>
              </a:rPr>
              <a:t>REFERENCES</a:t>
            </a:r>
            <a:br>
              <a:rPr lang="en-US" sz="4400"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2289193A-185F-14C0-FD38-57323CC882CA}"/>
              </a:ext>
            </a:extLst>
          </p:cNvPr>
          <p:cNvSpPr txBox="1"/>
          <p:nvPr/>
        </p:nvSpPr>
        <p:spPr>
          <a:xfrm>
            <a:off x="756920" y="1022660"/>
            <a:ext cx="10256520" cy="5470215"/>
          </a:xfrm>
          <a:prstGeom prst="rect">
            <a:avLst/>
          </a:prstGeom>
          <a:noFill/>
        </p:spPr>
        <p:txBody>
          <a:bodyPr wrap="square" rtlCol="0">
            <a:spAutoFit/>
          </a:bodyPr>
          <a:lstStyle/>
          <a:p>
            <a:pPr>
              <a:lnSpc>
                <a:spcPct val="115000"/>
              </a:lnSpc>
              <a:spcAft>
                <a:spcPts val="1000"/>
              </a:spcAft>
            </a:pPr>
            <a:r>
              <a:rPr lang="en-IN" b="1" dirty="0">
                <a:effectLst/>
                <a:latin typeface="Arial" panose="020B0604020202020204" pitchFamily="34" charset="0"/>
                <a:ea typeface="Calibri" panose="020F0502020204030204" pitchFamily="34" charset="0"/>
                <a:cs typeface="Times New Roman" panose="02020603050405020304" pitchFamily="18" charset="0"/>
              </a:rPr>
              <a:t>[1]</a:t>
            </a:r>
            <a:r>
              <a:rPr lang="en-US" dirty="0">
                <a:effectLst/>
                <a:latin typeface="Arial" panose="020B0604020202020204" pitchFamily="34" charset="0"/>
                <a:ea typeface="Calibri" panose="020F0502020204030204" pitchFamily="34" charset="0"/>
                <a:cs typeface="Times New Roman" panose="02020603050405020304" pitchFamily="18" charset="0"/>
              </a:rPr>
              <a:t> Roy, D., Dutta, M. A systematic review and research perspective on recommender systems. </a:t>
            </a:r>
            <a:r>
              <a:rPr lang="en-US" i="1" dirty="0">
                <a:effectLst/>
                <a:latin typeface="Arial" panose="020B0604020202020204" pitchFamily="34" charset="0"/>
                <a:ea typeface="Calibri" panose="020F0502020204030204" pitchFamily="34" charset="0"/>
                <a:cs typeface="Times New Roman" panose="02020603050405020304" pitchFamily="18" charset="0"/>
              </a:rPr>
              <a:t>J Big Data</a:t>
            </a: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b="1" dirty="0">
                <a:effectLst/>
                <a:latin typeface="Arial" panose="020B0604020202020204" pitchFamily="34" charset="0"/>
                <a:ea typeface="Calibri" panose="020F0502020204030204" pitchFamily="34" charset="0"/>
                <a:cs typeface="Times New Roman" panose="02020603050405020304" pitchFamily="18" charset="0"/>
              </a:rPr>
              <a:t>9</a:t>
            </a:r>
            <a:r>
              <a:rPr lang="en-US" dirty="0">
                <a:effectLst/>
                <a:latin typeface="Arial" panose="020B0604020202020204" pitchFamily="34" charset="0"/>
                <a:ea typeface="Calibri" panose="020F0502020204030204" pitchFamily="34" charset="0"/>
                <a:cs typeface="Times New Roman" panose="02020603050405020304" pitchFamily="18" charset="0"/>
              </a:rPr>
              <a:t>, 59 (2022). </a:t>
            </a:r>
            <a:r>
              <a:rPr lang="en-US" u="sng" dirty="0">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https://doi.org/10.1186/s40537-022-00592-5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[2] Wu, S., Sun, F., Zhang, W., Xie, X., &amp; Cui, B. (2022). Graph neural networks in recommender systems: a survey. </a:t>
            </a:r>
            <a:r>
              <a:rPr lang="en-US" i="1" dirty="0">
                <a:effectLst/>
                <a:latin typeface="Arial" panose="020B0604020202020204" pitchFamily="34" charset="0"/>
                <a:ea typeface="Calibri" panose="020F0502020204030204" pitchFamily="34" charset="0"/>
                <a:cs typeface="Times New Roman" panose="02020603050405020304" pitchFamily="18" charset="0"/>
              </a:rPr>
              <a:t>ACM Computing Surveys</a:t>
            </a: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i="1" dirty="0">
                <a:effectLst/>
                <a:latin typeface="Arial" panose="020B0604020202020204" pitchFamily="34" charset="0"/>
                <a:ea typeface="Calibri" panose="020F0502020204030204" pitchFamily="34" charset="0"/>
                <a:cs typeface="Times New Roman" panose="02020603050405020304" pitchFamily="18" charset="0"/>
              </a:rPr>
              <a:t>55</a:t>
            </a:r>
            <a:r>
              <a:rPr lang="en-US" dirty="0">
                <a:effectLst/>
                <a:latin typeface="Arial" panose="020B0604020202020204" pitchFamily="34" charset="0"/>
                <a:ea typeface="Calibri" panose="020F0502020204030204" pitchFamily="34" charset="0"/>
                <a:cs typeface="Times New Roman" panose="02020603050405020304" pitchFamily="18" charset="0"/>
              </a:rPr>
              <a:t>(5), 1-37.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[3] </a:t>
            </a:r>
            <a:r>
              <a:rPr lang="en-US" dirty="0" err="1">
                <a:effectLst/>
                <a:latin typeface="Arial" panose="020B0604020202020204" pitchFamily="34" charset="0"/>
                <a:ea typeface="Calibri" panose="020F0502020204030204" pitchFamily="34" charset="0"/>
                <a:cs typeface="Times New Roman" panose="02020603050405020304" pitchFamily="18" charset="0"/>
              </a:rPr>
              <a:t>Kommineni</a:t>
            </a:r>
            <a:r>
              <a:rPr lang="en-US" dirty="0">
                <a:effectLst/>
                <a:latin typeface="Arial" panose="020B0604020202020204" pitchFamily="34" charset="0"/>
                <a:ea typeface="Calibri" panose="020F0502020204030204" pitchFamily="34" charset="0"/>
                <a:cs typeface="Times New Roman" panose="02020603050405020304" pitchFamily="18" charset="0"/>
              </a:rPr>
              <a:t>, M., </a:t>
            </a:r>
            <a:r>
              <a:rPr lang="en-US" dirty="0" err="1">
                <a:effectLst/>
                <a:latin typeface="Arial" panose="020B0604020202020204" pitchFamily="34" charset="0"/>
                <a:ea typeface="Calibri" panose="020F0502020204030204" pitchFamily="34" charset="0"/>
                <a:cs typeface="Times New Roman" panose="02020603050405020304" pitchFamily="18" charset="0"/>
              </a:rPr>
              <a:t>Alekhya</a:t>
            </a:r>
            <a:r>
              <a:rPr lang="en-US" dirty="0">
                <a:effectLst/>
                <a:latin typeface="Arial" panose="020B0604020202020204" pitchFamily="34" charset="0"/>
                <a:ea typeface="Calibri" panose="020F0502020204030204" pitchFamily="34" charset="0"/>
                <a:cs typeface="Times New Roman" panose="02020603050405020304" pitchFamily="18" charset="0"/>
              </a:rPr>
              <a:t>, P., </a:t>
            </a:r>
            <a:r>
              <a:rPr lang="en-US" dirty="0" err="1">
                <a:effectLst/>
                <a:latin typeface="Arial" panose="020B0604020202020204" pitchFamily="34" charset="0"/>
                <a:ea typeface="Calibri" panose="020F0502020204030204" pitchFamily="34" charset="0"/>
                <a:cs typeface="Times New Roman" panose="02020603050405020304" pitchFamily="18" charset="0"/>
              </a:rPr>
              <a:t>Vyshnavi</a:t>
            </a:r>
            <a:r>
              <a:rPr lang="en-US" dirty="0">
                <a:effectLst/>
                <a:latin typeface="Arial" panose="020B0604020202020204" pitchFamily="34" charset="0"/>
                <a:ea typeface="Calibri" panose="020F0502020204030204" pitchFamily="34" charset="0"/>
                <a:cs typeface="Times New Roman" panose="02020603050405020304" pitchFamily="18" charset="0"/>
              </a:rPr>
              <a:t>, T. M., Aparna, V., Swetha, K., &amp; Mounika, V. (2020, January). Machine learning based efficient recommendation system for book selection using user based collaborative filtering algorithm. In </a:t>
            </a:r>
            <a:r>
              <a:rPr lang="en-US" i="1" dirty="0">
                <a:effectLst/>
                <a:latin typeface="Arial" panose="020B0604020202020204" pitchFamily="34" charset="0"/>
                <a:ea typeface="Calibri" panose="020F0502020204030204" pitchFamily="34" charset="0"/>
                <a:cs typeface="Times New Roman" panose="02020603050405020304" pitchFamily="18" charset="0"/>
              </a:rPr>
              <a:t>2020 Fourth International Conference on Inventive Systems and Control (ICISC)</a:t>
            </a:r>
            <a:r>
              <a:rPr lang="en-US" dirty="0">
                <a:effectLst/>
                <a:latin typeface="Arial" panose="020B0604020202020204" pitchFamily="34" charset="0"/>
                <a:ea typeface="Calibri" panose="020F0502020204030204" pitchFamily="34" charset="0"/>
                <a:cs typeface="Times New Roman" panose="02020603050405020304" pitchFamily="18" charset="0"/>
              </a:rPr>
              <a:t> (pp. 66-71).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[4] Cui, B., &amp; Chen, X. (2009, August). An online book recommendation system based on web service. In </a:t>
            </a:r>
            <a:r>
              <a:rPr lang="en-US" i="1" dirty="0">
                <a:effectLst/>
                <a:latin typeface="Arial" panose="020B0604020202020204" pitchFamily="34" charset="0"/>
                <a:ea typeface="Calibri" panose="020F0502020204030204" pitchFamily="34" charset="0"/>
                <a:cs typeface="Times New Roman" panose="02020603050405020304" pitchFamily="18" charset="0"/>
              </a:rPr>
              <a:t>2009 Sixth International Conference on Fuzzy Systems and Knowledge Discovery</a:t>
            </a:r>
            <a:r>
              <a:rPr lang="en-US" dirty="0">
                <a:effectLst/>
                <a:latin typeface="Arial" panose="020B0604020202020204" pitchFamily="34" charset="0"/>
                <a:ea typeface="Calibri" panose="020F0502020204030204" pitchFamily="34" charset="0"/>
                <a:cs typeface="Times New Roman" panose="02020603050405020304" pitchFamily="18" charset="0"/>
              </a:rPr>
              <a:t> (Vol. 7, pp. 520-524).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[5] Tewari, A. S., Kumar, A., &amp; Barman, A. G. (2014, February). Book recommendation system based on combine features of content based filtering, collaborative filtering and association rule mining. In </a:t>
            </a:r>
            <a:r>
              <a:rPr lang="en-US" i="1" dirty="0">
                <a:effectLst/>
                <a:latin typeface="Arial" panose="020B0604020202020204" pitchFamily="34" charset="0"/>
                <a:ea typeface="Calibri" panose="020F0502020204030204" pitchFamily="34" charset="0"/>
                <a:cs typeface="Times New Roman" panose="02020603050405020304" pitchFamily="18" charset="0"/>
              </a:rPr>
              <a:t>2014 IEEE International Advance Computing Conference (IACC)</a:t>
            </a:r>
            <a:r>
              <a:rPr lang="en-US" dirty="0">
                <a:effectLst/>
                <a:latin typeface="Arial" panose="020B0604020202020204" pitchFamily="34" charset="0"/>
                <a:ea typeface="Calibri" panose="020F0502020204030204" pitchFamily="34" charset="0"/>
                <a:cs typeface="Times New Roman" panose="02020603050405020304" pitchFamily="18" charset="0"/>
              </a:rPr>
              <a:t> (pp. 500-503).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012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385D9-ABDE-0B8F-5A78-4088EDA471E4}"/>
              </a:ext>
            </a:extLst>
          </p:cNvPr>
          <p:cNvSpPr txBox="1"/>
          <p:nvPr/>
        </p:nvSpPr>
        <p:spPr>
          <a:xfrm>
            <a:off x="487680" y="660400"/>
            <a:ext cx="11247120" cy="5788764"/>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[6] Sohail, S. S., Siddiqui, J., &amp; Ali, R. (2013, August). Book recommendation system using opinion mining technique. In </a:t>
            </a:r>
            <a:r>
              <a:rPr lang="en-US" i="1" dirty="0">
                <a:effectLst/>
                <a:latin typeface="Arial" panose="020B0604020202020204" pitchFamily="34" charset="0"/>
                <a:ea typeface="Calibri" panose="020F0502020204030204" pitchFamily="34" charset="0"/>
                <a:cs typeface="Times New Roman" panose="02020603050405020304" pitchFamily="18" charset="0"/>
              </a:rPr>
              <a:t>2013 international conference on advances in computing, communications and informatics (ICACCI)</a:t>
            </a:r>
            <a:r>
              <a:rPr lang="en-US" dirty="0">
                <a:effectLst/>
                <a:latin typeface="Arial" panose="020B0604020202020204" pitchFamily="34" charset="0"/>
                <a:ea typeface="Calibri" panose="020F0502020204030204" pitchFamily="34" charset="0"/>
                <a:cs typeface="Times New Roman" panose="02020603050405020304" pitchFamily="18" charset="0"/>
              </a:rPr>
              <a:t> (pp. 1609-1614).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[7] </a:t>
            </a:r>
            <a:r>
              <a:rPr lang="en-US" dirty="0" err="1">
                <a:effectLst/>
                <a:latin typeface="Arial" panose="020B0604020202020204" pitchFamily="34" charset="0"/>
                <a:ea typeface="Calibri" panose="020F0502020204030204" pitchFamily="34" charset="0"/>
                <a:cs typeface="Times New Roman" panose="02020603050405020304" pitchFamily="18" charset="0"/>
              </a:rPr>
              <a:t>Jomsri</a:t>
            </a:r>
            <a:r>
              <a:rPr lang="en-US" dirty="0">
                <a:effectLst/>
                <a:latin typeface="Arial" panose="020B0604020202020204" pitchFamily="34" charset="0"/>
                <a:ea typeface="Calibri" panose="020F0502020204030204" pitchFamily="34" charset="0"/>
                <a:cs typeface="Times New Roman" panose="02020603050405020304" pitchFamily="18" charset="0"/>
              </a:rPr>
              <a:t>, P. (2014, August). Book recommendation system for digital library based on user profiles by using association rule. In </a:t>
            </a:r>
            <a:r>
              <a:rPr lang="en-US" i="1" dirty="0">
                <a:effectLst/>
                <a:latin typeface="Arial" panose="020B0604020202020204" pitchFamily="34" charset="0"/>
                <a:ea typeface="Calibri" panose="020F0502020204030204" pitchFamily="34" charset="0"/>
                <a:cs typeface="Times New Roman" panose="02020603050405020304" pitchFamily="18" charset="0"/>
              </a:rPr>
              <a:t>Fourth edition of the International Conference on the Innovative Computing Technology (INTECH 2014)</a:t>
            </a:r>
            <a:r>
              <a:rPr lang="en-US" dirty="0">
                <a:effectLst/>
                <a:latin typeface="Arial" panose="020B0604020202020204" pitchFamily="34" charset="0"/>
                <a:ea typeface="Calibri" panose="020F0502020204030204" pitchFamily="34" charset="0"/>
                <a:cs typeface="Times New Roman" panose="02020603050405020304" pitchFamily="18" charset="0"/>
              </a:rPr>
              <a:t> (pp. 130-134).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[8] </a:t>
            </a:r>
            <a:r>
              <a:rPr lang="en-US" dirty="0" err="1">
                <a:effectLst/>
                <a:latin typeface="Arial" panose="020B0604020202020204" pitchFamily="34" charset="0"/>
                <a:ea typeface="Calibri" panose="020F0502020204030204" pitchFamily="34" charset="0"/>
                <a:cs typeface="Times New Roman" panose="02020603050405020304" pitchFamily="18" charset="0"/>
              </a:rPr>
              <a:t>Kanetkar</a:t>
            </a:r>
            <a:r>
              <a:rPr lang="en-US" dirty="0">
                <a:effectLst/>
                <a:latin typeface="Arial" panose="020B0604020202020204" pitchFamily="34" charset="0"/>
                <a:ea typeface="Calibri" panose="020F0502020204030204" pitchFamily="34" charset="0"/>
                <a:cs typeface="Times New Roman" panose="02020603050405020304" pitchFamily="18" charset="0"/>
              </a:rPr>
              <a:t>, S., Nayak, A., Swamy, S., &amp; Bhatia, G. (2014, August). Web-based personalized hybrid book recommendation system. In </a:t>
            </a:r>
            <a:r>
              <a:rPr lang="en-US" i="1" dirty="0">
                <a:effectLst/>
                <a:latin typeface="Arial" panose="020B0604020202020204" pitchFamily="34" charset="0"/>
                <a:ea typeface="Calibri" panose="020F0502020204030204" pitchFamily="34" charset="0"/>
                <a:cs typeface="Times New Roman" panose="02020603050405020304" pitchFamily="18" charset="0"/>
              </a:rPr>
              <a:t>2014 International Conference on Advances in Engineering &amp; Technology Research (ICAETR-2014)</a:t>
            </a:r>
            <a:r>
              <a:rPr lang="en-US" dirty="0">
                <a:effectLst/>
                <a:latin typeface="Arial" panose="020B0604020202020204" pitchFamily="34" charset="0"/>
                <a:ea typeface="Calibri" panose="020F0502020204030204" pitchFamily="34" charset="0"/>
                <a:cs typeface="Times New Roman" panose="02020603050405020304" pitchFamily="18" charset="0"/>
              </a:rPr>
              <a:t> (pp. 1-5).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[9] </a:t>
            </a:r>
            <a:r>
              <a:rPr lang="en-US" dirty="0" err="1">
                <a:effectLst/>
                <a:latin typeface="Arial" panose="020B0604020202020204" pitchFamily="34" charset="0"/>
                <a:ea typeface="Calibri" panose="020F0502020204030204" pitchFamily="34" charset="0"/>
                <a:cs typeface="Times New Roman" panose="02020603050405020304" pitchFamily="18" charset="0"/>
              </a:rPr>
              <a:t>Kurmashov</a:t>
            </a:r>
            <a:r>
              <a:rPr lang="en-US" dirty="0">
                <a:effectLst/>
                <a:latin typeface="Arial" panose="020B0604020202020204" pitchFamily="34" charset="0"/>
                <a:ea typeface="Calibri" panose="020F0502020204030204" pitchFamily="34" charset="0"/>
                <a:cs typeface="Times New Roman" panose="02020603050405020304" pitchFamily="18" charset="0"/>
              </a:rPr>
              <a:t>, N., </a:t>
            </a:r>
            <a:r>
              <a:rPr lang="en-US" dirty="0" err="1">
                <a:effectLst/>
                <a:latin typeface="Arial" panose="020B0604020202020204" pitchFamily="34" charset="0"/>
                <a:ea typeface="Calibri" panose="020F0502020204030204" pitchFamily="34" charset="0"/>
                <a:cs typeface="Times New Roman" panose="02020603050405020304" pitchFamily="18" charset="0"/>
              </a:rPr>
              <a:t>Latuta</a:t>
            </a:r>
            <a:r>
              <a:rPr lang="en-US" dirty="0">
                <a:effectLst/>
                <a:latin typeface="Arial" panose="020B0604020202020204" pitchFamily="34" charset="0"/>
                <a:ea typeface="Calibri" panose="020F0502020204030204" pitchFamily="34" charset="0"/>
                <a:cs typeface="Times New Roman" panose="02020603050405020304" pitchFamily="18" charset="0"/>
              </a:rPr>
              <a:t>, K., &amp; </a:t>
            </a:r>
            <a:r>
              <a:rPr lang="en-US" dirty="0" err="1">
                <a:effectLst/>
                <a:latin typeface="Arial" panose="020B0604020202020204" pitchFamily="34" charset="0"/>
                <a:ea typeface="Calibri" panose="020F0502020204030204" pitchFamily="34" charset="0"/>
                <a:cs typeface="Times New Roman" panose="02020603050405020304" pitchFamily="18" charset="0"/>
              </a:rPr>
              <a:t>Nussipbekov</a:t>
            </a:r>
            <a:r>
              <a:rPr lang="en-US" dirty="0">
                <a:effectLst/>
                <a:latin typeface="Arial" panose="020B0604020202020204" pitchFamily="34" charset="0"/>
                <a:ea typeface="Calibri" panose="020F0502020204030204" pitchFamily="34" charset="0"/>
                <a:cs typeface="Times New Roman" panose="02020603050405020304" pitchFamily="18" charset="0"/>
              </a:rPr>
              <a:t>, A. (2015, September). Online book recommendation system. In </a:t>
            </a:r>
            <a:r>
              <a:rPr lang="en-US" i="1" dirty="0">
                <a:effectLst/>
                <a:latin typeface="Arial" panose="020B0604020202020204" pitchFamily="34" charset="0"/>
                <a:ea typeface="Calibri" panose="020F0502020204030204" pitchFamily="34" charset="0"/>
                <a:cs typeface="Times New Roman" panose="02020603050405020304" pitchFamily="18" charset="0"/>
              </a:rPr>
              <a:t>2015 Twelve International Conference on Electronics Computer and Computation (ICECCO)</a:t>
            </a:r>
            <a:r>
              <a:rPr lang="en-US" dirty="0">
                <a:effectLst/>
                <a:latin typeface="Arial" panose="020B0604020202020204" pitchFamily="34" charset="0"/>
                <a:ea typeface="Calibri" panose="020F0502020204030204" pitchFamily="34" charset="0"/>
                <a:cs typeface="Times New Roman" panose="02020603050405020304" pitchFamily="18" charset="0"/>
              </a:rPr>
              <a:t> (pp. 1-4).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[10] </a:t>
            </a:r>
            <a:r>
              <a:rPr lang="en-US" dirty="0" err="1">
                <a:effectLst/>
                <a:latin typeface="Arial" panose="020B0604020202020204" pitchFamily="34" charset="0"/>
                <a:ea typeface="Calibri" panose="020F0502020204030204" pitchFamily="34" charset="0"/>
                <a:cs typeface="Times New Roman" panose="02020603050405020304" pitchFamily="18" charset="0"/>
              </a:rPr>
              <a:t>Kusumawardhani</a:t>
            </a:r>
            <a:r>
              <a:rPr lang="en-US" dirty="0">
                <a:effectLst/>
                <a:latin typeface="Arial" panose="020B0604020202020204" pitchFamily="34" charset="0"/>
                <a:ea typeface="Calibri" panose="020F0502020204030204" pitchFamily="34" charset="0"/>
                <a:cs typeface="Times New Roman" panose="02020603050405020304" pitchFamily="18" charset="0"/>
              </a:rPr>
              <a:t>, N. K., </a:t>
            </a:r>
            <a:r>
              <a:rPr lang="en-US" dirty="0" err="1">
                <a:effectLst/>
                <a:latin typeface="Arial" panose="020B0604020202020204" pitchFamily="34" charset="0"/>
                <a:ea typeface="Calibri" panose="020F0502020204030204" pitchFamily="34" charset="0"/>
                <a:cs typeface="Times New Roman" panose="02020603050405020304" pitchFamily="18" charset="0"/>
              </a:rPr>
              <a:t>Nasrun</a:t>
            </a:r>
            <a:r>
              <a:rPr lang="en-US" dirty="0">
                <a:effectLst/>
                <a:latin typeface="Arial" panose="020B0604020202020204" pitchFamily="34" charset="0"/>
                <a:ea typeface="Calibri" panose="020F0502020204030204" pitchFamily="34" charset="0"/>
                <a:cs typeface="Times New Roman" panose="02020603050405020304" pitchFamily="18" charset="0"/>
              </a:rPr>
              <a:t>, M., &amp; </a:t>
            </a:r>
            <a:r>
              <a:rPr lang="en-US" dirty="0" err="1">
                <a:effectLst/>
                <a:latin typeface="Arial" panose="020B0604020202020204" pitchFamily="34" charset="0"/>
                <a:ea typeface="Calibri" panose="020F0502020204030204" pitchFamily="34" charset="0"/>
                <a:cs typeface="Times New Roman" panose="02020603050405020304" pitchFamily="18" charset="0"/>
              </a:rPr>
              <a:t>Setianingsih</a:t>
            </a:r>
            <a:r>
              <a:rPr lang="en-US" dirty="0">
                <a:effectLst/>
                <a:latin typeface="Arial" panose="020B0604020202020204" pitchFamily="34" charset="0"/>
                <a:ea typeface="Calibri" panose="020F0502020204030204" pitchFamily="34" charset="0"/>
                <a:cs typeface="Times New Roman" panose="02020603050405020304" pitchFamily="18" charset="0"/>
              </a:rPr>
              <a:t>, C. (2019, December). Web Recommended System Library Book Selection Using Item Based Collaborative Filtering Method. In </a:t>
            </a:r>
            <a:r>
              <a:rPr lang="en-US" i="1" dirty="0">
                <a:effectLst/>
                <a:latin typeface="Arial" panose="020B0604020202020204" pitchFamily="34" charset="0"/>
                <a:ea typeface="Calibri" panose="020F0502020204030204" pitchFamily="34" charset="0"/>
                <a:cs typeface="Times New Roman" panose="02020603050405020304" pitchFamily="18" charset="0"/>
              </a:rPr>
              <a:t>2019 IEEE International Conference on Engineering, Technology and Education (TALE)</a:t>
            </a:r>
            <a:r>
              <a:rPr lang="en-US" dirty="0">
                <a:effectLst/>
                <a:latin typeface="Arial" panose="020B0604020202020204" pitchFamily="34" charset="0"/>
                <a:ea typeface="Calibri" panose="020F0502020204030204" pitchFamily="34" charset="0"/>
                <a:cs typeface="Times New Roman" panose="02020603050405020304" pitchFamily="18" charset="0"/>
              </a:rPr>
              <a:t> (pp. 1-8). IEEE.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301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9B5A-EB9A-7F32-1C66-9BACEAB63069}"/>
              </a:ext>
            </a:extLst>
          </p:cNvPr>
          <p:cNvSpPr>
            <a:spLocks noGrp="1"/>
          </p:cNvSpPr>
          <p:nvPr>
            <p:ph type="title"/>
          </p:nvPr>
        </p:nvSpPr>
        <p:spPr>
          <a:xfrm>
            <a:off x="-259715" y="1740218"/>
            <a:ext cx="5538470" cy="2852737"/>
          </a:xfrm>
        </p:spPr>
        <p:txBody>
          <a:bodyPr/>
          <a:lstStyle/>
          <a:p>
            <a:r>
              <a:rPr lang="en-IN" dirty="0">
                <a:latin typeface="Times New Roman" panose="02020603050405020304" pitchFamily="18" charset="0"/>
                <a:cs typeface="Times New Roman" panose="02020603050405020304" pitchFamily="18" charset="0"/>
              </a:rPr>
              <a:t>   </a:t>
            </a:r>
            <a:r>
              <a:rPr lang="en-IN" b="1" dirty="0">
                <a:solidFill>
                  <a:schemeClr val="accent1">
                    <a:lumMod val="75000"/>
                  </a:schemeClr>
                </a:solidFill>
                <a:latin typeface="Algerian" panose="04020705040A02060702" pitchFamily="82"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7ADD1182-4311-934E-DD3C-4A37A6AB1D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98720" y="0"/>
            <a:ext cx="7193280" cy="6858000"/>
          </a:xfrm>
          <a:prstGeom prst="rect">
            <a:avLst/>
          </a:prstGeom>
        </p:spPr>
      </p:pic>
    </p:spTree>
    <p:extLst>
      <p:ext uri="{BB962C8B-B14F-4D97-AF65-F5344CB8AC3E}">
        <p14:creationId xmlns:p14="http://schemas.microsoft.com/office/powerpoint/2010/main" val="298544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a:t>
            </a:r>
          </a:p>
        </p:txBody>
      </p:sp>
      <p:sp>
        <p:nvSpPr>
          <p:cNvPr id="14" name="Content Placeholder 13"/>
          <p:cNvSpPr>
            <a:spLocks noGrp="1"/>
          </p:cNvSpPr>
          <p:nvPr>
            <p:ph idx="1"/>
          </p:nvPr>
        </p:nvSpPr>
        <p:spPr>
          <a:xfrm>
            <a:off x="618910" y="1407695"/>
            <a:ext cx="10466672" cy="4572000"/>
          </a:xfrm>
        </p:spPr>
        <p:txBody>
          <a:bodyPr>
            <a:norm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System provides tailored reading recommendations for academic purpose. The project, named “</a:t>
            </a:r>
            <a:r>
              <a:rPr lang="en-US" sz="1800" dirty="0" err="1">
                <a:latin typeface="Times New Roman" panose="02020603050405020304" pitchFamily="18" charset="0"/>
                <a:cs typeface="Times New Roman" panose="02020603050405020304" pitchFamily="18" charset="0"/>
              </a:rPr>
              <a:t>Enhanching</a:t>
            </a:r>
            <a:r>
              <a:rPr lang="en-US" sz="1800" dirty="0">
                <a:latin typeface="Times New Roman" panose="02020603050405020304" pitchFamily="18" charset="0"/>
                <a:cs typeface="Times New Roman" panose="02020603050405020304" pitchFamily="18" charset="0"/>
              </a:rPr>
              <a:t> Student Engagement in Engineering Courses through Personalized Book Recommendations”, covers a wide range of book genres and is intended to benefit students in a number of academic subjects, such as computer science, electronics, artificial intelligence . It makes use of two main approaches: content-based filtering, which proposes books based on a students search history and preferences, and collaborative filtering, which makes book recommendations based on the tastes of students  by combining various methods. In addition, the system tackles issues like data sparsity and the cold-start problem, which involves making recommendations for new users. Metrics like as recall and precision are used to evaluate the system’s efficacy in making suggestions that correspond with students’ academic level.</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692E-670B-51DF-312C-91084B8ACD7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575171-07E4-A1D5-4DA4-7A175E7AE8CC}"/>
              </a:ext>
            </a:extLst>
          </p:cNvPr>
          <p:cNvSpPr>
            <a:spLocks noGrp="1"/>
          </p:cNvSpPr>
          <p:nvPr>
            <p:ph idx="1"/>
          </p:nvPr>
        </p:nvSpPr>
        <p:spPr>
          <a:xfrm>
            <a:off x="419879" y="1439762"/>
            <a:ext cx="11140750" cy="498903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 book recommendation system is a type of software designed to suggest books to users based on their preferences, behaviors, and other contextual data. These systems are widely used in online bookstores, libraries, and educational platforms to help users discover relevant books and reduce the time spent searching for resources. They aim to enhance user experience by providing personalized suggestions that match each user’s interests, past interactions, and sometimes even their unique goals. our project "Enhancing Student Engagement in Engineering Courses through Personalized Book Recommendations" aims to improve learning experiences for engineering students by leveraging personalized content delivery. In today’s interdisciplinary academic environment, students from diverse fields such as Computer Science, Electronics, and Artificial Intelligence require tailored resources that align with their academic and personal interests. This system addresses that need by offering book recommendations across a wide variety of genres using advanced filtering techniques. This approach not only enhances academic engagement but also addresses key challenges such as the cold-start problem for new users and data sparsity. By focusing on precision and relevance, the system aims to significantly contribute to student success and engagement across multiple disciplines.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6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9FED-C15E-CCFB-4E17-28442D1C2B6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DOMAIN KNOWLEDGE </a:t>
            </a:r>
          </a:p>
        </p:txBody>
      </p:sp>
      <p:sp>
        <p:nvSpPr>
          <p:cNvPr id="9" name="TextBox 8">
            <a:extLst>
              <a:ext uri="{FF2B5EF4-FFF2-40B4-BE49-F238E27FC236}">
                <a16:creationId xmlns:a16="http://schemas.microsoft.com/office/drawing/2014/main" id="{4C01B809-D93A-2255-8C49-3CF7CCEA55C6}"/>
              </a:ext>
            </a:extLst>
          </p:cNvPr>
          <p:cNvSpPr txBox="1"/>
          <p:nvPr/>
        </p:nvSpPr>
        <p:spPr>
          <a:xfrm>
            <a:off x="989045" y="1791479"/>
            <a:ext cx="9479902"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develop this book recommendation system for engineering students, key domain knowledge includes: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Engineering Books :Familiarity with engineering disciplines, common textbooks, academic levels, and interdisciplinary topics.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Machine Learning: Understanding recommendation algorithms (collaborative, content-based, hybrid) and evaluation metrics like precision and recall.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Natural Language Processing (NLP):Skills in text processing, topic modeling, and keyword extraction to analyze book content and metadata.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Recommendation System Techniques: Knowledge of collaborative and content-based filtering, hybrid approaches, and solutions for cold-start and data sparsity problems.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30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6446-7B61-D05A-4DBD-67500A162BE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5A1F56DD-54F7-727F-10D4-3ADFFA6A3E48}"/>
              </a:ext>
            </a:extLst>
          </p:cNvPr>
          <p:cNvSpPr>
            <a:spLocks noGrp="1"/>
          </p:cNvSpPr>
          <p:nvPr>
            <p:ph idx="1"/>
          </p:nvPr>
        </p:nvSpPr>
        <p:spPr>
          <a:xfrm>
            <a:off x="1104900" y="1600200"/>
            <a:ext cx="9727941" cy="4572000"/>
          </a:xfrm>
        </p:spPr>
        <p:txBody>
          <a:bodyPr>
            <a:norm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Our motivation for undertaking this project came from our own experiences. As engineering students, we often struggle to find the right books to study. With so many options, it can be confusing and difficult to to decide what to read. We want to create a recommendation system that helps other students, especially our juniors, find books that match their interests and learning needs. This system will save time, reduce confusion, and keep students motivated by showing them the best resources for their studies, whether they're in computer science, electronics, or any other engineering field.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9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21BC-A459-D9FE-3CC6-322C2A97BCC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 </a:t>
            </a:r>
          </a:p>
        </p:txBody>
      </p:sp>
      <p:sp>
        <p:nvSpPr>
          <p:cNvPr id="5" name="Content Placeholder 4">
            <a:extLst>
              <a:ext uri="{FF2B5EF4-FFF2-40B4-BE49-F238E27FC236}">
                <a16:creationId xmlns:a16="http://schemas.microsoft.com/office/drawing/2014/main" id="{E9A6B4F9-99AC-E813-CCA0-B23D0A450279}"/>
              </a:ext>
            </a:extLst>
          </p:cNvPr>
          <p:cNvSpPr>
            <a:spLocks noGrp="1"/>
          </p:cNvSpPr>
          <p:nvPr>
            <p:ph idx="1"/>
          </p:nvPr>
        </p:nvSpPr>
        <p:spPr>
          <a:xfrm>
            <a:off x="643375" y="1670181"/>
            <a:ext cx="10442207" cy="3822602"/>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students often struggle to find the right books for their courses and academic needs.</a:t>
            </a:r>
          </a:p>
          <a:p>
            <a:pPr algn="just">
              <a:lnSpc>
                <a:spcPct val="150000"/>
              </a:lnSpc>
            </a:pPr>
            <a:r>
              <a:rPr lang="en-US" sz="1800" dirty="0">
                <a:latin typeface="Times New Roman" panose="02020603050405020304" pitchFamily="18" charset="0"/>
                <a:cs typeface="Times New Roman" panose="02020603050405020304" pitchFamily="18" charset="0"/>
              </a:rPr>
              <a:t>With so many resources available, students can feel confused and waste time trying to choose the best book to read.</a:t>
            </a:r>
          </a:p>
          <a:p>
            <a:pPr algn="just">
              <a:lnSpc>
                <a:spcPct val="150000"/>
              </a:lnSpc>
            </a:pPr>
            <a:r>
              <a:rPr lang="en-US" sz="1800" dirty="0">
                <a:latin typeface="Times New Roman" panose="02020603050405020304" pitchFamily="18" charset="0"/>
                <a:cs typeface="Times New Roman" panose="02020603050405020304" pitchFamily="18" charset="0"/>
              </a:rPr>
              <a:t>There's also a challenge for new students who don't have much reading history, which makes it harder to recommend books to them.</a:t>
            </a:r>
          </a:p>
          <a:p>
            <a:pPr algn="just">
              <a:lnSpc>
                <a:spcPct val="150000"/>
              </a:lnSpc>
            </a:pPr>
            <a:r>
              <a:rPr lang="en-US" sz="1800" dirty="0">
                <a:latin typeface="Times New Roman" panose="02020603050405020304" pitchFamily="18" charset="0"/>
                <a:cs typeface="Times New Roman" panose="02020603050405020304" pitchFamily="18" charset="0"/>
              </a:rPr>
              <a:t>Most book recommendation systems are too general and don’t consider the specific needs of students in these specialized fields. </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99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D8F4-7ACA-70BC-6B2B-2F726E1F741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63E7CB01-4D80-2631-5BFA-D46C730794A3}"/>
              </a:ext>
            </a:extLst>
          </p:cNvPr>
          <p:cNvSpPr txBox="1"/>
          <p:nvPr/>
        </p:nvSpPr>
        <p:spPr>
          <a:xfrm>
            <a:off x="1104900" y="1922106"/>
            <a:ext cx="8869524" cy="33718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Developing a Personalized Recommendation System:</a:t>
            </a:r>
            <a:r>
              <a:rPr lang="en-US" dirty="0">
                <a:latin typeface="Times New Roman" panose="02020603050405020304" pitchFamily="18" charset="0"/>
                <a:cs typeface="Times New Roman" panose="02020603050405020304" pitchFamily="18" charset="0"/>
              </a:rPr>
              <a:t> Creating a system that provides book suggestions tailored to  students' courses, </a:t>
            </a:r>
            <a:r>
              <a:rPr lang="en-US" dirty="0" err="1">
                <a:latin typeface="Times New Roman" panose="02020603050405020304" pitchFamily="18" charset="0"/>
                <a:cs typeface="Times New Roman" panose="02020603050405020304" pitchFamily="18" charset="0"/>
              </a:rPr>
              <a:t>intrests</a:t>
            </a:r>
            <a:r>
              <a:rPr lang="en-US" dirty="0">
                <a:latin typeface="Times New Roman" panose="02020603050405020304" pitchFamily="18" charset="0"/>
                <a:cs typeface="Times New Roman" panose="02020603050405020304" pitchFamily="18" charset="0"/>
              </a:rPr>
              <a:t>, and branches.</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Address Cold-Start Problem:</a:t>
            </a:r>
            <a:r>
              <a:rPr lang="en-US" dirty="0">
                <a:latin typeface="Times New Roman" panose="02020603050405020304" pitchFamily="18" charset="0"/>
                <a:cs typeface="Times New Roman" panose="02020603050405020304" pitchFamily="18" charset="0"/>
              </a:rPr>
              <a:t> Implement strategies to recommend books to new students by there branch </a:t>
            </a:r>
          </a:p>
          <a:p>
            <a:pPr marL="285750" indent="-285750" algn="just">
              <a:lnSpc>
                <a:spcPct val="150000"/>
              </a:lnSpc>
              <a:buFont typeface="Wingdings" panose="05000000000000000000" pitchFamily="2" charset="2"/>
              <a:buChar char="q"/>
            </a:pPr>
            <a:r>
              <a:rPr lang="en-US" b="1" dirty="0"/>
              <a:t>Enhancing Book Discovery:</a:t>
            </a:r>
            <a:r>
              <a:rPr lang="en-US" dirty="0"/>
              <a:t> Improving the process of finding high-quality, course-specific books, reducing time spent searching for resources by rating of the books.</a:t>
            </a:r>
          </a:p>
          <a:p>
            <a:pPr marL="285750" indent="-285750" algn="just">
              <a:lnSpc>
                <a:spcPct val="150000"/>
              </a:lnSpc>
              <a:buFont typeface="Wingdings" panose="05000000000000000000" pitchFamily="2" charset="2"/>
              <a:buChar char="q"/>
            </a:pPr>
            <a:r>
              <a:rPr lang="en-US" b="1" dirty="0"/>
              <a:t>Improving User Experience:</a:t>
            </a:r>
            <a:r>
              <a:rPr lang="en-US" dirty="0"/>
              <a:t> Building a user-friendly interface for students to easily access and navigate their book recommendations.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96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3E3C-A520-9362-325D-9A0D699F2147}"/>
              </a:ext>
            </a:extLst>
          </p:cNvPr>
          <p:cNvSpPr>
            <a:spLocks noGrp="1"/>
          </p:cNvSpPr>
          <p:nvPr>
            <p:ph type="title"/>
          </p:nvPr>
        </p:nvSpPr>
        <p:spPr>
          <a:xfrm>
            <a:off x="508000" y="985520"/>
            <a:ext cx="10680219" cy="516709"/>
          </a:xfrm>
        </p:spPr>
        <p:txBody>
          <a:bodyPr>
            <a:normAutofit fontScale="90000"/>
          </a:bodyPr>
          <a:lstStyle/>
          <a:p>
            <a:r>
              <a:rPr lang="en-US" sz="3600" b="1" dirty="0">
                <a:latin typeface="Times New Roman" panose="02020603050405020304" pitchFamily="18" charset="0"/>
                <a:cs typeface="Times New Roman" panose="02020603050405020304" pitchFamily="18" charset="0"/>
              </a:rPr>
              <a:t>Existing systems &amp; Disadvantage of existing methodology </a:t>
            </a:r>
            <a:br>
              <a:rPr lang="en-IN" sz="2800" b="1"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FB4B51FA-5927-0A4B-7428-576B42F95715}"/>
              </a:ext>
            </a:extLst>
          </p:cNvPr>
          <p:cNvSpPr txBox="1"/>
          <p:nvPr/>
        </p:nvSpPr>
        <p:spPr>
          <a:xfrm>
            <a:off x="824204" y="1629510"/>
            <a:ext cx="10543591"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book recommendation systems often give general suggestions that don’t really fit the needs of engineering students.</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These systems usually use one of two methods: content-based filtering, which recommends books based on similar titles, or collaborative filtering, which suggests books liked by users with similar tastes. However, they don’t personalize recommendations for specific courses and often overlook the latest resources available.</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proposed method improves the recommendation process by there branch and using the books that students have previously searched for, creating a more personalized experience.</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system combines both content-based and collaborative filtering techniques to suggest relevant textbooks and the latest resources specifically for different engineering courses.</a:t>
            </a:r>
          </a:p>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system also suggest new available books to explore and learn. </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dirty="0"/>
          </a:p>
        </p:txBody>
      </p:sp>
    </p:spTree>
    <p:extLst>
      <p:ext uri="{BB962C8B-B14F-4D97-AF65-F5344CB8AC3E}">
        <p14:creationId xmlns:p14="http://schemas.microsoft.com/office/powerpoint/2010/main" val="302933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744</TotalTime>
  <Words>2848</Words>
  <Application>Microsoft Office PowerPoint</Application>
  <PresentationFormat>Widescreen</PresentationFormat>
  <Paragraphs>213</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Calibri</vt:lpstr>
      <vt:lpstr>Calibri Light</vt:lpstr>
      <vt:lpstr>Euphemia</vt:lpstr>
      <vt:lpstr>Times New Roman</vt:lpstr>
      <vt:lpstr>Wingdings</vt:lpstr>
      <vt:lpstr>Office Theme</vt:lpstr>
      <vt:lpstr>Enhancing student engagement IN ENGINEERING COURSES THROUGH PERSONALIZED BOOK RECOMMENDATIONS</vt:lpstr>
      <vt:lpstr>TEAM MEMBERS OF BATCH - 111</vt:lpstr>
      <vt:lpstr>ABSTRACT </vt:lpstr>
      <vt:lpstr>INTRODUCTION</vt:lpstr>
      <vt:lpstr>DOMAIN KNOWLEDGE </vt:lpstr>
      <vt:lpstr>MOTIVATION</vt:lpstr>
      <vt:lpstr>PROBLEM STATEMENT </vt:lpstr>
      <vt:lpstr>OBJECTIVES</vt:lpstr>
      <vt:lpstr>Existing systems &amp; Disadvantage of existing methodology  </vt:lpstr>
      <vt:lpstr>GAPS IDENTIFIED</vt:lpstr>
      <vt:lpstr>                     LITERATURE REVIEW </vt:lpstr>
      <vt:lpstr>PowerPoint Presentation</vt:lpstr>
      <vt:lpstr>PowerPoint Presentation</vt:lpstr>
      <vt:lpstr>DATASET AND ITS DESCRIPTION </vt:lpstr>
      <vt:lpstr>UML DIAGRAMS </vt:lpstr>
      <vt:lpstr>PowerPoint Presentation</vt:lpstr>
      <vt:lpstr>PowerPoint Presentation</vt:lpstr>
      <vt:lpstr>METHODOLOGY</vt:lpstr>
      <vt:lpstr>ALGORITHAMS USED  </vt:lpstr>
      <vt:lpstr>PowerPoint Presentation</vt:lpstr>
      <vt:lpstr>RESULTS</vt:lpstr>
      <vt:lpstr>PowerPoint Presentation</vt:lpstr>
      <vt:lpstr>PowerPoint Presentation</vt:lpstr>
      <vt:lpstr>PowerPoint Presentation</vt:lpstr>
      <vt:lpstr>USER INTERFACE</vt:lpstr>
      <vt:lpstr>CONCLUSION AND FUTURE SCOPE</vt:lpstr>
      <vt:lpstr>REFERENCES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Priya Takkarsu</dc:creator>
  <cp:lastModifiedBy>ashwini reddy chidurala</cp:lastModifiedBy>
  <cp:revision>5</cp:revision>
  <dcterms:created xsi:type="dcterms:W3CDTF">2024-09-25T09:15:31Z</dcterms:created>
  <dcterms:modified xsi:type="dcterms:W3CDTF">2024-11-14T18:08:47Z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