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88" r:id="rId3"/>
    <p:sldId id="344" r:id="rId4"/>
    <p:sldId id="378" r:id="rId5"/>
    <p:sldId id="289" r:id="rId6"/>
    <p:sldId id="377" r:id="rId7"/>
    <p:sldId id="379" r:id="rId8"/>
    <p:sldId id="280" r:id="rId9"/>
    <p:sldId id="360" r:id="rId10"/>
    <p:sldId id="380" r:id="rId11"/>
    <p:sldId id="381" r:id="rId12"/>
    <p:sldId id="382" r:id="rId13"/>
    <p:sldId id="383" r:id="rId14"/>
    <p:sldId id="385" r:id="rId15"/>
    <p:sldId id="386" r:id="rId16"/>
    <p:sldId id="387" r:id="rId17"/>
    <p:sldId id="388" r:id="rId18"/>
    <p:sldId id="389" r:id="rId19"/>
    <p:sldId id="266" r:id="rId20"/>
    <p:sldId id="392" r:id="rId21"/>
    <p:sldId id="301" r:id="rId22"/>
    <p:sldId id="391" r:id="rId23"/>
  </p:sldIdLst>
  <p:sldSz cx="9144000" cy="5143500" type="screen16x9"/>
  <p:notesSz cx="6858000" cy="9144000"/>
  <p:embeddedFontLst>
    <p:embeddedFont>
      <p:font typeface="Average" panose="02000503040000020003" pitchFamily="2" charset="0"/>
      <p:regular r:id="rId25"/>
    </p:embeddedFont>
    <p:embeddedFont>
      <p:font typeface="Oswald" panose="02000000000000000000" pitchFamily="2" charset="0"/>
      <p:regular r:id="rId26"/>
    </p:embeddedFont>
    <p:embeddedFont>
      <p:font typeface="Perpetua" panose="02020502060401020303" pitchFamily="18"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howGuides="1">
      <p:cViewPr varScale="1">
        <p:scale>
          <a:sx n="107" d="100"/>
          <a:sy n="107" d="100"/>
        </p:scale>
        <p:origin x="778" y="72"/>
      </p:cViewPr>
      <p:guideLst>
        <p:guide orient="horz" pos="1629"/>
        <p:guide pos="2880"/>
      </p:guideLst>
    </p:cSldViewPr>
  </p:slideViewPr>
  <p:notesTextViewPr>
    <p:cViewPr>
      <p:scale>
        <a:sx n="1" d="1"/>
        <a:sy n="1" d="1"/>
      </p:scale>
      <p:origin x="0" y="0"/>
    </p:cViewPr>
  </p:notesTextViewPr>
  <p:sorterViewPr>
    <p:cViewPr>
      <p:scale>
        <a:sx n="100" d="100"/>
        <a:sy n="100" d="100"/>
      </p:scale>
      <p:origin x="0" y="-3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2.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1.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3.fnt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tags" Target="../tags/tag2.xml" /><Relationship Id="rId1" Type="http://schemas.openxmlformats.org/officeDocument/2006/relationships/tags" Target="../tags/tag1.xml" /><Relationship Id="rId4" Type="http://schemas.openxmlformats.org/officeDocument/2006/relationships/notesSlide" Target="../notesSlides/notesSlide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451475" y="1375410"/>
            <a:ext cx="3609340" cy="2994025"/>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 T.SAMPATH KUMAR SIR</a:t>
            </a: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4" name="Table 6"/>
          <p:cNvGraphicFramePr>
            <a:graphicFrameLocks noGrp="1"/>
          </p:cNvGraphicFramePr>
          <p:nvPr>
            <p:custDataLst>
              <p:tags r:id="rId1"/>
            </p:custDataLst>
          </p:nvPr>
        </p:nvGraphicFramePr>
        <p:xfrm>
          <a:off x="154305" y="156210"/>
          <a:ext cx="5130800" cy="4746625"/>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val="20000"/>
                    </a:ext>
                  </a:extLst>
                </a:gridCol>
              </a:tblGrid>
              <a:tr h="839470">
                <a:tc>
                  <a:txBody>
                    <a:bodyPr/>
                    <a:lstStyle/>
                    <a:p>
                      <a:pPr algn="ctr"/>
                      <a:r>
                        <a:rPr lang="en-US" altLang="en-IN" sz="2200" b="1" i="0" u="none" strike="noStrike" cap="none"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a:rPr>
                        <a:t>EXPENSE TRACKER </a:t>
                      </a:r>
                    </a:p>
                  </a:txBody>
                  <a:tcPr anchor="ctr">
                    <a:solidFill>
                      <a:schemeClr val="accent5">
                        <a:lumMod val="75000"/>
                      </a:schemeClr>
                    </a:solidFill>
                  </a:tcPr>
                </a:tc>
                <a:extLst>
                  <a:ext uri="{0D108BD9-81ED-4DB2-BD59-A6C34878D82A}">
                    <a16:rowId xmlns:a16="http://schemas.microsoft.com/office/drawing/2014/main" val="10000"/>
                  </a:ext>
                </a:extLst>
              </a:tr>
              <a:tr h="390715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graphicFrame>
        <p:nvGraphicFramePr>
          <p:cNvPr id="8" name="Table 4"/>
          <p:cNvGraphicFramePr>
            <a:graphicFrameLocks noGrp="1"/>
          </p:cNvGraphicFramePr>
          <p:nvPr>
            <p:custDataLst>
              <p:tags r:id="rId2"/>
            </p:custDataLst>
          </p:nvPr>
        </p:nvGraphicFramePr>
        <p:xfrm>
          <a:off x="154305" y="1063625"/>
          <a:ext cx="5130800" cy="3987165"/>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val="20000"/>
                    </a:ext>
                  </a:extLst>
                </a:gridCol>
                <a:gridCol w="3610610">
                  <a:extLst>
                    <a:ext uri="{9D8B030D-6E8A-4147-A177-3AD203B41FA5}">
                      <a16:colId xmlns:a16="http://schemas.microsoft.com/office/drawing/2014/main" val="20001"/>
                    </a:ext>
                  </a:extLst>
                </a:gridCol>
              </a:tblGrid>
              <a:tr h="57150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b="1" i="0" u="none" strike="noStrike" kern="1200" cap="none" dirty="0">
                          <a:gradFill>
                            <a:gsLst>
                              <a:gs pos="0">
                                <a:srgbClr val="14CD68"/>
                              </a:gs>
                              <a:gs pos="100000">
                                <a:srgbClr val="0B6E38"/>
                              </a:gs>
                            </a:gsLst>
                            <a:lin scaled="0"/>
                          </a:gradFill>
                          <a:latin typeface="Times New Roman" panose="02020603050405020304" pitchFamily="18" charset="0"/>
                          <a:ea typeface="Arial" panose="020B0604020202020204"/>
                          <a:cs typeface="Times New Roman" panose="02020603050405020304" pitchFamily="18" charset="0"/>
                          <a:sym typeface="Arial" panose="020B0604020202020204"/>
                        </a:rPr>
                        <a:t>GROUP NUMBER : 1</a:t>
                      </a:r>
                      <a:r>
                        <a:rPr lang="en-US" altLang="en-IN" sz="2000" b="1" i="0" u="none" strike="noStrike" kern="1200" cap="none" dirty="0">
                          <a:gradFill>
                            <a:gsLst>
                              <a:gs pos="0">
                                <a:srgbClr val="14CD68"/>
                              </a:gs>
                              <a:gs pos="100000">
                                <a:srgbClr val="0B6E38"/>
                              </a:gs>
                            </a:gsLst>
                            <a:lin scaled="0"/>
                          </a:gradFill>
                          <a:latin typeface="Times New Roman" panose="02020603050405020304" pitchFamily="18" charset="0"/>
                          <a:ea typeface="Arial" panose="020B0604020202020204"/>
                          <a:cs typeface="Times New Roman" panose="02020603050405020304" pitchFamily="18" charset="0"/>
                          <a:sym typeface="Arial" panose="020B0604020202020204"/>
                        </a:rPr>
                        <a:t>39</a:t>
                      </a:r>
                    </a:p>
                  </a:txBody>
                  <a:tcPr/>
                </a:tc>
                <a:tc hMerge="1">
                  <a:txBody>
                    <a:bodyPr/>
                    <a:lstStyle/>
                    <a:p>
                      <a:endParaRPr lang="en-US"/>
                    </a:p>
                  </a:txBody>
                  <a:tcPr/>
                </a:tc>
                <a:extLst>
                  <a:ext uri="{0D108BD9-81ED-4DB2-BD59-A6C34878D82A}">
                    <a16:rowId xmlns:a16="http://schemas.microsoft.com/office/drawing/2014/main" val="10000"/>
                  </a:ext>
                </a:extLst>
              </a:tr>
              <a:tr h="526415">
                <a:tc>
                  <a:txBody>
                    <a:bodyPr/>
                    <a:lstStyle/>
                    <a:p>
                      <a:pPr algn="l"/>
                      <a:r>
                        <a:rPr kumimoji="0" lang="en-IN" sz="1800" b="1" u="none" strike="noStrike" kern="1200" cap="none" spc="0" normalizeH="0" noProof="0" dirty="0">
                          <a:ln>
                            <a:noFill/>
                          </a:ln>
                          <a:solidFill>
                            <a:srgbClr val="00B050"/>
                          </a:solidFill>
                          <a:effectLst/>
                          <a:uLnTx/>
                          <a:uFillTx/>
                          <a:latin typeface="Times New Roman" panose="02020603050405020304" pitchFamily="18" charset="0"/>
                          <a:cs typeface="Times New Roman" panose="02020603050405020304" pitchFamily="18" charset="0"/>
                          <a:sym typeface="Arial" panose="020B0604020202020204"/>
                        </a:rPr>
                        <a:t>HTNO</a:t>
                      </a:r>
                      <a:r>
                        <a:rPr kumimoji="0" lang="en-US" altLang="en-IN" sz="1800" b="1" u="none" strike="noStrike" kern="1200" cap="none" spc="0" normalizeH="0" noProof="0" dirty="0">
                          <a:ln>
                            <a:noFill/>
                          </a:ln>
                          <a:solidFill>
                            <a:srgbClr val="00B050"/>
                          </a:solidFill>
                          <a:effectLst/>
                          <a:uLnTx/>
                          <a:uFillTx/>
                          <a:latin typeface="Times New Roman" panose="02020603050405020304" pitchFamily="18" charset="0"/>
                          <a:cs typeface="Times New Roman" panose="02020603050405020304" pitchFamily="18" charset="0"/>
                          <a:sym typeface="Arial" panose="020B0604020202020204"/>
                        </a:rPr>
                        <a:t>.</a:t>
                      </a:r>
                    </a:p>
                  </a:txBody>
                  <a:tcPr/>
                </a:tc>
                <a:tc>
                  <a:txBody>
                    <a:bodyPr/>
                    <a:lstStyle/>
                    <a:p>
                      <a:pPr algn="l"/>
                      <a:r>
                        <a:rPr kumimoji="0" lang="en-IN" sz="1800" b="1" u="none" strike="noStrike" kern="1200" cap="none" spc="0" normalizeH="0" noProof="0" dirty="0">
                          <a:ln>
                            <a:noFill/>
                          </a:ln>
                          <a:solidFill>
                            <a:srgbClr val="92D050"/>
                          </a:solidFill>
                          <a:effectLst/>
                          <a:uLnTx/>
                          <a:uFillTx/>
                          <a:latin typeface="Times New Roman" panose="02020603050405020304" pitchFamily="18" charset="0"/>
                          <a:cs typeface="Times New Roman" panose="02020603050405020304" pitchFamily="18" charset="0"/>
                          <a:sym typeface="Arial" panose="020B0604020202020204"/>
                        </a:rPr>
                        <a:t>Name</a:t>
                      </a:r>
                      <a:r>
                        <a:rPr kumimoji="0" lang="en-US" altLang="en-IN" sz="1800" b="1" u="none" strike="noStrike" kern="1200" cap="none" spc="0" normalizeH="0" noProof="0" dirty="0">
                          <a:ln>
                            <a:noFill/>
                          </a:ln>
                          <a:solidFill>
                            <a:srgbClr val="92D050"/>
                          </a:solidFill>
                          <a:effectLst/>
                          <a:uLnTx/>
                          <a:uFillTx/>
                          <a:latin typeface="Times New Roman" panose="02020603050405020304" pitchFamily="18" charset="0"/>
                          <a:cs typeface="Times New Roman" panose="02020603050405020304" pitchFamily="18" charset="0"/>
                          <a:sym typeface="Arial" panose="020B0604020202020204"/>
                        </a:rPr>
                        <a:t> </a:t>
                      </a:r>
                    </a:p>
                  </a:txBody>
                  <a:tcPr/>
                </a:tc>
                <a:extLst>
                  <a:ext uri="{0D108BD9-81ED-4DB2-BD59-A6C34878D82A}">
                    <a16:rowId xmlns:a16="http://schemas.microsoft.com/office/drawing/2014/main" val="10001"/>
                  </a:ext>
                </a:extLst>
              </a:tr>
              <a:tr h="648335">
                <a:tc>
                  <a:txBody>
                    <a:bodyPr/>
                    <a:lstStyle/>
                    <a:p>
                      <a:pPr algn="l"/>
                      <a:r>
                        <a:rPr lang="en-US" sz="1800" dirty="0">
                          <a:latin typeface="Times New Roman" panose="02020603050405020304" pitchFamily="18" charset="0"/>
                          <a:cs typeface="Times New Roman" panose="02020603050405020304" pitchFamily="18" charset="0"/>
                        </a:rPr>
                        <a:t>2</a:t>
                      </a:r>
                      <a:r>
                        <a:rPr lang="en-IN" altLang="en-US" sz="1800" dirty="0">
                          <a:latin typeface="Times New Roman" panose="02020603050405020304" pitchFamily="18" charset="0"/>
                          <a:cs typeface="Times New Roman" panose="02020603050405020304" pitchFamily="18" charset="0"/>
                        </a:rPr>
                        <a:t>103A521</a:t>
                      </a:r>
                      <a:r>
                        <a:rPr lang="en-US" altLang="en-IN" sz="1800" dirty="0">
                          <a:latin typeface="Times New Roman" panose="02020603050405020304" pitchFamily="18" charset="0"/>
                          <a:cs typeface="Times New Roman" panose="02020603050405020304" pitchFamily="18" charset="0"/>
                        </a:rPr>
                        <a:t>07</a:t>
                      </a:r>
                    </a:p>
                  </a:txBody>
                  <a:tcPr/>
                </a:tc>
                <a:tc>
                  <a:txBody>
                    <a:bodyPr/>
                    <a:lstStyle/>
                    <a:p>
                      <a:pPr algn="l"/>
                      <a:r>
                        <a:rPr lang="en-IN" altLang="en-US" sz="1800" dirty="0">
                          <a:latin typeface="Times New Roman" panose="02020603050405020304" pitchFamily="18" charset="0"/>
                          <a:cs typeface="Times New Roman" panose="02020603050405020304" pitchFamily="18" charset="0"/>
                        </a:rPr>
                        <a:t>P. </a:t>
                      </a:r>
                      <a:r>
                        <a:rPr lang="en-US" altLang="en-IN" sz="1800" dirty="0">
                          <a:latin typeface="Times New Roman" panose="02020603050405020304" pitchFamily="18" charset="0"/>
                          <a:cs typeface="Times New Roman" panose="02020603050405020304" pitchFamily="18" charset="0"/>
                        </a:rPr>
                        <a:t>SRIHITHA</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15315">
                <a:tc>
                  <a:txBody>
                    <a:bodyPr/>
                    <a:lstStyle/>
                    <a:p>
                      <a:pPr algn="l">
                        <a:buNone/>
                      </a:pPr>
                      <a:r>
                        <a:rPr lang="en-IN" altLang="en-US" sz="1800" dirty="0">
                          <a:latin typeface="Times New Roman" panose="02020603050405020304" pitchFamily="18" charset="0"/>
                          <a:cs typeface="Times New Roman" panose="02020603050405020304" pitchFamily="18" charset="0"/>
                        </a:rPr>
                        <a:t>2103A521</a:t>
                      </a:r>
                      <a:r>
                        <a:rPr lang="en-US" altLang="en-IN" sz="1800" dirty="0">
                          <a:latin typeface="Times New Roman" panose="02020603050405020304" pitchFamily="18" charset="0"/>
                          <a:cs typeface="Times New Roman" panose="02020603050405020304" pitchFamily="18" charset="0"/>
                        </a:rPr>
                        <a:t>10</a:t>
                      </a:r>
                    </a:p>
                  </a:txBody>
                  <a:tcPr/>
                </a:tc>
                <a:tc>
                  <a:txBody>
                    <a:bodyPr/>
                    <a:lstStyle/>
                    <a:p>
                      <a:pPr algn="l">
                        <a:buNone/>
                      </a:pPr>
                      <a:r>
                        <a:rPr lang="en-IN" altLang="en-US" sz="1800" dirty="0">
                          <a:latin typeface="Times New Roman" panose="02020603050405020304" pitchFamily="18" charset="0"/>
                          <a:cs typeface="Times New Roman" panose="02020603050405020304" pitchFamily="18" charset="0"/>
                        </a:rPr>
                        <a:t>T. </a:t>
                      </a:r>
                      <a:r>
                        <a:rPr lang="en-US" altLang="en-IN" sz="1800" dirty="0">
                          <a:latin typeface="Times New Roman" panose="02020603050405020304" pitchFamily="18" charset="0"/>
                          <a:cs typeface="Times New Roman" panose="02020603050405020304" pitchFamily="18" charset="0"/>
                        </a:rPr>
                        <a:t>SAIPRIYA</a:t>
                      </a:r>
                    </a:p>
                  </a:txBody>
                  <a:tcPr/>
                </a:tc>
                <a:extLst>
                  <a:ext uri="{0D108BD9-81ED-4DB2-BD59-A6C34878D82A}">
                    <a16:rowId xmlns:a16="http://schemas.microsoft.com/office/drawing/2014/main" val="10003"/>
                  </a:ext>
                </a:extLst>
              </a:tr>
              <a:tr h="570865">
                <a:tc>
                  <a:txBody>
                    <a:bodyPr/>
                    <a:lstStyle/>
                    <a:p>
                      <a:pPr algn="l">
                        <a:buNone/>
                      </a:pPr>
                      <a:r>
                        <a:rPr lang="en-IN" altLang="en-US" sz="1800" dirty="0">
                          <a:latin typeface="Times New Roman" panose="02020603050405020304" pitchFamily="18" charset="0"/>
                          <a:cs typeface="Times New Roman" panose="02020603050405020304" pitchFamily="18" charset="0"/>
                        </a:rPr>
                        <a:t>2103A521</a:t>
                      </a:r>
                      <a:r>
                        <a:rPr lang="en-US" altLang="en-IN" sz="1800" dirty="0">
                          <a:latin typeface="Times New Roman" panose="02020603050405020304" pitchFamily="18" charset="0"/>
                          <a:cs typeface="Times New Roman" panose="02020603050405020304" pitchFamily="18" charset="0"/>
                        </a:rPr>
                        <a:t>27</a:t>
                      </a:r>
                    </a:p>
                  </a:txBody>
                  <a:tcPr/>
                </a:tc>
                <a:tc>
                  <a:txBody>
                    <a:bodyPr/>
                    <a:lstStyle/>
                    <a:p>
                      <a:pPr algn="l">
                        <a:buNone/>
                      </a:pPr>
                      <a:r>
                        <a:rPr lang="en-US" altLang="en-IN" sz="1800" dirty="0">
                          <a:latin typeface="Times New Roman" panose="02020603050405020304" pitchFamily="18" charset="0"/>
                          <a:cs typeface="Times New Roman" panose="02020603050405020304" pitchFamily="18" charset="0"/>
                        </a:rPr>
                        <a:t>T</a:t>
                      </a:r>
                      <a:r>
                        <a:rPr lang="en-IN" altLang="en-US" sz="1800" dirty="0">
                          <a:latin typeface="Times New Roman" panose="02020603050405020304" pitchFamily="18" charset="0"/>
                          <a:cs typeface="Times New Roman" panose="02020603050405020304" pitchFamily="18" charset="0"/>
                        </a:rPr>
                        <a:t>. S</a:t>
                      </a:r>
                      <a:r>
                        <a:rPr lang="en-US" altLang="en-IN" sz="1800" dirty="0">
                          <a:latin typeface="Times New Roman" panose="02020603050405020304" pitchFamily="18" charset="0"/>
                          <a:cs typeface="Times New Roman" panose="02020603050405020304" pitchFamily="18" charset="0"/>
                        </a:rPr>
                        <a:t>INDHURAJ</a:t>
                      </a:r>
                    </a:p>
                  </a:txBody>
                  <a:tcPr/>
                </a:tc>
                <a:extLst>
                  <a:ext uri="{0D108BD9-81ED-4DB2-BD59-A6C34878D82A}">
                    <a16:rowId xmlns:a16="http://schemas.microsoft.com/office/drawing/2014/main" val="10004"/>
                  </a:ext>
                </a:extLst>
              </a:tr>
              <a:tr h="527050">
                <a:tc>
                  <a:txBody>
                    <a:bodyPr/>
                    <a:lstStyle/>
                    <a:p>
                      <a:pPr algn="l">
                        <a:buNone/>
                      </a:pPr>
                      <a:r>
                        <a:rPr lang="en-IN" altLang="en-US" sz="1800" dirty="0">
                          <a:latin typeface="Times New Roman" panose="02020603050405020304" pitchFamily="18" charset="0"/>
                          <a:cs typeface="Times New Roman" panose="02020603050405020304" pitchFamily="18" charset="0"/>
                        </a:rPr>
                        <a:t>2103A52</a:t>
                      </a:r>
                      <a:r>
                        <a:rPr lang="en-US" altLang="en-IN" sz="1800" dirty="0">
                          <a:latin typeface="Times New Roman" panose="02020603050405020304" pitchFamily="18" charset="0"/>
                          <a:cs typeface="Times New Roman" panose="02020603050405020304" pitchFamily="18" charset="0"/>
                        </a:rPr>
                        <a:t>135</a:t>
                      </a:r>
                    </a:p>
                  </a:txBody>
                  <a:tcPr/>
                </a:tc>
                <a:tc>
                  <a:txBody>
                    <a:bodyPr/>
                    <a:lstStyle/>
                    <a:p>
                      <a:pPr algn="l">
                        <a:buNone/>
                      </a:pPr>
                      <a:r>
                        <a:rPr lang="en-US" altLang="en-IN" sz="1800" dirty="0">
                          <a:latin typeface="Times New Roman" panose="02020603050405020304" pitchFamily="18" charset="0"/>
                          <a:cs typeface="Times New Roman" panose="02020603050405020304" pitchFamily="18" charset="0"/>
                        </a:rPr>
                        <a:t>G</a:t>
                      </a:r>
                      <a:r>
                        <a:rPr lang="en-IN" altLang="en-US"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CHANDANA</a:t>
                      </a:r>
                    </a:p>
                  </a:txBody>
                  <a:tcPr/>
                </a:tc>
                <a:extLst>
                  <a:ext uri="{0D108BD9-81ED-4DB2-BD59-A6C34878D82A}">
                    <a16:rowId xmlns:a16="http://schemas.microsoft.com/office/drawing/2014/main" val="10005"/>
                  </a:ext>
                </a:extLst>
              </a:tr>
              <a:tr h="527685">
                <a:tc>
                  <a:txBody>
                    <a:bodyPr/>
                    <a:lstStyle/>
                    <a:p>
                      <a:pPr algn="l">
                        <a:buNone/>
                      </a:pPr>
                      <a:r>
                        <a:rPr lang="en-IN" altLang="en-US" sz="1800" dirty="0">
                          <a:latin typeface="Times New Roman" panose="02020603050405020304" pitchFamily="18" charset="0"/>
                          <a:cs typeface="Times New Roman" panose="02020603050405020304" pitchFamily="18" charset="0"/>
                        </a:rPr>
                        <a:t>2103A5217</a:t>
                      </a:r>
                      <a:r>
                        <a:rPr lang="en-US" altLang="en-IN" sz="1800" dirty="0">
                          <a:latin typeface="Times New Roman" panose="02020603050405020304" pitchFamily="18" charset="0"/>
                          <a:cs typeface="Times New Roman" panose="02020603050405020304" pitchFamily="18" charset="0"/>
                        </a:rPr>
                        <a:t>1</a:t>
                      </a:r>
                    </a:p>
                  </a:txBody>
                  <a:tcPr/>
                </a:tc>
                <a:tc>
                  <a:txBody>
                    <a:bodyPr/>
                    <a:lstStyle/>
                    <a:p>
                      <a:pPr algn="l">
                        <a:buNone/>
                      </a:pPr>
                      <a:r>
                        <a:rPr lang="en-US" altLang="en-IN" sz="1800" dirty="0">
                          <a:latin typeface="Times New Roman" panose="02020603050405020304" pitchFamily="18" charset="0"/>
                          <a:cs typeface="Times New Roman" panose="02020603050405020304" pitchFamily="18" charset="0"/>
                        </a:rPr>
                        <a:t>T</a:t>
                      </a:r>
                      <a:r>
                        <a:rPr lang="en-IN" altLang="en-US"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NIHAL</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62927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US" sz="32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Existing methodology</a:t>
            </a:r>
          </a:p>
        </p:txBody>
      </p:sp>
      <p:sp>
        <p:nvSpPr>
          <p:cNvPr id="2" name="Text Box 1"/>
          <p:cNvSpPr txBox="1"/>
          <p:nvPr/>
        </p:nvSpPr>
        <p:spPr>
          <a:xfrm>
            <a:off x="127000" y="1384935"/>
            <a:ext cx="9017000" cy="4323080"/>
          </a:xfrm>
          <a:prstGeom prst="rect">
            <a:avLst/>
          </a:prstGeom>
          <a:noFill/>
        </p:spPr>
        <p:txBody>
          <a:bodyPr wrap="square" rtlCol="0">
            <a:noAutofit/>
          </a:bodyPr>
          <a:lstStyle/>
          <a:p>
            <a:pPr marL="0" indent="0" algn="just">
              <a:lnSpc>
                <a:spcPct val="100000"/>
              </a:lnSpc>
              <a:buNone/>
            </a:pPr>
            <a:r>
              <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To evaluate the effectiveness, usability, and impact on personal finance management of expense tracker apps, existing research employs a variety of methodological approaches. Survey instruments are frequently used in quantitative studies to collect information about user demographics, app usage patterns, and financial outcomes. For instance, scientists might manage pre-and present mediation reviews on measure changes in monetary ways of behaving and mentalities among application clients. Longitudinal studies, which track user engagement and behavior over time, may also be carried out by researchers to gain insight into the viability of app usage and its long-term effects on financial well-being. Additionally, qualitative research techniques like focus groups and interviews are frequently used to investigate users' experiences, perceptions, and preferences regarding expense tracker apps. The underlying motivations, obstacles, and challenges associated with app adoption and usage are illuminated by these qualitative insights, which provide valuable context and nuance to complement the quantitative findings.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Title 1"/>
          <p:cNvSpPr>
            <a:spLocks noGrp="1" noChangeArrowheads="1"/>
          </p:cNvSpPr>
          <p:nvPr>
            <p:ph type="title"/>
          </p:nvPr>
        </p:nvSpPr>
        <p:spPr bwMode="auto">
          <a:xfrm>
            <a:off x="311150" y="63817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altLang="en-US" sz="3600" dirty="0">
                <a:solidFill>
                  <a:srgbClr val="FFFF00"/>
                </a:solidFill>
                <a:latin typeface="Times New Roman" panose="02020603050405020304" pitchFamily="18" charset="0"/>
                <a:cs typeface="Times New Roman" panose="02020603050405020304" pitchFamily="18" charset="0"/>
              </a:rPr>
              <a:t>Gaps identified</a:t>
            </a:r>
          </a:p>
        </p:txBody>
      </p:sp>
      <p:sp>
        <p:nvSpPr>
          <p:cNvPr id="3" name="Text Box 2"/>
          <p:cNvSpPr txBox="1"/>
          <p:nvPr/>
        </p:nvSpPr>
        <p:spPr>
          <a:xfrm>
            <a:off x="231140" y="1421765"/>
            <a:ext cx="8912860" cy="4294505"/>
          </a:xfrm>
          <a:prstGeom prst="rect">
            <a:avLst/>
          </a:prstGeom>
          <a:noFill/>
        </p:spPr>
        <p:txBody>
          <a:bodyPr wrap="square" rtlCol="0">
            <a:noAutofit/>
          </a:bodyPr>
          <a:lstStyle/>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Financial record-keeping inefficiencies and errors are frequently the result of the burden of manual entry that comes with </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conventional methods of tracking expenses. Clients might encounter dissatisfaction because of the restricted constant</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perceivability into their ways of managing money while depending on manual strategies or less complex cost tracker </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applications. Reconciliation challenges emerge when clients endeavor to adjust information between their cost tracker</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application and other monetary stages, prompting irregularities and convenience issues. Numerous clients battle with the</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trouble in order of costs inside their tracker application, bringing about misallocation of assets and off base monetary</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detailing. Users are unable to reduce the amount of time spent manually entering data because of some expense</a:t>
            </a:r>
          </a:p>
          <a:p>
            <a:pPr marL="285750" indent="-285750" algn="l">
              <a:lnSpc>
                <a:spcPct val="110000"/>
              </a:lnSpc>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tracker apps' lack of automation features. </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endParaRPr>
          </a:p>
          <a:p>
            <a:pPr marL="285750" indent="-285750" algn="l">
              <a:lnSpc>
                <a:spcPct val="100000"/>
              </a:lnSpc>
            </a:pP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Title 1"/>
          <p:cNvSpPr>
            <a:spLocks noGrp="1" noChangeArrowheads="1"/>
          </p:cNvSpPr>
          <p:nvPr>
            <p:ph type="title"/>
          </p:nvPr>
        </p:nvSpPr>
        <p:spPr bwMode="auto">
          <a:xfrm>
            <a:off x="406400" y="57848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altLang="en-US" sz="3600" dirty="0">
                <a:solidFill>
                  <a:srgbClr val="FFFF00"/>
                </a:solidFill>
                <a:latin typeface="Times New Roman" panose="02020603050405020304" pitchFamily="18" charset="0"/>
                <a:cs typeface="Times New Roman" panose="02020603050405020304" pitchFamily="18" charset="0"/>
              </a:rPr>
              <a:t>Problem Identification </a:t>
            </a:r>
          </a:p>
        </p:txBody>
      </p:sp>
      <p:sp>
        <p:nvSpPr>
          <p:cNvPr id="4" name="Text Box 3"/>
          <p:cNvSpPr txBox="1"/>
          <p:nvPr/>
        </p:nvSpPr>
        <p:spPr>
          <a:xfrm>
            <a:off x="190500" y="1149985"/>
            <a:ext cx="8953500" cy="4239895"/>
          </a:xfrm>
          <a:prstGeom prst="rect">
            <a:avLst/>
          </a:prstGeom>
          <a:noFill/>
        </p:spPr>
        <p:txBody>
          <a:bodyPr wrap="square" rtlCol="0">
            <a:noAutofit/>
          </a:bodyPr>
          <a:lstStyle/>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Manual entry: The burden ofis that users frequently find it tedious and time-consuming to manually enter their expenses into the app, which can result in inconsistent data and user fatigue.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Restricted Continuous Perceivability: Many expense tracker applications need constant updates on spending, making clients have postponed or off base experiences into their monetary exercises. Disjointed user experiences and data inconsistencies result from integration difficulties with other financial platforms and services.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Difficulty in Categorization:The app makes it difficult for users to accurately classify expenses, which can result in misallocating funds and inaccurate financial reporting.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Lack of Automation: Users are forced to perform repetitive manual tasks due to a lack of automation features, which reduces efficiency and user satisfaction.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Privacy concerns: Users are wary of giving sensitive financial information to expense tracker apps because they are concerned about the security and privacy of their data.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Problems with Accessibility: Some expense tracker apps don't have accessibility features, so people with disabilities can't fully use the app's features. </a:t>
            </a:r>
          </a:p>
          <a:p>
            <a:pPr marL="285750" indent="-285750" algn="just">
              <a:lnSpc>
                <a:spcPct val="100000"/>
              </a:lnSpc>
              <a:buFont typeface="Wingdings" panose="05000000000000000000" charset="0"/>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Absence of Customization: Clients feel restricted by the absence of customization choices, keeping them from fitting the application to their particular monetary requirements and inclinations. Insufficient Insights: Expense tracker apps frequently provide users with insufficient or generic insights, making it difficult to obtain information that can be used to make financial decisions. </a:t>
            </a:r>
          </a:p>
          <a:p>
            <a:pPr marL="285750" indent="-285750" algn="just">
              <a:lnSpc>
                <a:spcPct val="100000"/>
              </a:lnSpc>
            </a:pP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Title 1"/>
          <p:cNvSpPr>
            <a:spLocks noGrp="1" noChangeArrowheads="1"/>
          </p:cNvSpPr>
          <p:nvPr>
            <p:ph type="title"/>
          </p:nvPr>
        </p:nvSpPr>
        <p:spPr bwMode="auto">
          <a:xfrm>
            <a:off x="311150" y="623555"/>
            <a:ext cx="8521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r>
              <a:rPr lang="en-IN" altLang="en-US" sz="3600" dirty="0">
                <a:latin typeface="Times New Roman" panose="02020603050405020304" pitchFamily="18" charset="0"/>
                <a:cs typeface="Times New Roman" panose="02020603050405020304" pitchFamily="18" charset="0"/>
              </a:rPr>
              <a:t>               </a:t>
            </a:r>
            <a:r>
              <a:rPr lang="en-IN" sz="3200" dirty="0">
                <a:solidFill>
                  <a:srgbClr val="FFFF00"/>
                </a:solidFill>
                <a:latin typeface="Calibri" panose="020F0502020204030204" pitchFamily="34" charset="0"/>
                <a:ea typeface="Calibri" panose="020F0502020204030204" pitchFamily="34" charset="0"/>
                <a:cs typeface="Calibri" panose="020F0502020204030204" pitchFamily="34" charset="0"/>
              </a:rPr>
              <a:t>Elements used in the Project </a:t>
            </a:r>
            <a:r>
              <a:rPr lang="en-IN" altLang="en-US" sz="3200" dirty="0">
                <a:solidFill>
                  <a:srgbClr val="FFFF00"/>
                </a:solidFill>
                <a:latin typeface="Calibri" panose="020F0502020204030204" pitchFamily="34" charset="0"/>
                <a:ea typeface="Calibri" panose="020F0502020204030204" pitchFamily="34" charset="0"/>
                <a:cs typeface="Calibri" panose="020F0502020204030204" pitchFamily="34" charset="0"/>
              </a:rPr>
              <a:t> </a:t>
            </a:r>
            <a:endParaRPr lang="en-IN" altLang="en-US" sz="3600" dirty="0">
              <a:solidFill>
                <a:srgbClr val="FFFF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142240" y="1214120"/>
            <a:ext cx="9001760" cy="4303395"/>
          </a:xfrm>
          <a:prstGeom prst="rect">
            <a:avLst/>
          </a:prstGeom>
          <a:noFill/>
        </p:spPr>
        <p:txBody>
          <a:bodyPr wrap="square" rtlCol="0">
            <a:noAutofit/>
          </a:bodyPr>
          <a:lstStyle/>
          <a:p>
            <a:pPr marL="114300" marR="2009140" indent="0" algn="just">
              <a:lnSpc>
                <a:spcPct val="150000"/>
              </a:lnSpc>
              <a:buNone/>
            </a:pPr>
            <a:r>
              <a:rPr lang="en-IN" sz="1200" b="1" spc="-5"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sym typeface="+mn-ea"/>
              </a:rPr>
              <a:t>User Interface (UI):</a:t>
            </a:r>
            <a:endParaRPr lang="en-IN" sz="1200" dirty="0">
              <a:solidFill>
                <a:schemeClr val="bg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lvl="0" indent="-171450" algn="just">
              <a:lnSpc>
                <a:spcPct val="150000"/>
              </a:lnSpc>
              <a:buFont typeface="Wingdings" panose="05000000000000000000" charset="0"/>
              <a:buChar char="Ø"/>
            </a:pPr>
            <a:r>
              <a:rPr lang="en-US" alt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The project features a user-friendly graphical user interface (GUI) designed for ease of use and navigation.</a:t>
            </a:r>
            <a:endPar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UI elements include buttons, text fields, text areas, labels, and themes to enhance the visual appeal and customization options.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Expense Logging: Users can manually enter their expenses into the app, including optional notes and information like the amount spent, date, category (such as transportation or groceries), and category. </a:t>
            </a: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Financial plan The board: Clients can set financial plans for various cost classifications and track their spending against these financial plans. Visual indicators or notifications may be provided by the app to notify users when their budget limits are approaching or exceeding. </a:t>
            </a: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Real-Time Expense Tracking: The app provides instantaneous visibility into users' financial transactions and current spending status by providing real-time updates on their spending activities. </a:t>
            </a: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Classification The executives: Clients can coordinate their costs into adjustable classes to work with following and examination. Food, housing, transportation, entertainment, and utilities are all common categories. </a:t>
            </a:r>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04410"/>
            <a:ext cx="8520600" cy="572700"/>
          </a:xfrm>
        </p:spPr>
        <p:txBody>
          <a:bodyPr/>
          <a:lstStyle/>
          <a:p>
            <a:r>
              <a:rPr lang="en-US" dirty="0">
                <a:latin typeface="Times New Roman" panose="02020603050405020304" pitchFamily="18" charset="0"/>
                <a:cs typeface="Times New Roman" panose="02020603050405020304" pitchFamily="18" charset="0"/>
              </a:rPr>
              <a:t>RESULT SCREENS</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967066" y="1285431"/>
            <a:ext cx="1739591" cy="306705"/>
          </a:xfrm>
          <a:prstGeom prst="rect">
            <a:avLst/>
          </a:prstGeom>
          <a:noFill/>
        </p:spPr>
        <p:txBody>
          <a:bodyPr wrap="square" rtlCol="0">
            <a:spAutoFit/>
          </a:bodyPr>
          <a:lstStyle/>
          <a:p>
            <a:r>
              <a:rPr lang="en-US" dirty="0">
                <a:solidFill>
                  <a:srgbClr val="FFFF00"/>
                </a:solidFill>
              </a:rPr>
              <a:t>LOGO</a:t>
            </a:r>
            <a:endParaRPr lang="en-GB" dirty="0">
              <a:solidFill>
                <a:srgbClr val="FFFF00"/>
              </a:solidFill>
            </a:endParaRPr>
          </a:p>
        </p:txBody>
      </p:sp>
      <p:pic>
        <p:nvPicPr>
          <p:cNvPr id="6" name="Picture 3" descr="C:\Users\srihi\Downloads\first one.jpgfirst one"/>
          <p:cNvPicPr>
            <a:picLocks noChangeAspect="1" noChangeArrowheads="1"/>
          </p:cNvPicPr>
          <p:nvPr/>
        </p:nvPicPr>
        <p:blipFill>
          <a:blip r:embed="rId2"/>
          <a:srcRect t="6977" b="14348"/>
          <a:stretch>
            <a:fillRect/>
          </a:stretch>
        </p:blipFill>
        <p:spPr bwMode="auto">
          <a:xfrm>
            <a:off x="2834640" y="1657350"/>
            <a:ext cx="378015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8" y="237609"/>
            <a:ext cx="8520600" cy="572700"/>
          </a:xfrm>
        </p:spPr>
        <p:txBody>
          <a:bodyPr/>
          <a:lstStyle/>
          <a:p>
            <a:r>
              <a:rPr lang="en-US" dirty="0">
                <a:latin typeface="Times New Roman" panose="02020603050405020304" pitchFamily="18" charset="0"/>
                <a:cs typeface="Times New Roman" panose="02020603050405020304" pitchFamily="18" charset="0"/>
              </a:rPr>
              <a:t>RESULT SCREENS:</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99828" y="1138157"/>
            <a:ext cx="2409199" cy="306705"/>
          </a:xfrm>
          <a:prstGeom prst="rect">
            <a:avLst/>
          </a:prstGeom>
          <a:noFill/>
        </p:spPr>
        <p:txBody>
          <a:bodyPr wrap="square" rtlCol="0">
            <a:spAutoFit/>
          </a:bodyPr>
          <a:lstStyle/>
          <a:p>
            <a:r>
              <a:rPr lang="en-US" altLang="en-GB" dirty="0">
                <a:solidFill>
                  <a:srgbClr val="FFFF00"/>
                </a:solidFill>
              </a:rPr>
              <a:t>LOGIN PAGE</a:t>
            </a:r>
          </a:p>
        </p:txBody>
      </p:sp>
      <p:pic>
        <p:nvPicPr>
          <p:cNvPr id="5" name="Picture 4" descr="C:\Users\srihi\Downloads\second one.jpgsecond one"/>
          <p:cNvPicPr>
            <a:picLocks noChangeAspect="1"/>
          </p:cNvPicPr>
          <p:nvPr/>
        </p:nvPicPr>
        <p:blipFill>
          <a:blip r:embed="rId2"/>
          <a:srcRect t="12467" b="18165"/>
          <a:stretch>
            <a:fillRect/>
          </a:stretch>
        </p:blipFill>
        <p:spPr>
          <a:xfrm>
            <a:off x="2973070" y="982980"/>
            <a:ext cx="3340100" cy="36874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8" y="237609"/>
            <a:ext cx="8520600" cy="572700"/>
          </a:xfrm>
        </p:spPr>
        <p:txBody>
          <a:bodyPr/>
          <a:lstStyle/>
          <a:p>
            <a:r>
              <a:rPr lang="en-US" dirty="0">
                <a:latin typeface="Times New Roman" panose="02020603050405020304" pitchFamily="18" charset="0"/>
                <a:cs typeface="Times New Roman" panose="02020603050405020304" pitchFamily="18" charset="0"/>
              </a:rPr>
              <a:t>RESULT SCREENS:</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99828" y="1138157"/>
            <a:ext cx="2409199" cy="306705"/>
          </a:xfrm>
          <a:prstGeom prst="rect">
            <a:avLst/>
          </a:prstGeom>
          <a:noFill/>
        </p:spPr>
        <p:txBody>
          <a:bodyPr wrap="square" rtlCol="0">
            <a:spAutoFit/>
          </a:bodyPr>
          <a:lstStyle/>
          <a:p>
            <a:r>
              <a:rPr lang="en-US" altLang="en-GB" dirty="0">
                <a:solidFill>
                  <a:srgbClr val="FFFF00"/>
                </a:solidFill>
              </a:rPr>
              <a:t>ACCOUNT CREATION</a:t>
            </a:r>
          </a:p>
        </p:txBody>
      </p:sp>
      <p:pic>
        <p:nvPicPr>
          <p:cNvPr id="6" name="Picture 6" descr="C:\Users\srihi\Downloads\third one.jpgthird one"/>
          <p:cNvPicPr>
            <a:picLocks noChangeAspect="1" noChangeArrowheads="1"/>
          </p:cNvPicPr>
          <p:nvPr/>
        </p:nvPicPr>
        <p:blipFill>
          <a:blip r:embed="rId2"/>
          <a:srcRect l="1461" t="6277" r="1016" b="2884"/>
          <a:stretch>
            <a:fillRect/>
          </a:stretch>
        </p:blipFill>
        <p:spPr bwMode="auto">
          <a:xfrm>
            <a:off x="3047365" y="810260"/>
            <a:ext cx="3063875" cy="419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8" y="237609"/>
            <a:ext cx="8520600" cy="572700"/>
          </a:xfrm>
        </p:spPr>
        <p:txBody>
          <a:bodyPr/>
          <a:lstStyle/>
          <a:p>
            <a:r>
              <a:rPr lang="en-US" dirty="0">
                <a:latin typeface="Times New Roman" panose="02020603050405020304" pitchFamily="18" charset="0"/>
                <a:cs typeface="Times New Roman" panose="02020603050405020304" pitchFamily="18" charset="0"/>
              </a:rPr>
              <a:t>RESULT SCREENS:</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99828" y="1138157"/>
            <a:ext cx="2409199" cy="306705"/>
          </a:xfrm>
          <a:prstGeom prst="rect">
            <a:avLst/>
          </a:prstGeom>
          <a:noFill/>
        </p:spPr>
        <p:txBody>
          <a:bodyPr wrap="square" rtlCol="0">
            <a:spAutoFit/>
          </a:bodyPr>
          <a:lstStyle/>
          <a:p>
            <a:r>
              <a:rPr lang="en-US" altLang="en-GB" dirty="0">
                <a:solidFill>
                  <a:srgbClr val="FFFF00"/>
                </a:solidFill>
              </a:rPr>
              <a:t>USER INTERFACE</a:t>
            </a:r>
          </a:p>
        </p:txBody>
      </p:sp>
      <p:pic>
        <p:nvPicPr>
          <p:cNvPr id="5" name="Picture 4" descr="C:\Users\srihi\Downloads\fourth one.jpgfourth one"/>
          <p:cNvPicPr>
            <a:picLocks noChangeAspect="1"/>
          </p:cNvPicPr>
          <p:nvPr/>
        </p:nvPicPr>
        <p:blipFill>
          <a:blip r:embed="rId2"/>
          <a:srcRect t="5251" b="2386"/>
          <a:stretch>
            <a:fillRect/>
          </a:stretch>
        </p:blipFill>
        <p:spPr>
          <a:xfrm>
            <a:off x="3997325" y="441960"/>
            <a:ext cx="3317240" cy="4545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28" y="237609"/>
            <a:ext cx="8520600" cy="572700"/>
          </a:xfrm>
        </p:spPr>
        <p:txBody>
          <a:bodyPr/>
          <a:lstStyle/>
          <a:p>
            <a:r>
              <a:rPr lang="en-US" dirty="0">
                <a:latin typeface="Times New Roman" panose="02020603050405020304" pitchFamily="18" charset="0"/>
                <a:cs typeface="Times New Roman" panose="02020603050405020304" pitchFamily="18" charset="0"/>
              </a:rPr>
              <a:t>RESULT SCREENS:</a:t>
            </a:r>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241077" y="1190196"/>
            <a:ext cx="2409199" cy="306705"/>
          </a:xfrm>
          <a:prstGeom prst="rect">
            <a:avLst/>
          </a:prstGeom>
          <a:noFill/>
        </p:spPr>
        <p:txBody>
          <a:bodyPr wrap="square" rtlCol="0">
            <a:spAutoFit/>
          </a:bodyPr>
          <a:lstStyle/>
          <a:p>
            <a:r>
              <a:rPr lang="en-US" altLang="en-GB" dirty="0">
                <a:solidFill>
                  <a:srgbClr val="FFFF00"/>
                </a:solidFill>
              </a:rPr>
              <a:t>USER INTERFACE</a:t>
            </a:r>
          </a:p>
        </p:txBody>
      </p:sp>
      <p:pic>
        <p:nvPicPr>
          <p:cNvPr id="3" name="Picture 2" descr="C:\Users\srihi\Downloads\fifth one.jpgfifth one"/>
          <p:cNvPicPr>
            <a:picLocks noChangeAspect="1"/>
          </p:cNvPicPr>
          <p:nvPr/>
        </p:nvPicPr>
        <p:blipFill>
          <a:blip r:embed="rId2"/>
          <a:srcRect l="709" t="5381" r="-480" b="22003"/>
          <a:stretch>
            <a:fillRect/>
          </a:stretch>
        </p:blipFill>
        <p:spPr>
          <a:xfrm>
            <a:off x="3819525" y="649605"/>
            <a:ext cx="4154170" cy="44938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118188" y="78176"/>
            <a:ext cx="8520600" cy="572700"/>
          </a:xfrm>
          <a:prstGeom prst="rect">
            <a:avLst/>
          </a:prstGeom>
        </p:spPr>
        <p:txBody>
          <a:bodyPr spcFirstLastPara="1" wrap="square" lIns="91425" tIns="91425" rIns="91425" bIns="91425" anchor="t" anchorCtr="0">
            <a:noAutofit/>
          </a:bodyPr>
          <a:lstStyle/>
          <a:p>
            <a:r>
              <a:rPr lang="en-US" sz="2400" dirty="0">
                <a:solidFill>
                  <a:srgbClr val="FFFF00"/>
                </a:solidFill>
                <a:latin typeface="Times New Roman" panose="02020603050405020304" pitchFamily="18" charset="0"/>
                <a:cs typeface="Times New Roman" panose="02020603050405020304" pitchFamily="18" charset="0"/>
              </a:rPr>
              <a:t>Comparative study of proposed and existing systems</a:t>
            </a:r>
            <a:endParaRPr lang="en-US" sz="24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118188" y="650876"/>
            <a:ext cx="8631578" cy="4414448"/>
          </a:xfrm>
          <a:prstGeom prst="rect">
            <a:avLst/>
          </a:prstGeom>
        </p:spPr>
        <p:txBody>
          <a:bodyPr spcFirstLastPara="1" wrap="square" lIns="91425" tIns="91425" rIns="91425" bIns="91425" anchor="t" anchorCtr="0">
            <a:noAutofit/>
          </a:bodyPr>
          <a:lstStyle/>
          <a:p>
            <a:pPr marL="0" indent="0" fontAlgn="auto">
              <a:buNone/>
              <a:defRPr/>
            </a:pPr>
            <a:r>
              <a:rPr lang="en-US" sz="1400" dirty="0">
                <a:latin typeface="Times New Roman" panose="02020603050405020304" pitchFamily="18" charset="0"/>
                <a:cs typeface="Times New Roman" panose="02020603050405020304" pitchFamily="18" charset="0"/>
              </a:rPr>
              <a:t>1. Highlights and Functionality:- The highlights and usefulness presented by the proposed expense tracker framework with those of existing frameworks. Assess perspectives, for example, cost logging, financial plan the executives, information perception, receipt checking, ledger joining, objective setting, and security highlights.</a:t>
            </a:r>
          </a:p>
          <a:p>
            <a:pPr marL="0" indent="0" fontAlgn="auto">
              <a:buNone/>
              <a:defRPr/>
            </a:pPr>
            <a:r>
              <a:rPr lang="en-US" sz="1400" dirty="0">
                <a:latin typeface="Times New Roman" panose="02020603050405020304" pitchFamily="18" charset="0"/>
                <a:cs typeface="Times New Roman" panose="02020603050405020304" pitchFamily="18" charset="0"/>
              </a:rPr>
              <a:t>2. Client Experience:- Evaluate the client experience of the two frameworks, including convenience, route, instinct, and general plan. Take into consideration things like the responsiveness, visual appeal, and customization options of the user interface.</a:t>
            </a:r>
          </a:p>
          <a:p>
            <a:pPr marL="0" indent="0" fontAlgn="auto">
              <a:buNone/>
              <a:defRPr/>
            </a:pPr>
            <a:r>
              <a:rPr lang="en-US" sz="1400" dirty="0">
                <a:latin typeface="Times New Roman" panose="02020603050405020304" pitchFamily="18" charset="0"/>
                <a:cs typeface="Times New Roman" panose="02020603050405020304" pitchFamily="18" charset="0"/>
              </a:rPr>
              <a:t> 3. Automation and integration of data:- Analyze the degree of information incorporation and robotization capacities between the proposed framework and existing frameworks. Assess the degree to which manual data entry is required and how well each system integrates with external data sources like bank accounts. </a:t>
            </a:r>
          </a:p>
          <a:p>
            <a:pPr marL="0" indent="0" fontAlgn="auto">
              <a:buNone/>
              <a:defRPr/>
            </a:pPr>
            <a:r>
              <a:rPr lang="en-US" sz="1400" dirty="0">
                <a:latin typeface="Times New Roman" panose="02020603050405020304" pitchFamily="18" charset="0"/>
                <a:cs typeface="Times New Roman" panose="02020603050405020304" pitchFamily="18" charset="0"/>
              </a:rPr>
              <a:t> 4. Real-Time Notifications and Updates: - Investigate the capacity of the two frameworks to give constant updates on spending exercises and send ideal warnings to clients in regard to financial plan edges, charge installments, and sporadic spending designs. Evaluate the viability of these highlights in keeping clients educated and locked in.</a:t>
            </a:r>
          </a:p>
          <a:p>
            <a:pPr marL="0" indent="0" fontAlgn="auto">
              <a:buNone/>
              <a:defRPr/>
            </a:pPr>
            <a:r>
              <a:rPr lang="en-US" sz="1400" dirty="0">
                <a:latin typeface="Times New Roman" panose="02020603050405020304" pitchFamily="18" charset="0"/>
                <a:cs typeface="Times New Roman" panose="02020603050405020304" pitchFamily="18" charset="0"/>
              </a:rPr>
              <a:t> 5. Privacy and Security:   - Assess the safety efforts carried out by the two frameworks to safeguard clients' delicate monetary information. Encrypting data, using secure authentication methods, adhering to privacy laws, and taking precautions to stop unauthorized access or data breaches are all things to think about. </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nvGraphicFramePr>
        <p:xfrm>
          <a:off x="70203" y="259528"/>
          <a:ext cx="7668883" cy="4508926"/>
        </p:xfrm>
        <a:graphic>
          <a:graphicData uri="http://schemas.openxmlformats.org/drawingml/2006/table">
            <a:tbl>
              <a:tblPr firstRow="1" bandRow="1">
                <a:tableStyleId>{5A111915-BE36-4E01-A7E5-04B1672EAD32}</a:tableStyleId>
              </a:tblPr>
              <a:tblGrid>
                <a:gridCol w="1028647">
                  <a:extLst>
                    <a:ext uri="{9D8B030D-6E8A-4147-A177-3AD203B41FA5}">
                      <a16:colId xmlns:a16="http://schemas.microsoft.com/office/drawing/2014/main" val="20000"/>
                    </a:ext>
                  </a:extLst>
                </a:gridCol>
                <a:gridCol w="6640236">
                  <a:extLst>
                    <a:ext uri="{9D8B030D-6E8A-4147-A177-3AD203B41FA5}">
                      <a16:colId xmlns:a16="http://schemas.microsoft.com/office/drawing/2014/main" val="20001"/>
                    </a:ext>
                  </a:extLst>
                </a:gridCol>
              </a:tblGrid>
              <a:tr h="49230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val="10000"/>
                  </a:ext>
                </a:extLst>
              </a:tr>
              <a:tr h="577006">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r h="423009">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2200" dirty="0">
                          <a:latin typeface="Calibri" panose="020F0502020204030204" pitchFamily="34" charset="0"/>
                          <a:cs typeface="Calibri" panose="020F0502020204030204" pitchFamily="34" charset="0"/>
                        </a:rPr>
                        <a:t>Abstract </a:t>
                      </a:r>
                    </a:p>
                  </a:txBody>
                  <a:tcPr/>
                </a:tc>
                <a:extLst>
                  <a:ext uri="{0D108BD9-81ED-4DB2-BD59-A6C34878D82A}">
                    <a16:rowId xmlns:a16="http://schemas.microsoft.com/office/drawing/2014/main" val="10002"/>
                  </a:ext>
                </a:extLst>
              </a:tr>
              <a:tr h="423009">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Motivation and Background </a:t>
                      </a:r>
                    </a:p>
                  </a:txBody>
                  <a:tcPr/>
                </a:tc>
                <a:extLst>
                  <a:ext uri="{0D108BD9-81ED-4DB2-BD59-A6C34878D82A}">
                    <a16:rowId xmlns:a16="http://schemas.microsoft.com/office/drawing/2014/main" val="10003"/>
                  </a:ext>
                </a:extLst>
              </a:tr>
              <a:tr h="423009">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objectives</a:t>
                      </a:r>
                    </a:p>
                  </a:txBody>
                  <a:tcPr/>
                </a:tc>
                <a:extLst>
                  <a:ext uri="{0D108BD9-81ED-4DB2-BD59-A6C34878D82A}">
                    <a16:rowId xmlns:a16="http://schemas.microsoft.com/office/drawing/2014/main" val="10004"/>
                  </a:ext>
                </a:extLst>
              </a:tr>
              <a:tr h="423009">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Introduction</a:t>
                      </a:r>
                    </a:p>
                  </a:txBody>
                  <a:tcPr/>
                </a:tc>
                <a:extLst>
                  <a:ext uri="{0D108BD9-81ED-4DB2-BD59-A6C34878D82A}">
                    <a16:rowId xmlns:a16="http://schemas.microsoft.com/office/drawing/2014/main" val="10005"/>
                  </a:ext>
                </a:extLst>
              </a:tr>
              <a:tr h="423009">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Literature review</a:t>
                      </a:r>
                    </a:p>
                  </a:txBody>
                  <a:tcPr/>
                </a:tc>
                <a:extLst>
                  <a:ext uri="{0D108BD9-81ED-4DB2-BD59-A6C34878D82A}">
                    <a16:rowId xmlns:a16="http://schemas.microsoft.com/office/drawing/2014/main" val="10006"/>
                  </a:ext>
                </a:extLst>
              </a:tr>
              <a:tr h="423009">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Existing system, disadvantages, Existing methodology</a:t>
                      </a:r>
                    </a:p>
                  </a:txBody>
                  <a:tcPr/>
                </a:tc>
                <a:extLst>
                  <a:ext uri="{0D108BD9-81ED-4DB2-BD59-A6C34878D82A}">
                    <a16:rowId xmlns:a16="http://schemas.microsoft.com/office/drawing/2014/main" val="10007"/>
                  </a:ext>
                </a:extLst>
              </a:tr>
              <a:tr h="423009">
                <a:tc>
                  <a:txBody>
                    <a:bodyPr/>
                    <a:lstStyle/>
                    <a:p>
                      <a:pPr algn="ctr"/>
                      <a:r>
                        <a:rPr lang="en-US" sz="2200" dirty="0">
                          <a:latin typeface="Calibri" panose="020F0502020204030204" pitchFamily="34" charset="0"/>
                          <a:cs typeface="Calibri" panose="020F0502020204030204" pitchFamily="34" charset="0"/>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Elements used in project, Result screens</a:t>
                      </a:r>
                    </a:p>
                  </a:txBody>
                  <a:tcPr/>
                </a:tc>
                <a:extLst>
                  <a:ext uri="{0D108BD9-81ED-4DB2-BD59-A6C34878D82A}">
                    <a16:rowId xmlns:a16="http://schemas.microsoft.com/office/drawing/2014/main" val="10008"/>
                  </a:ext>
                </a:extLst>
              </a:tr>
              <a:tr h="423009">
                <a:tc>
                  <a:txBody>
                    <a:bodyPr/>
                    <a:lstStyle/>
                    <a:p>
                      <a:pPr algn="ctr"/>
                      <a:r>
                        <a:rPr lang="en-US" sz="2200" dirty="0">
                          <a:latin typeface="Calibri" panose="020F0502020204030204" pitchFamily="34" charset="0"/>
                          <a:cs typeface="Calibri" panose="020F0502020204030204" pitchFamily="34" charset="0"/>
                        </a:rPr>
                        <a:t>8</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2368-4215-D59D-33EB-5B50B5C1AB20}"/>
              </a:ext>
            </a:extLst>
          </p:cNvPr>
          <p:cNvSpPr>
            <a:spLocks noGrp="1"/>
          </p:cNvSpPr>
          <p:nvPr>
            <p:ph type="ctrTitle"/>
          </p:nvPr>
        </p:nvSpPr>
        <p:spPr>
          <a:xfrm>
            <a:off x="399787" y="347863"/>
            <a:ext cx="3329242" cy="659406"/>
          </a:xfrm>
        </p:spPr>
        <p:txBody>
          <a:bodyPr/>
          <a:lstStyle/>
          <a:p>
            <a:r>
              <a:rPr lang="en-US" sz="4000" dirty="0">
                <a:solidFill>
                  <a:srgbClr val="FFFF00"/>
                </a:solidFill>
                <a:latin typeface="Times New Roman" panose="02020603050405020304" pitchFamily="18" charset="0"/>
                <a:cs typeface="Times New Roman" panose="02020603050405020304" pitchFamily="18" charset="0"/>
              </a:rPr>
              <a:t>Future Scope</a:t>
            </a:r>
            <a:endParaRPr lang="en-US" sz="4000" dirty="0"/>
          </a:p>
        </p:txBody>
      </p:sp>
      <p:sp>
        <p:nvSpPr>
          <p:cNvPr id="3" name="Subtitle 2">
            <a:extLst>
              <a:ext uri="{FF2B5EF4-FFF2-40B4-BE49-F238E27FC236}">
                <a16:creationId xmlns:a16="http://schemas.microsoft.com/office/drawing/2014/main" id="{8E8DA4BD-4538-8182-278B-174C77ED8935}"/>
              </a:ext>
            </a:extLst>
          </p:cNvPr>
          <p:cNvSpPr>
            <a:spLocks noGrp="1"/>
          </p:cNvSpPr>
          <p:nvPr>
            <p:ph type="subTitle" idx="1"/>
          </p:nvPr>
        </p:nvSpPr>
        <p:spPr>
          <a:xfrm rot="10800000" flipV="1">
            <a:off x="671250" y="1193005"/>
            <a:ext cx="7801500" cy="3013069"/>
          </a:xfrm>
        </p:spPr>
        <p:txBody>
          <a:bodyPr/>
          <a:lstStyle/>
          <a:p>
            <a:pPr algn="l"/>
            <a:r>
              <a:rPr lang="en-US" dirty="0">
                <a:latin typeface="Times New Roman" panose="02020603050405020304" pitchFamily="18" charset="0"/>
                <a:cs typeface="Times New Roman" panose="02020603050405020304" pitchFamily="18" charset="0"/>
              </a:rPr>
              <a:t>The future scope of Expense Tracker application are:</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Artificial Intelligence</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Cryptocurrency Support</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Expense prediction</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Augmented Reality</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Collaborative Budgeting Features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smart devices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Customizable Reporting and Dashboards</a:t>
            </a:r>
          </a:p>
        </p:txBody>
      </p:sp>
    </p:spTree>
    <p:extLst>
      <p:ext uri="{BB962C8B-B14F-4D97-AF65-F5344CB8AC3E}">
        <p14:creationId xmlns:p14="http://schemas.microsoft.com/office/powerpoint/2010/main" val="264809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FFFF00"/>
                </a:solidFill>
                <a:latin typeface="Times New Roman" panose="02020603050405020304" pitchFamily="18" charset="0"/>
                <a:cs typeface="Times New Roman" panose="02020603050405020304" pitchFamily="18" charset="0"/>
              </a:rPr>
              <a:t>Conclusion:</a:t>
            </a:r>
          </a:p>
        </p:txBody>
      </p:sp>
      <p:sp>
        <p:nvSpPr>
          <p:cNvPr id="142" name="Google Shape;142;p24"/>
          <p:cNvSpPr txBox="1">
            <a:spLocks noGrp="1"/>
          </p:cNvSpPr>
          <p:nvPr>
            <p:ph type="body" idx="4294967295"/>
          </p:nvPr>
        </p:nvSpPr>
        <p:spPr>
          <a:xfrm>
            <a:off x="436391" y="641877"/>
            <a:ext cx="8631578" cy="4131014"/>
          </a:xfrm>
          <a:prstGeom prst="rect">
            <a:avLst/>
          </a:prstGeom>
        </p:spPr>
        <p:txBody>
          <a:bodyPr spcFirstLastPara="1" wrap="square" lIns="91425" tIns="91425" rIns="91425" bIns="91425" anchor="t" anchorCtr="0">
            <a:noAutofit/>
          </a:bodyPr>
          <a:lstStyle/>
          <a:p>
            <a:pPr marL="285750" indent="-285750" algn="just">
              <a:lnSpc>
                <a:spcPct val="150000"/>
              </a:lnSpc>
              <a:spcBef>
                <a:spcPts val="1600"/>
              </a:spcBef>
            </a:pPr>
            <a:r>
              <a:rPr lang="en-US">
                <a:solidFill>
                  <a:schemeClr val="tx1"/>
                </a:solidFill>
                <a:latin typeface="Times New Roman" panose="02020603050405020304" pitchFamily="18" charset="0"/>
                <a:cs typeface="Times New Roman" panose="02020603050405020304" pitchFamily="18" charset="0"/>
                <a:sym typeface="+mn-ea"/>
              </a:rPr>
              <a:t>Expense Tracker project provides individuals with a roadmap towards financial independence and security.By actively monitoring spendings, setting budget goals and improving financial management,individuals can gain a better understanding of finances.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conclusion, apps that track expenses are useful for controlling one's finances. These apps give users the ability to control their financial futures by making use of cutting-edge technology and a user-friendly design. With highlights like cost logging, spending plans on the board, and continuous bits of knowledge, clients can pursue informed choices to accomplish their monetary objectives and construct a solid monetary future.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33980" y="2343785"/>
            <a:ext cx="3048000" cy="306705"/>
          </a:xfrm>
          <a:prstGeom prst="rect">
            <a:avLst/>
          </a:prstGeom>
          <a:noFill/>
        </p:spPr>
        <p:txBody>
          <a:bodyPr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4"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Times New Roman" panose="02020603050405020304" pitchFamily="18" charset="0"/>
                <a:cs typeface="Times New Roman" panose="02020603050405020304" pitchFamily="18" charset="0"/>
              </a:rPr>
              <a:t>Abstract</a:t>
            </a:r>
            <a:endParaRPr sz="3600" b="1" dirty="0">
              <a:latin typeface="Times New Roman" panose="02020603050405020304" pitchFamily="18" charset="0"/>
              <a:cs typeface="Times New Roman" panose="02020603050405020304" pitchFamily="18" charset="0"/>
            </a:endParaRPr>
          </a:p>
        </p:txBody>
      </p:sp>
      <p:sp>
        <p:nvSpPr>
          <p:cNvPr id="7" name="TextBox 2"/>
          <p:cNvSpPr txBox="1"/>
          <p:nvPr/>
        </p:nvSpPr>
        <p:spPr>
          <a:xfrm>
            <a:off x="2858770" y="655320"/>
            <a:ext cx="6228715" cy="4399915"/>
          </a:xfrm>
          <a:prstGeom prst="rect">
            <a:avLst/>
          </a:prstGeom>
          <a:solidFill>
            <a:schemeClr val="accent5">
              <a:lumMod val="75000"/>
            </a:schemeClr>
          </a:solidFill>
        </p:spPr>
        <p:txBody>
          <a:bodyPr wrap="square" rtlCol="0" anchor="ctr" anchorCtr="0">
            <a:noAutofit/>
          </a:bodyPr>
          <a:lstStyle/>
          <a:p>
            <a:pPr algn="just"/>
            <a:r>
              <a:rPr lang="en-US" sz="1800" dirty="0">
                <a:latin typeface="Times New Roman" panose="02020603050405020304" charset="0"/>
                <a:cs typeface="Times New Roman" panose="02020603050405020304" charset="0"/>
              </a:rPr>
              <a:t>In a period when financial management is important, the need for effective financial management is reaching critical levels. Expense Tracker project aims to meet this need by offering user-friendly and efficient solutions for individuals and businesses to manage their expenses. Users can easily access their expenses through a simple and direct interface, categorize them according to customizable labels, and view their spending patterns through graphs and reports.</a:t>
            </a:r>
          </a:p>
          <a:p>
            <a:pPr algn="just"/>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5" name="Google Shape;128;p22"/>
          <p:cNvSpPr txBox="1">
            <a:spLocks noGrp="1"/>
          </p:cNvSpPr>
          <p:nvPr>
            <p:ph type="title"/>
          </p:nvPr>
        </p:nvSpPr>
        <p:spPr>
          <a:xfrm>
            <a:off x="70485" y="664845"/>
            <a:ext cx="9073515" cy="5867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rgbClr val="FFC000"/>
                </a:solidFill>
                <a:latin typeface="Times New Roman" panose="02020603050405020304" pitchFamily="18" charset="0"/>
                <a:cs typeface="Times New Roman" panose="02020603050405020304" pitchFamily="18" charset="0"/>
              </a:rPr>
              <a:t>Motivation and Background</a:t>
            </a:r>
          </a:p>
        </p:txBody>
      </p:sp>
      <p:sp>
        <p:nvSpPr>
          <p:cNvPr id="9" name="Text Box 8"/>
          <p:cNvSpPr txBox="1"/>
          <p:nvPr/>
        </p:nvSpPr>
        <p:spPr>
          <a:xfrm>
            <a:off x="143510" y="1302385"/>
            <a:ext cx="9001125" cy="3840480"/>
          </a:xfrm>
          <a:prstGeom prst="rect">
            <a:avLst/>
          </a:prstGeom>
          <a:noFill/>
        </p:spPr>
        <p:txBody>
          <a:bodyPr wrap="square" rtlCol="0">
            <a:noAutofit/>
          </a:bodyPr>
          <a:lstStyle/>
          <a:p>
            <a:pPr marL="342900" indent="-342900">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sym typeface="+mn-ea"/>
              </a:rPr>
              <a:t>We are </a:t>
            </a:r>
            <a:r>
              <a:rPr lang="en-US" dirty="0" err="1">
                <a:solidFill>
                  <a:schemeClr val="tx1"/>
                </a:solidFill>
                <a:latin typeface="Times New Roman" panose="02020603050405020304" pitchFamily="18" charset="0"/>
                <a:cs typeface="Times New Roman" panose="02020603050405020304" pitchFamily="18" charset="0"/>
                <a:sym typeface="+mn-ea"/>
              </a:rPr>
              <a:t>comitted</a:t>
            </a:r>
            <a:r>
              <a:rPr lang="en-US" dirty="0">
                <a:solidFill>
                  <a:schemeClr val="tx1"/>
                </a:solidFill>
                <a:latin typeface="Times New Roman" panose="02020603050405020304" pitchFamily="18" charset="0"/>
                <a:cs typeface="Times New Roman" panose="02020603050405020304" pitchFamily="18" charset="0"/>
                <a:sym typeface="+mn-ea"/>
              </a:rPr>
              <a:t> to this project(expense tracker) because it is to gain better control and understanding of the </a:t>
            </a:r>
            <a:r>
              <a:rPr lang="en-US" dirty="0" err="1">
                <a:solidFill>
                  <a:schemeClr val="tx1"/>
                </a:solidFill>
                <a:latin typeface="Times New Roman" panose="02020603050405020304" pitchFamily="18" charset="0"/>
                <a:cs typeface="Times New Roman" panose="02020603050405020304" pitchFamily="18" charset="0"/>
                <a:sym typeface="+mn-ea"/>
              </a:rPr>
              <a:t>finances.By</a:t>
            </a:r>
            <a:r>
              <a:rPr lang="en-US" dirty="0">
                <a:solidFill>
                  <a:schemeClr val="tx1"/>
                </a:solidFill>
                <a:latin typeface="Times New Roman" panose="02020603050405020304" pitchFamily="18" charset="0"/>
                <a:cs typeface="Times New Roman" panose="02020603050405020304" pitchFamily="18" charset="0"/>
                <a:sym typeface="+mn-ea"/>
              </a:rPr>
              <a:t> tracking </a:t>
            </a:r>
            <a:r>
              <a:rPr lang="en-US" dirty="0" err="1">
                <a:solidFill>
                  <a:schemeClr val="tx1"/>
                </a:solidFill>
                <a:latin typeface="Times New Roman" panose="02020603050405020304" pitchFamily="18" charset="0"/>
                <a:cs typeface="Times New Roman" panose="02020603050405020304" pitchFamily="18" charset="0"/>
                <a:sym typeface="+mn-ea"/>
              </a:rPr>
              <a:t>expenses,we</a:t>
            </a:r>
            <a:r>
              <a:rPr lang="en-US" dirty="0">
                <a:solidFill>
                  <a:schemeClr val="tx1"/>
                </a:solidFill>
                <a:latin typeface="Times New Roman" panose="02020603050405020304" pitchFamily="18" charset="0"/>
                <a:cs typeface="Times New Roman" panose="02020603050405020304" pitchFamily="18" charset="0"/>
                <a:sym typeface="+mn-ea"/>
              </a:rPr>
              <a:t> can identify spending </a:t>
            </a:r>
            <a:r>
              <a:rPr lang="en-US" dirty="0" err="1">
                <a:solidFill>
                  <a:schemeClr val="tx1"/>
                </a:solidFill>
                <a:latin typeface="Times New Roman" panose="02020603050405020304" pitchFamily="18" charset="0"/>
                <a:cs typeface="Times New Roman" panose="02020603050405020304" pitchFamily="18" charset="0"/>
                <a:sym typeface="+mn-ea"/>
              </a:rPr>
              <a:t>patters,set</a:t>
            </a:r>
            <a:r>
              <a:rPr lang="en-US" dirty="0">
                <a:solidFill>
                  <a:schemeClr val="tx1"/>
                </a:solidFill>
                <a:latin typeface="Times New Roman" panose="02020603050405020304" pitchFamily="18" charset="0"/>
                <a:cs typeface="Times New Roman" panose="02020603050405020304" pitchFamily="18" charset="0"/>
                <a:sym typeface="+mn-ea"/>
              </a:rPr>
              <a:t> financial </a:t>
            </a:r>
            <a:r>
              <a:rPr lang="en-US" dirty="0" err="1">
                <a:solidFill>
                  <a:schemeClr val="tx1"/>
                </a:solidFill>
                <a:latin typeface="Times New Roman" panose="02020603050405020304" pitchFamily="18" charset="0"/>
                <a:cs typeface="Times New Roman" panose="02020603050405020304" pitchFamily="18" charset="0"/>
                <a:sym typeface="+mn-ea"/>
              </a:rPr>
              <a:t>goals,and</a:t>
            </a:r>
            <a:r>
              <a:rPr lang="en-US" dirty="0">
                <a:solidFill>
                  <a:schemeClr val="tx1"/>
                </a:solidFill>
                <a:latin typeface="Times New Roman" panose="02020603050405020304" pitchFamily="18" charset="0"/>
                <a:cs typeface="Times New Roman" panose="02020603050405020304" pitchFamily="18" charset="0"/>
                <a:sym typeface="+mn-ea"/>
              </a:rPr>
              <a:t> ultimately improve financial </a:t>
            </a:r>
            <a:r>
              <a:rPr lang="en-US" dirty="0" err="1">
                <a:solidFill>
                  <a:schemeClr val="tx1"/>
                </a:solidFill>
                <a:latin typeface="Times New Roman" panose="02020603050405020304" pitchFamily="18" charset="0"/>
                <a:cs typeface="Times New Roman" panose="02020603050405020304" pitchFamily="18" charset="0"/>
                <a:sym typeface="+mn-ea"/>
              </a:rPr>
              <a:t>management.The</a:t>
            </a:r>
            <a:r>
              <a:rPr lang="en-US" dirty="0">
                <a:solidFill>
                  <a:schemeClr val="tx1"/>
                </a:solidFill>
                <a:latin typeface="Times New Roman" panose="02020603050405020304" pitchFamily="18" charset="0"/>
                <a:cs typeface="Times New Roman" panose="02020603050405020304" pitchFamily="18" charset="0"/>
                <a:sym typeface="+mn-ea"/>
              </a:rPr>
              <a:t> program provides greater financial security and peace of mind by providing the opportunity to improve spending discipline.</a:t>
            </a:r>
          </a:p>
          <a:p>
            <a:pPr marL="0" indent="0">
              <a:lnSpc>
                <a:spcPct val="150000"/>
              </a:lnSpc>
              <a:buFont typeface="Wingdings" panose="05000000000000000000" pitchFamily="2" charset="2"/>
              <a:buNone/>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sym typeface="+mn-ea"/>
              </a:rPr>
              <a:t>Expense tracker applications have arisen as famous devices for people trying to deal with their accounting records all the more actually in an undeniably computerized world. In the past, people tracked their expenses manually using things like spreadsheets or pen and paper. In any case, these techniques were many times tedious, inclined to mistakes, and needed ongoing bits of knowledge into ways of managing money. The approach of cell phones and portable applications changed costs by offering clients helpful, available, and highlight-rich answers for screening their monetary exercises in a hurry. </a:t>
            </a:r>
          </a:p>
          <a:p>
            <a:pPr marL="285750" indent="-285750">
              <a:buFont typeface="Wingdings" panose="05000000000000000000" charset="0"/>
              <a:buChar char="Ø"/>
            </a:pPr>
            <a:endParaRPr lang="en-US"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Google Shape;97;p18"/>
          <p:cNvSpPr txBox="1">
            <a:spLocks noGrp="1"/>
          </p:cNvSpPr>
          <p:nvPr>
            <p:ph type="body" idx="4294967295"/>
          </p:nvPr>
        </p:nvSpPr>
        <p:spPr>
          <a:xfrm>
            <a:off x="208280" y="791845"/>
            <a:ext cx="8727440" cy="641985"/>
          </a:xfrm>
          <a:prstGeom prst="rect">
            <a:avLst/>
          </a:prstGeom>
          <a:solidFill>
            <a:schemeClr val="accent5">
              <a:lumMod val="75000"/>
            </a:schemeClr>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Times New Roman" panose="02020603050405020304" pitchFamily="18" charset="0"/>
                <a:cs typeface="Times New Roman" panose="02020603050405020304" pitchFamily="18" charset="0"/>
              </a:rPr>
              <a:t>Introduction</a:t>
            </a:r>
            <a:endParaRPr sz="3000" dirty="0">
              <a:solidFill>
                <a:schemeClr val="lt1"/>
              </a:solidFill>
              <a:latin typeface="Times New Roman" panose="02020603050405020304" pitchFamily="18" charset="0"/>
              <a:cs typeface="Times New Roman" panose="02020603050405020304" pitchFamily="18" charset="0"/>
            </a:endParaRPr>
          </a:p>
        </p:txBody>
      </p:sp>
      <p:sp>
        <p:nvSpPr>
          <p:cNvPr id="9" name="Text Box 8"/>
          <p:cNvSpPr txBox="1"/>
          <p:nvPr/>
        </p:nvSpPr>
        <p:spPr>
          <a:xfrm>
            <a:off x="208280" y="1433195"/>
            <a:ext cx="8727440" cy="3603625"/>
          </a:xfrm>
          <a:prstGeom prst="rect">
            <a:avLst/>
          </a:prstGeom>
          <a:noFill/>
        </p:spPr>
        <p:txBody>
          <a:bodyPr wrap="square" rtlCol="0">
            <a:noAutofit/>
          </a:bodyPr>
          <a:lstStyle/>
          <a:p>
            <a:pPr algn="just"/>
            <a:endParaRPr lang="en-IN" sz="1800" dirty="0">
              <a:solidFill>
                <a:srgbClr val="FFC000"/>
              </a:solidFill>
              <a:latin typeface="Times New Roman" panose="02020603050405020304" pitchFamily="18" charset="0"/>
              <a:cs typeface="Times New Roman" panose="02020603050405020304" pitchFamily="18" charset="0"/>
              <a:sym typeface="+mn-ea"/>
            </a:endParaRPr>
          </a:p>
          <a:p>
            <a:pPr algn="just"/>
            <a:r>
              <a:rPr lang="en-IN" sz="1800" dirty="0">
                <a:solidFill>
                  <a:srgbClr val="FFC000"/>
                </a:solidFill>
                <a:latin typeface="Times New Roman" panose="02020603050405020304" pitchFamily="18" charset="0"/>
                <a:cs typeface="Times New Roman" panose="02020603050405020304" pitchFamily="18" charset="0"/>
                <a:sym typeface="+mn-ea"/>
              </a:rPr>
              <a:t>T</a:t>
            </a:r>
            <a:r>
              <a:rPr lang="en-US" sz="1800" dirty="0">
                <a:solidFill>
                  <a:srgbClr val="FFC000"/>
                </a:solidFill>
                <a:effectLst/>
                <a:latin typeface="Times New Roman" panose="02020603050405020304" pitchFamily="18" charset="0"/>
                <a:cs typeface="Times New Roman" panose="02020603050405020304" pitchFamily="18" charset="0"/>
                <a:sym typeface="+mn-ea"/>
              </a:rPr>
              <a:t>he p</a:t>
            </a:r>
            <a:r>
              <a:rPr lang="en-US" sz="1800">
                <a:solidFill>
                  <a:srgbClr val="FFC000"/>
                </a:solidFill>
                <a:latin typeface="Times New Roman" panose="02020603050405020304" pitchFamily="18" charset="0"/>
                <a:cs typeface="Times New Roman" panose="02020603050405020304" pitchFamily="18" charset="0"/>
                <a:sym typeface="+mn-ea"/>
              </a:rPr>
              <a:t>roject aims to provide users with a user-friendly platform to track their expenses effortlessly.  Whether it's managing monthly budgets, allocating expenses, our platform has the functionality to meet a variety of financial management needs.It is an essential tool for effective financial management.In a world where financial literacy matters,our tracker provides expense recording,accurate categorization.A user-friendly interface it allows them to easily record expenses,track expenses,identify trends and make strong security decisions,ensuring data security and privacy.</a:t>
            </a:r>
            <a:endParaRPr lang="en-US" altLang="en-IN" sz="1800" dirty="0">
              <a:solidFill>
                <a:srgbClr val="FFC000"/>
              </a:solidFill>
              <a:latin typeface="Times New Roman" panose="02020603050405020304" pitchFamily="18" charset="0"/>
              <a:cs typeface="Times New Roman" panose="02020603050405020304" pitchFamily="18" charset="0"/>
            </a:endParaRPr>
          </a:p>
          <a:p>
            <a:pPr algn="just"/>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4" name="Title 3"/>
          <p:cNvSpPr>
            <a:spLocks noGrp="1"/>
          </p:cNvSpPr>
          <p:nvPr>
            <p:ph type="title"/>
          </p:nvPr>
        </p:nvSpPr>
        <p:spPr>
          <a:xfrm>
            <a:off x="311700" y="652035"/>
            <a:ext cx="8520600" cy="572700"/>
          </a:xfrm>
        </p:spPr>
        <p:txBody>
          <a:bodyPr/>
          <a:lstStyle/>
          <a:p>
            <a:pPr algn="ctr"/>
            <a:endParaRPr lang="en-US">
              <a:latin typeface="Times New Roman" panose="02020603050405020304" pitchFamily="18" charset="0"/>
              <a:cs typeface="Times New Roman" panose="02020603050405020304" pitchFamily="18" charset="0"/>
            </a:endParaRPr>
          </a:p>
        </p:txBody>
      </p:sp>
      <p:sp>
        <p:nvSpPr>
          <p:cNvPr id="8" name="Text Box 7"/>
          <p:cNvSpPr txBox="1"/>
          <p:nvPr/>
        </p:nvSpPr>
        <p:spPr>
          <a:xfrm>
            <a:off x="1233170" y="1461135"/>
            <a:ext cx="6548755" cy="3681730"/>
          </a:xfrm>
          <a:prstGeom prst="rect">
            <a:avLst/>
          </a:prstGeom>
          <a:noFill/>
        </p:spPr>
        <p:txBody>
          <a:bodyPr wrap="square" rtlCol="0">
            <a:noAutofit/>
          </a:bodyPr>
          <a:lstStyle/>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Budgeting</a:t>
            </a:r>
          </a:p>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Financial awareness</a:t>
            </a:r>
          </a:p>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Expense analysis</a:t>
            </a:r>
          </a:p>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Data security and privacy</a:t>
            </a:r>
          </a:p>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Customisation and flexibilty</a:t>
            </a:r>
          </a:p>
          <a:p>
            <a:pPr marL="285750" indent="-285750" algn="just">
              <a:buFont typeface="Wingdings" panose="05000000000000000000" charset="0"/>
              <a:buChar char="Ø"/>
            </a:pPr>
            <a:r>
              <a:rPr lang="en-US" sz="2000">
                <a:solidFill>
                  <a:schemeClr val="tx1"/>
                </a:solidFill>
                <a:latin typeface="Times New Roman" panose="02020603050405020304" pitchFamily="18" charset="0"/>
                <a:cs typeface="Times New Roman" panose="02020603050405020304" pitchFamily="18" charset="0"/>
                <a:sym typeface="+mn-ea"/>
              </a:rPr>
              <a:t>Integration and compatibility</a:t>
            </a:r>
          </a:p>
        </p:txBody>
      </p:sp>
      <p:sp>
        <p:nvSpPr>
          <p:cNvPr id="10" name="Google Shape;97;p18"/>
          <p:cNvSpPr txBox="1">
            <a:spLocks noGrp="1"/>
          </p:cNvSpPr>
          <p:nvPr>
            <p:ph type="body" idx="4294967295"/>
          </p:nvPr>
        </p:nvSpPr>
        <p:spPr>
          <a:xfrm>
            <a:off x="208280" y="652145"/>
            <a:ext cx="8727440" cy="572770"/>
          </a:xfrm>
          <a:prstGeom prst="rect">
            <a:avLst/>
          </a:prstGeom>
          <a:solidFill>
            <a:schemeClr val="accent5">
              <a:lumMod val="75000"/>
            </a:schemeClr>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altLang="en-IN" sz="3000" b="1" dirty="0">
                <a:solidFill>
                  <a:srgbClr val="FF0000"/>
                </a:solidFill>
                <a:latin typeface="Times New Roman" panose="02020603050405020304" pitchFamily="18" charset="0"/>
                <a:cs typeface="Times New Roman" panose="02020603050405020304" pitchFamily="18" charset="0"/>
              </a:rPr>
              <a:t>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55820" y="63689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Times New Roman" panose="02020603050405020304" pitchFamily="18" charset="0"/>
                <a:cs typeface="Times New Roman" panose="02020603050405020304" pitchFamily="18" charset="0"/>
              </a:rPr>
              <a:t>Literature Review</a:t>
            </a:r>
            <a:endParaRPr b="1" dirty="0">
              <a:solidFill>
                <a:srgbClr val="FFFF00"/>
              </a:solidFill>
              <a:latin typeface="Times New Roman" panose="02020603050405020304" pitchFamily="18" charset="0"/>
              <a:cs typeface="Times New Roman" panose="02020603050405020304" pitchFamily="18" charset="0"/>
            </a:endParaRPr>
          </a:p>
        </p:txBody>
      </p:sp>
      <p:sp>
        <p:nvSpPr>
          <p:cNvPr id="97" name="Google Shape;97;p18"/>
          <p:cNvSpPr txBox="1">
            <a:spLocks noGrp="1"/>
          </p:cNvSpPr>
          <p:nvPr>
            <p:ph type="body" idx="4294967295"/>
          </p:nvPr>
        </p:nvSpPr>
        <p:spPr>
          <a:xfrm>
            <a:off x="156210" y="1209675"/>
            <a:ext cx="8832215" cy="4351655"/>
          </a:xfrm>
          <a:prstGeom prst="rect">
            <a:avLst/>
          </a:prstGeom>
        </p:spPr>
        <p:txBody>
          <a:bodyPr spcFirstLastPara="1" wrap="square" lIns="91425" tIns="91425" rIns="91425" bIns="91425" anchor="t" anchorCtr="0">
            <a:noAutofit/>
          </a:bodyPr>
          <a:lstStyle/>
          <a:p>
            <a:pPr marL="342900" lvl="0" algn="l" rtl="0">
              <a:lnSpc>
                <a:spcPct val="110000"/>
              </a:lnSpc>
              <a:spcBef>
                <a:spcPts val="0"/>
              </a:spcBef>
              <a:spcAft>
                <a:spcPts val="0"/>
              </a:spcAft>
              <a:buFont typeface="Wingdings" panose="05000000000000000000" charset="0"/>
              <a:buChar char="Ø"/>
            </a:pPr>
            <a:r>
              <a:rPr lang="en-IN" sz="2000" dirty="0">
                <a:solidFill>
                  <a:schemeClr val="tx1"/>
                </a:solidFill>
                <a:latin typeface="Times New Roman" panose="02020603050405020304" pitchFamily="18" charset="0"/>
                <a:cs typeface="Times New Roman" panose="02020603050405020304" pitchFamily="18" charset="0"/>
                <a:sym typeface="+mn-ea"/>
              </a:rPr>
              <a:t>The effect of mobile banking on household welfare and financial literacy" by Rajalaxmi Kamath and Amrit Judge (2017): This study investigates how financial literacy and household welfare are affected by mobile banking in India, which frequently offers features for tracking expenses. </a:t>
            </a:r>
            <a:endParaRPr lang="en-IN" sz="2000" dirty="0">
              <a:solidFill>
                <a:schemeClr val="tx1"/>
              </a:solidFill>
              <a:latin typeface="Times New Roman" panose="02020603050405020304" pitchFamily="18" charset="0"/>
              <a:cs typeface="Times New Roman" panose="02020603050405020304" pitchFamily="18" charset="0"/>
            </a:endParaRPr>
          </a:p>
          <a:p>
            <a:pPr marL="342900" lvl="0" algn="l" rtl="0">
              <a:lnSpc>
                <a:spcPct val="110000"/>
              </a:lnSpc>
              <a:spcBef>
                <a:spcPts val="0"/>
              </a:spcBef>
              <a:spcAft>
                <a:spcPts val="0"/>
              </a:spcAft>
              <a:buFont typeface="Wingdings" panose="05000000000000000000" charset="0"/>
              <a:buChar char="Ø"/>
            </a:pPr>
            <a:r>
              <a:rPr lang="en-IN"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rPr>
              <a:t>By M. Hogqvist, J. Persson, and C. Hall, "Mobile Personal Finance Management". This study looks at how mobile personal finance management apps can assist users in creating budgets, keeping track of their spending, and managing their money more skillfully. It explores the attributes and capabilities of current applications and makes suggestions for their future develop </a:t>
            </a:r>
            <a:endParaRPr lang="en-IN"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110000"/>
              </a:lnSpc>
              <a:spcBef>
                <a:spcPts val="0"/>
              </a:spcBef>
              <a:spcAft>
                <a:spcPts val="0"/>
              </a:spcAft>
              <a:buFont typeface="Wingdings" panose="05000000000000000000" charset="0"/>
              <a:buNone/>
            </a:pPr>
            <a:endParaRPr lang="en-IN"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70864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Times New Roman" panose="02020603050405020304" pitchFamily="18" charset="0"/>
                <a:cs typeface="Times New Roman" panose="02020603050405020304" pitchFamily="18" charset="0"/>
              </a:rPr>
              <a:t>EXISTING SYSTEM</a:t>
            </a:r>
            <a:endParaRPr dirty="0">
              <a:solidFill>
                <a:srgbClr val="FFFF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311785" y="1437640"/>
            <a:ext cx="8832850" cy="4222750"/>
          </a:xfrm>
          <a:prstGeom prst="rect">
            <a:avLst/>
          </a:prstGeom>
          <a:noFill/>
        </p:spPr>
        <p:txBody>
          <a:bodyPr wrap="square" rtlCol="0">
            <a:noAutofit/>
          </a:bodyPr>
          <a:lstStyle/>
          <a:p>
            <a:pPr marL="628650" indent="-285750">
              <a:lnSpc>
                <a:spcPct val="110000"/>
              </a:lnSpc>
              <a:buFont typeface="Arial" panose="020B0604020202020204" pitchFamily="34" charset="0"/>
              <a:buChar char="•"/>
            </a:pPr>
            <a:r>
              <a:rPr lang="en-US" dirty="0">
                <a:solidFill>
                  <a:schemeClr val="tx1"/>
                </a:solidFill>
                <a:sym typeface="+mn-ea"/>
              </a:rPr>
              <a:t>Mint</a:t>
            </a:r>
          </a:p>
          <a:p>
            <a:pPr marL="628650" indent="-285750">
              <a:lnSpc>
                <a:spcPct val="110000"/>
              </a:lnSpc>
              <a:buFont typeface="Arial" panose="020B0604020202020204" pitchFamily="34" charset="0"/>
              <a:buChar char="•"/>
            </a:pPr>
            <a:r>
              <a:rPr lang="en-US" dirty="0">
                <a:solidFill>
                  <a:schemeClr val="tx1"/>
                </a:solidFill>
                <a:sym typeface="+mn-ea"/>
              </a:rPr>
              <a:t>YNAB(You Need a Budget)</a:t>
            </a:r>
          </a:p>
          <a:p>
            <a:pPr marL="628650" indent="-285750">
              <a:lnSpc>
                <a:spcPct val="110000"/>
              </a:lnSpc>
              <a:buFont typeface="Arial" panose="020B0604020202020204" pitchFamily="34" charset="0"/>
              <a:buChar char="•"/>
            </a:pPr>
            <a:r>
              <a:rPr lang="en-US" dirty="0" err="1">
                <a:solidFill>
                  <a:schemeClr val="tx1"/>
                </a:solidFill>
                <a:sym typeface="+mn-ea"/>
              </a:rPr>
              <a:t>PocketGuard</a:t>
            </a:r>
          </a:p>
          <a:p>
            <a:pPr marL="628650" indent="-285750">
              <a:lnSpc>
                <a:spcPct val="110000"/>
              </a:lnSpc>
              <a:buFont typeface="Arial" panose="020B0604020202020204" pitchFamily="34" charset="0"/>
              <a:buChar char="•"/>
            </a:pPr>
            <a:r>
              <a:rPr lang="en-US" dirty="0">
                <a:solidFill>
                  <a:schemeClr val="tx1"/>
                </a:solidFill>
                <a:sym typeface="+mn-ea"/>
              </a:rPr>
              <a:t>Expensify</a:t>
            </a:r>
          </a:p>
          <a:p>
            <a:pPr marL="628650" indent="-285750">
              <a:lnSpc>
                <a:spcPct val="110000"/>
              </a:lnSpc>
              <a:buFont typeface="Arial" panose="020B0604020202020204" pitchFamily="34" charset="0"/>
              <a:buChar char="•"/>
            </a:pPr>
            <a:r>
              <a:rPr lang="en-US" dirty="0">
                <a:solidFill>
                  <a:schemeClr val="tx1"/>
                </a:solidFill>
                <a:sym typeface="+mn-ea"/>
              </a:rPr>
              <a:t>Wally</a:t>
            </a:r>
          </a:p>
          <a:p>
            <a:pPr marL="628650" indent="-285750">
              <a:lnSpc>
                <a:spcPct val="110000"/>
              </a:lnSpc>
              <a:buFont typeface="Arial" panose="020B0604020202020204" pitchFamily="34" charset="0"/>
              <a:buChar char="•"/>
            </a:pPr>
            <a:r>
              <a:rPr lang="en-US" dirty="0" err="1">
                <a:solidFill>
                  <a:schemeClr val="tx1"/>
                </a:solidFill>
                <a:sym typeface="+mn-ea"/>
              </a:rPr>
              <a:t>Goodbudget</a:t>
            </a:r>
            <a:endParaRPr lang="en-US" dirty="0">
              <a:solidFill>
                <a:schemeClr val="tx1"/>
              </a:solidFill>
            </a:endParaRPr>
          </a:p>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62101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US" dirty="0">
                <a:solidFill>
                  <a:srgbClr val="FFFF00"/>
                </a:solidFill>
                <a:latin typeface="Calibri" panose="020F0502020204030204" pitchFamily="34" charset="0"/>
                <a:ea typeface="Calibri" panose="020F0502020204030204" pitchFamily="34" charset="0"/>
                <a:cs typeface="Calibri" panose="020F0502020204030204" pitchFamily="34" charset="0"/>
              </a:rPr>
              <a:t>Disadvantage of </a:t>
            </a:r>
            <a:r>
              <a:rPr lang="en-IN" altLang="en-US" dirty="0" err="1">
                <a:solidFill>
                  <a:srgbClr val="FFFF00"/>
                </a:solidFill>
                <a:latin typeface="Calibri" panose="020F0502020204030204" pitchFamily="34" charset="0"/>
                <a:ea typeface="Calibri" panose="020F0502020204030204" pitchFamily="34" charset="0"/>
                <a:cs typeface="Calibri" panose="020F0502020204030204" pitchFamily="34" charset="0"/>
              </a:rPr>
              <a:t>Exsisting</a:t>
            </a:r>
            <a:r>
              <a:rPr lang="en-IN" altLang="en-US" dirty="0">
                <a:solidFill>
                  <a:srgbClr val="FFFF00"/>
                </a:solidFill>
                <a:latin typeface="Calibri" panose="020F0502020204030204" pitchFamily="34" charset="0"/>
                <a:ea typeface="Calibri" panose="020F0502020204030204" pitchFamily="34" charset="0"/>
                <a:cs typeface="Calibri" panose="020F0502020204030204" pitchFamily="34" charset="0"/>
              </a:rPr>
              <a:t> system</a:t>
            </a:r>
            <a:endParaRPr lang="en-IN" dirty="0">
              <a:solidFill>
                <a:srgbClr val="FFFF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 Box 1"/>
          <p:cNvSpPr txBox="1"/>
          <p:nvPr/>
        </p:nvSpPr>
        <p:spPr>
          <a:xfrm>
            <a:off x="72390" y="1193800"/>
            <a:ext cx="9071610" cy="3950335"/>
          </a:xfrm>
          <a:prstGeom prst="rect">
            <a:avLst/>
          </a:prstGeom>
          <a:noFill/>
        </p:spPr>
        <p:txBody>
          <a:bodyPr wrap="square" rtlCol="0">
            <a:noAutofit/>
          </a:bodyPr>
          <a:lstStyle/>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1. Data privacy concerns arise due to the collection and storage of sensitive financial information within expense tracker systems, raising issues of security and confidentiality.</a:t>
            </a:r>
          </a:p>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2. Accuracy issues within expense tracker projects may result in discrepancies in financial records and reporting, undermining the reliability and trustworthiness of the data.</a:t>
            </a:r>
          </a:p>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3. The cost involved in implementing and maintaining expense tracker projects could be a significant disadvantage, especially for individuals or businesses with limited financial resources.</a:t>
            </a:r>
          </a:p>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4. Limited customization options may restrict users from tailoring the expense tracker to their specific needs or preferences, leading to dissatisfaction with the user experience.</a:t>
            </a:r>
          </a:p>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5. Inaccuracy in automatic categorization of expenses within expense tracker projects may require manual intervention, consuming additional time and effort for users.</a:t>
            </a:r>
          </a:p>
          <a:p>
            <a:pPr marL="0" indent="0" algn="just">
              <a:lnSpc>
                <a:spcPct val="100000"/>
              </a:lnSpc>
              <a:buNone/>
            </a:pPr>
            <a:r>
              <a:rPr lang="en-US" dirty="0">
                <a:solidFill>
                  <a:schemeClr val="tx1"/>
                </a:solidFill>
                <a:latin typeface="Times New Roman" panose="02020603050405020304" pitchFamily="18" charset="0"/>
                <a:cs typeface="Times New Roman" panose="02020603050405020304" pitchFamily="18" charset="0"/>
                <a:sym typeface="+mn-ea"/>
              </a:rPr>
              <a:t>6. The time investment required for inputting and managing expenses within the expense tracker can be burdensome, particularly for users with busy schedules.</a:t>
            </a:r>
          </a:p>
          <a:p>
            <a:pPr marL="285750" indent="-285750" algn="just">
              <a:lnSpc>
                <a:spcPct val="100000"/>
              </a:lnSpc>
            </a:pP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endParaRPr>
          </a:p>
          <a:p>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TotalTime>
  <Words>1933</Words>
  <Application>Microsoft Office PowerPoint</Application>
  <PresentationFormat>On-screen Show (16:9)</PresentationFormat>
  <Paragraphs>141</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Slate</vt:lpstr>
      <vt:lpstr>PowerPoint Presentation</vt:lpstr>
      <vt:lpstr>PowerPoint Presentation</vt:lpstr>
      <vt:lpstr>Abstract</vt:lpstr>
      <vt:lpstr>Motivation and Background</vt:lpstr>
      <vt:lpstr>PowerPoint Presentation</vt:lpstr>
      <vt:lpstr>PowerPoint Presentation</vt:lpstr>
      <vt:lpstr>Literature Review</vt:lpstr>
      <vt:lpstr>EXISTING SYSTEM</vt:lpstr>
      <vt:lpstr>Disadvantage of Exsisting system</vt:lpstr>
      <vt:lpstr>Existing methodology</vt:lpstr>
      <vt:lpstr>                       Gaps identified</vt:lpstr>
      <vt:lpstr>                   Problem Identification </vt:lpstr>
      <vt:lpstr>               Elements used in the Project  </vt:lpstr>
      <vt:lpstr>RESULT SCREENS</vt:lpstr>
      <vt:lpstr>RESULT SCREENS:</vt:lpstr>
      <vt:lpstr>RESULT SCREENS:</vt:lpstr>
      <vt:lpstr>RESULT SCREENS:</vt:lpstr>
      <vt:lpstr>RESULT SCREENS:</vt:lpstr>
      <vt:lpstr>Comparative study of proposed and existing systems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Sai Priya Takkarsu</cp:lastModifiedBy>
  <cp:revision>191</cp:revision>
  <dcterms:created xsi:type="dcterms:W3CDTF">2024-04-01T09:57:00Z</dcterms:created>
  <dcterms:modified xsi:type="dcterms:W3CDTF">2024-04-26T09:23:28Z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171B62A1986A470193E39285FC51C930_13</vt:lpwstr>
  </property>
  <property fmtid="{D5CDD505-2E9C-101B-9397-08002B2CF9AE}" pid="3" name="KSOProductBuildVer">
    <vt:lpwstr>1033-12.2.0.16731</vt:lpwstr>
  </property>
</Properties>
</file>