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71"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Raleway"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223B24-0F81-4428-814D-865E9219B3CC}">
  <a:tblStyle styleId="{69223B24-0F81-4428-814D-865E9219B3CC}"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104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0a238029a3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0a238029a3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0a238029a3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0a238029a3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0a238029a3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0a238029a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0a238029a3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0a238029a3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0a238029a3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0a238029a3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0a238029a3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0a238029a3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0a238029a3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0a238029a3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0a238029a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0a238029a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0a238029a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0a238029a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9489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0a238029a3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0a238029a3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a238029a3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a238029a3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0a238029a3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0a238029a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a238029a3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0a238029a3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0a238029a3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0a238029a3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0a238029a3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0a238029a3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HXV8DYRNAT4"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towardsdatascience.com/all-machine-learning-models-explained-in-6-minutes-%209fe30ff6776a?gi=c4dbee0b2d92" TargetMode="External"/><Relationship Id="rId4" Type="http://schemas.openxmlformats.org/officeDocument/2006/relationships/hyperlink" Target="https://www.youtube.com/watch?v=dkXB8HH_4-k"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600"/>
              </a:spcAft>
              <a:buClr>
                <a:schemeClr val="dk1"/>
              </a:buClr>
              <a:buSzPts val="1100"/>
              <a:buFont typeface="Arial"/>
              <a:buNone/>
            </a:pPr>
            <a:r>
              <a:rPr lang="en" sz="1800">
                <a:latin typeface="Times New Roman"/>
                <a:ea typeface="Times New Roman"/>
                <a:cs typeface="Times New Roman"/>
                <a:sym typeface="Times New Roman"/>
              </a:rPr>
              <a:t>A MACHINE LEARNING MODEL TO ANALYZE AND FORECAST BANKRUPTCY</a:t>
            </a:r>
            <a:endParaRPr sz="5400"/>
          </a:p>
        </p:txBody>
      </p:sp>
      <p:sp>
        <p:nvSpPr>
          <p:cNvPr id="87" name="Google Shape;87;p13"/>
          <p:cNvSpPr txBox="1">
            <a:spLocks noGrp="1"/>
          </p:cNvSpPr>
          <p:nvPr>
            <p:ph type="subTitle" idx="1"/>
          </p:nvPr>
        </p:nvSpPr>
        <p:spPr>
          <a:xfrm>
            <a:off x="729625" y="3172900"/>
            <a:ext cx="7688100" cy="1399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b="1">
                <a:solidFill>
                  <a:schemeClr val="dk2"/>
                </a:solidFill>
                <a:latin typeface="Times New Roman"/>
                <a:ea typeface="Times New Roman"/>
                <a:cs typeface="Times New Roman"/>
                <a:sym typeface="Times New Roman"/>
              </a:rPr>
              <a:t>Group 15</a:t>
            </a:r>
            <a:endParaRPr sz="1200" b="1">
              <a:solidFill>
                <a:schemeClr val="dk2"/>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200" b="1">
              <a:solidFill>
                <a:schemeClr val="dk2"/>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1200">
                <a:solidFill>
                  <a:schemeClr val="dk2"/>
                </a:solidFill>
                <a:latin typeface="Times New Roman"/>
                <a:ea typeface="Times New Roman"/>
                <a:cs typeface="Times New Roman"/>
                <a:sym typeface="Times New Roman"/>
              </a:rPr>
              <a:t>Surya Kiran Adari </a:t>
            </a:r>
            <a:endParaRPr sz="1200">
              <a:solidFill>
                <a:schemeClr val="dk2"/>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1200">
                <a:solidFill>
                  <a:schemeClr val="dk2"/>
                </a:solidFill>
                <a:latin typeface="Times New Roman"/>
                <a:ea typeface="Times New Roman"/>
                <a:cs typeface="Times New Roman"/>
                <a:sym typeface="Times New Roman"/>
              </a:rPr>
              <a:t>Parithosh Girish</a:t>
            </a:r>
            <a:endParaRPr sz="1200">
              <a:solidFill>
                <a:schemeClr val="dk2"/>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1200">
                <a:solidFill>
                  <a:schemeClr val="dk2"/>
                </a:solidFill>
                <a:latin typeface="Times New Roman"/>
                <a:ea typeface="Times New Roman"/>
                <a:cs typeface="Times New Roman"/>
                <a:sym typeface="Times New Roman"/>
              </a:rPr>
              <a:t>Kavya Gundla</a:t>
            </a:r>
            <a:endParaRPr sz="1200">
              <a:solidFill>
                <a:schemeClr val="dk2"/>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1200">
                <a:solidFill>
                  <a:schemeClr val="dk2"/>
                </a:solidFill>
                <a:latin typeface="Times New Roman"/>
                <a:ea typeface="Times New Roman"/>
                <a:cs typeface="Times New Roman"/>
                <a:sym typeface="Times New Roman"/>
              </a:rPr>
              <a:t>Anirudh Muppidi</a:t>
            </a:r>
            <a:endParaRPr sz="1200">
              <a:solidFill>
                <a:schemeClr val="dk2"/>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1200">
                <a:solidFill>
                  <a:schemeClr val="dk2"/>
                </a:solidFill>
                <a:latin typeface="Times New Roman"/>
                <a:ea typeface="Times New Roman"/>
                <a:cs typeface="Times New Roman"/>
                <a:sym typeface="Times New Roman"/>
              </a:rPr>
              <a:t>Saipriya Nallamala</a:t>
            </a:r>
            <a:endParaRPr sz="1200">
              <a:solidFill>
                <a:schemeClr val="dk2"/>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358"/>
              <a:buNone/>
            </a:pPr>
            <a:endParaRPr sz="9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body" idx="1"/>
          </p:nvPr>
        </p:nvSpPr>
        <p:spPr>
          <a:xfrm>
            <a:off x="729450" y="1348975"/>
            <a:ext cx="7688700" cy="2991000"/>
          </a:xfrm>
          <a:prstGeom prst="rect">
            <a:avLst/>
          </a:prstGeom>
        </p:spPr>
        <p:txBody>
          <a:bodyPr spcFirstLastPara="1" wrap="square" lIns="91425" tIns="91425" rIns="91425" bIns="91425" anchor="t" anchorCtr="0">
            <a:noAutofit/>
          </a:bodyPr>
          <a:lstStyle/>
          <a:p>
            <a:pPr marL="457200" lvl="0" indent="457200" algn="l" rtl="0">
              <a:spcBef>
                <a:spcPts val="400"/>
              </a:spcBef>
              <a:spcAft>
                <a:spcPts val="0"/>
              </a:spcAft>
              <a:buNone/>
            </a:pPr>
            <a:r>
              <a:rPr lang="en" sz="1000">
                <a:solidFill>
                  <a:srgbClr val="000000"/>
                </a:solidFill>
                <a:latin typeface="Times New Roman"/>
                <a:ea typeface="Times New Roman"/>
                <a:cs typeface="Times New Roman"/>
                <a:sym typeface="Times New Roman"/>
              </a:rPr>
              <a:t>5.Dealing with imbalanced data</a:t>
            </a:r>
            <a:endParaRPr sz="1000">
              <a:solidFill>
                <a:srgbClr val="000000"/>
              </a:solidFill>
              <a:latin typeface="Times New Roman"/>
              <a:ea typeface="Times New Roman"/>
              <a:cs typeface="Times New Roman"/>
              <a:sym typeface="Times New Roman"/>
            </a:endParaRPr>
          </a:p>
          <a:p>
            <a:pPr marL="914400" lvl="0" indent="457200" algn="l" rtl="0">
              <a:spcBef>
                <a:spcPts val="400"/>
              </a:spcBef>
              <a:spcAft>
                <a:spcPts val="0"/>
              </a:spcAft>
              <a:buNone/>
            </a:pPr>
            <a:r>
              <a:rPr lang="en" sz="1000">
                <a:solidFill>
                  <a:srgbClr val="000000"/>
                </a:solidFill>
                <a:latin typeface="Times New Roman"/>
                <a:ea typeface="Times New Roman"/>
                <a:cs typeface="Times New Roman"/>
                <a:sym typeface="Times New Roman"/>
              </a:rPr>
              <a:t>a.Oversampling with SMOTE</a:t>
            </a:r>
            <a:endParaRPr sz="1000" b="1">
              <a:solidFill>
                <a:srgbClr val="000000"/>
              </a:solidFill>
              <a:latin typeface="Times New Roman"/>
              <a:ea typeface="Times New Roman"/>
              <a:cs typeface="Times New Roman"/>
              <a:sym typeface="Times New Roman"/>
            </a:endParaRPr>
          </a:p>
          <a:p>
            <a:pPr marL="457200" lvl="0" indent="-292100" algn="l" rtl="0">
              <a:spcBef>
                <a:spcPts val="600"/>
              </a:spcBef>
              <a:spcAft>
                <a:spcPts val="0"/>
              </a:spcAft>
              <a:buClr>
                <a:srgbClr val="000000"/>
              </a:buClr>
              <a:buSzPts val="1000"/>
              <a:buFont typeface="Times New Roman"/>
              <a:buChar char="●"/>
            </a:pPr>
            <a:r>
              <a:rPr lang="en" sz="1000" b="1">
                <a:solidFill>
                  <a:srgbClr val="000000"/>
                </a:solidFill>
                <a:latin typeface="Times New Roman"/>
                <a:ea typeface="Times New Roman"/>
                <a:cs typeface="Times New Roman"/>
                <a:sym typeface="Times New Roman"/>
              </a:rPr>
              <a:t>Data Modeling</a:t>
            </a:r>
            <a:endParaRPr sz="1000" b="1">
              <a:solidFill>
                <a:srgbClr val="000000"/>
              </a:solidFill>
              <a:latin typeface="Times New Roman"/>
              <a:ea typeface="Times New Roman"/>
              <a:cs typeface="Times New Roman"/>
              <a:sym typeface="Times New Roman"/>
            </a:endParaRPr>
          </a:p>
          <a:p>
            <a:pPr marL="457200" lvl="0" indent="457200" algn="l" rtl="0">
              <a:spcBef>
                <a:spcPts val="400"/>
              </a:spcBef>
              <a:spcAft>
                <a:spcPts val="0"/>
              </a:spcAft>
              <a:buNone/>
            </a:pPr>
            <a:r>
              <a:rPr lang="en" sz="1000">
                <a:solidFill>
                  <a:srgbClr val="000000"/>
                </a:solidFill>
                <a:latin typeface="Times New Roman"/>
                <a:ea typeface="Times New Roman"/>
                <a:cs typeface="Times New Roman"/>
                <a:sym typeface="Times New Roman"/>
              </a:rPr>
              <a:t>a.K-Fold Cross validation</a:t>
            </a:r>
            <a:endParaRPr sz="1000">
              <a:solidFill>
                <a:srgbClr val="000000"/>
              </a:solidFill>
              <a:latin typeface="Times New Roman"/>
              <a:ea typeface="Times New Roman"/>
              <a:cs typeface="Times New Roman"/>
              <a:sym typeface="Times New Roman"/>
            </a:endParaRPr>
          </a:p>
          <a:p>
            <a:pPr marL="457200" lvl="0" indent="-292100" algn="l" rtl="0">
              <a:spcBef>
                <a:spcPts val="400"/>
              </a:spcBef>
              <a:spcAft>
                <a:spcPts val="0"/>
              </a:spcAft>
              <a:buClr>
                <a:srgbClr val="000000"/>
              </a:buClr>
              <a:buSzPts val="1000"/>
              <a:buFont typeface="Times New Roman"/>
              <a:buChar char="●"/>
            </a:pPr>
            <a:r>
              <a:rPr lang="en" sz="1000" b="1">
                <a:solidFill>
                  <a:srgbClr val="000000"/>
                </a:solidFill>
                <a:latin typeface="Times New Roman"/>
                <a:ea typeface="Times New Roman"/>
                <a:cs typeface="Times New Roman"/>
                <a:sym typeface="Times New Roman"/>
              </a:rPr>
              <a:t>Models</a:t>
            </a:r>
            <a:endParaRPr sz="1000" b="1">
              <a:solidFill>
                <a:srgbClr val="000000"/>
              </a:solidFill>
              <a:latin typeface="Times New Roman"/>
              <a:ea typeface="Times New Roman"/>
              <a:cs typeface="Times New Roman"/>
              <a:sym typeface="Times New Roman"/>
            </a:endParaRPr>
          </a:p>
          <a:p>
            <a:pPr marL="457200" lvl="0" indent="457200" algn="l" rtl="0">
              <a:spcBef>
                <a:spcPts val="400"/>
              </a:spcBef>
              <a:spcAft>
                <a:spcPts val="0"/>
              </a:spcAft>
              <a:buNone/>
            </a:pPr>
            <a:r>
              <a:rPr lang="en" sz="1000">
                <a:solidFill>
                  <a:srgbClr val="000000"/>
                </a:solidFill>
                <a:latin typeface="Times New Roman"/>
                <a:ea typeface="Times New Roman"/>
                <a:cs typeface="Times New Roman"/>
                <a:sym typeface="Times New Roman"/>
              </a:rPr>
              <a:t>a.Gaussian Naive Bayes classifier</a:t>
            </a:r>
            <a:endParaRPr sz="1000">
              <a:solidFill>
                <a:srgbClr val="000000"/>
              </a:solidFill>
              <a:latin typeface="Times New Roman"/>
              <a:ea typeface="Times New Roman"/>
              <a:cs typeface="Times New Roman"/>
              <a:sym typeface="Times New Roman"/>
            </a:endParaRPr>
          </a:p>
          <a:p>
            <a:pPr marL="457200" lvl="0" indent="457200" algn="l" rtl="0">
              <a:spcBef>
                <a:spcPts val="400"/>
              </a:spcBef>
              <a:spcAft>
                <a:spcPts val="0"/>
              </a:spcAft>
              <a:buNone/>
            </a:pPr>
            <a:r>
              <a:rPr lang="en" sz="1000">
                <a:solidFill>
                  <a:srgbClr val="000000"/>
                </a:solidFill>
                <a:latin typeface="Times New Roman"/>
                <a:ea typeface="Times New Roman"/>
                <a:cs typeface="Times New Roman"/>
                <a:sym typeface="Times New Roman"/>
              </a:rPr>
              <a:t>b.Logistic Regression classifier</a:t>
            </a:r>
            <a:endParaRPr sz="1000">
              <a:solidFill>
                <a:srgbClr val="000000"/>
              </a:solidFill>
              <a:latin typeface="Times New Roman"/>
              <a:ea typeface="Times New Roman"/>
              <a:cs typeface="Times New Roman"/>
              <a:sym typeface="Times New Roman"/>
            </a:endParaRPr>
          </a:p>
          <a:p>
            <a:pPr marL="457200" lvl="0" indent="457200" algn="l" rtl="0">
              <a:spcBef>
                <a:spcPts val="400"/>
              </a:spcBef>
              <a:spcAft>
                <a:spcPts val="0"/>
              </a:spcAft>
              <a:buNone/>
            </a:pPr>
            <a:r>
              <a:rPr lang="en" sz="1000">
                <a:solidFill>
                  <a:srgbClr val="000000"/>
                </a:solidFill>
                <a:latin typeface="Times New Roman"/>
                <a:ea typeface="Times New Roman"/>
                <a:cs typeface="Times New Roman"/>
                <a:sym typeface="Times New Roman"/>
              </a:rPr>
              <a:t>c.Decision Tree classifier</a:t>
            </a:r>
            <a:endParaRPr sz="1000">
              <a:solidFill>
                <a:srgbClr val="000000"/>
              </a:solidFill>
              <a:latin typeface="Times New Roman"/>
              <a:ea typeface="Times New Roman"/>
              <a:cs typeface="Times New Roman"/>
              <a:sym typeface="Times New Roman"/>
            </a:endParaRPr>
          </a:p>
          <a:p>
            <a:pPr marL="457200" lvl="0" indent="457200" algn="l" rtl="0">
              <a:spcBef>
                <a:spcPts val="400"/>
              </a:spcBef>
              <a:spcAft>
                <a:spcPts val="0"/>
              </a:spcAft>
              <a:buNone/>
            </a:pPr>
            <a:r>
              <a:rPr lang="en" sz="1000">
                <a:solidFill>
                  <a:srgbClr val="000000"/>
                </a:solidFill>
                <a:latin typeface="Times New Roman"/>
                <a:ea typeface="Times New Roman"/>
                <a:cs typeface="Times New Roman"/>
                <a:sym typeface="Times New Roman"/>
              </a:rPr>
              <a:t>d.Random Forest classifier</a:t>
            </a:r>
            <a:endParaRPr sz="1000">
              <a:solidFill>
                <a:srgbClr val="000000"/>
              </a:solidFill>
              <a:latin typeface="Times New Roman"/>
              <a:ea typeface="Times New Roman"/>
              <a:cs typeface="Times New Roman"/>
              <a:sym typeface="Times New Roman"/>
            </a:endParaRPr>
          </a:p>
          <a:p>
            <a:pPr marL="457200" lvl="0" indent="457200" algn="l" rtl="0">
              <a:spcBef>
                <a:spcPts val="400"/>
              </a:spcBef>
              <a:spcAft>
                <a:spcPts val="0"/>
              </a:spcAft>
              <a:buNone/>
            </a:pPr>
            <a:r>
              <a:rPr lang="en" sz="1000">
                <a:solidFill>
                  <a:srgbClr val="000000"/>
                </a:solidFill>
                <a:latin typeface="Times New Roman"/>
                <a:ea typeface="Times New Roman"/>
                <a:cs typeface="Times New Roman"/>
                <a:sym typeface="Times New Roman"/>
              </a:rPr>
              <a:t>e.Extreme Gradient Boosting classifier</a:t>
            </a:r>
            <a:endParaRPr sz="1000">
              <a:solidFill>
                <a:srgbClr val="000000"/>
              </a:solidFill>
              <a:latin typeface="Times New Roman"/>
              <a:ea typeface="Times New Roman"/>
              <a:cs typeface="Times New Roman"/>
              <a:sym typeface="Times New Roman"/>
            </a:endParaRPr>
          </a:p>
          <a:p>
            <a:pPr marL="457200" lvl="0" indent="-292100" algn="l" rtl="0">
              <a:spcBef>
                <a:spcPts val="600"/>
              </a:spcBef>
              <a:spcAft>
                <a:spcPts val="0"/>
              </a:spcAft>
              <a:buClr>
                <a:srgbClr val="000000"/>
              </a:buClr>
              <a:buSzPts val="1000"/>
              <a:buFont typeface="Times New Roman"/>
              <a:buChar char="●"/>
            </a:pPr>
            <a:r>
              <a:rPr lang="en" sz="1000" b="1">
                <a:solidFill>
                  <a:srgbClr val="000000"/>
                </a:solidFill>
                <a:latin typeface="Times New Roman"/>
                <a:ea typeface="Times New Roman"/>
                <a:cs typeface="Times New Roman"/>
                <a:sym typeface="Times New Roman"/>
              </a:rPr>
              <a:t>Results and Evaluation</a:t>
            </a:r>
            <a:endParaRPr sz="1000" b="1">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sz="1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Modelling</a:t>
            </a:r>
            <a:endParaRPr/>
          </a:p>
        </p:txBody>
      </p:sp>
      <p:sp>
        <p:nvSpPr>
          <p:cNvPr id="140" name="Google Shape;140;p22"/>
          <p:cNvSpPr txBox="1">
            <a:spLocks noGrp="1"/>
          </p:cNvSpPr>
          <p:nvPr>
            <p:ph type="body" idx="1"/>
          </p:nvPr>
        </p:nvSpPr>
        <p:spPr>
          <a:xfrm>
            <a:off x="729450" y="1853850"/>
            <a:ext cx="7688700" cy="2663100"/>
          </a:xfrm>
          <a:prstGeom prst="rect">
            <a:avLst/>
          </a:prstGeom>
        </p:spPr>
        <p:txBody>
          <a:bodyPr spcFirstLastPara="1" wrap="square" lIns="91425" tIns="91425" rIns="91425" bIns="91425" anchor="t" anchorCtr="0">
            <a:noAutofit/>
          </a:bodyPr>
          <a:lstStyle/>
          <a:p>
            <a:pPr marL="0" lvl="0" indent="0" algn="just" rtl="0">
              <a:lnSpc>
                <a:spcPct val="105000"/>
              </a:lnSpc>
              <a:spcBef>
                <a:spcPts val="0"/>
              </a:spcBef>
              <a:spcAft>
                <a:spcPts val="0"/>
              </a:spcAft>
              <a:buSzPts val="852"/>
              <a:buNone/>
            </a:pPr>
            <a:r>
              <a:rPr lang="en" sz="1107" b="1">
                <a:solidFill>
                  <a:schemeClr val="dk2"/>
                </a:solidFill>
                <a:highlight>
                  <a:schemeClr val="lt1"/>
                </a:highlight>
                <a:latin typeface="Times New Roman"/>
                <a:ea typeface="Times New Roman"/>
                <a:cs typeface="Times New Roman"/>
                <a:sym typeface="Times New Roman"/>
              </a:rPr>
              <a:t>1.Gaussian Naïve Bayes Classifier-Naive Bayes classifier</a:t>
            </a:r>
            <a:r>
              <a:rPr lang="en" sz="1107">
                <a:solidFill>
                  <a:schemeClr val="dk2"/>
                </a:solidFill>
                <a:highlight>
                  <a:schemeClr val="lt1"/>
                </a:highlight>
                <a:latin typeface="Times New Roman"/>
                <a:ea typeface="Times New Roman"/>
                <a:cs typeface="Times New Roman"/>
                <a:sym typeface="Times New Roman"/>
              </a:rPr>
              <a:t> is one of the supervised learning algorithms which is based on applying Bayes’ theorem with the “naive” assumption of independence between every pair of features.</a:t>
            </a:r>
            <a:endParaRPr sz="1107">
              <a:solidFill>
                <a:schemeClr val="dk2"/>
              </a:solidFill>
              <a:highlight>
                <a:schemeClr val="lt1"/>
              </a:highlight>
              <a:latin typeface="Times New Roman"/>
              <a:ea typeface="Times New Roman"/>
              <a:cs typeface="Times New Roman"/>
              <a:sym typeface="Times New Roman"/>
            </a:endParaRPr>
          </a:p>
          <a:p>
            <a:pPr marL="0" lvl="0" indent="0" algn="just" rtl="0">
              <a:lnSpc>
                <a:spcPct val="105000"/>
              </a:lnSpc>
              <a:spcBef>
                <a:spcPts val="1000"/>
              </a:spcBef>
              <a:spcAft>
                <a:spcPts val="0"/>
              </a:spcAft>
              <a:buSzPts val="852"/>
              <a:buNone/>
            </a:pPr>
            <a:r>
              <a:rPr lang="en" sz="1107" b="1">
                <a:solidFill>
                  <a:schemeClr val="dk2"/>
                </a:solidFill>
                <a:highlight>
                  <a:schemeClr val="lt1"/>
                </a:highlight>
                <a:latin typeface="Times New Roman"/>
                <a:ea typeface="Times New Roman"/>
                <a:cs typeface="Times New Roman"/>
                <a:sym typeface="Times New Roman"/>
              </a:rPr>
              <a:t>2.Logistic Regression Classifie</a:t>
            </a:r>
            <a:r>
              <a:rPr lang="en" sz="1107">
                <a:solidFill>
                  <a:schemeClr val="dk2"/>
                </a:solidFill>
                <a:highlight>
                  <a:schemeClr val="lt1"/>
                </a:highlight>
                <a:latin typeface="Times New Roman"/>
                <a:ea typeface="Times New Roman"/>
                <a:cs typeface="Times New Roman"/>
                <a:sym typeface="Times New Roman"/>
              </a:rPr>
              <a:t>r-In this model, the probabilities describing the possible outcomes of a single trial are modeled using a logistic function.</a:t>
            </a:r>
            <a:endParaRPr sz="1107">
              <a:solidFill>
                <a:schemeClr val="dk2"/>
              </a:solidFill>
              <a:highlight>
                <a:schemeClr val="lt1"/>
              </a:highlight>
              <a:latin typeface="Times New Roman"/>
              <a:ea typeface="Times New Roman"/>
              <a:cs typeface="Times New Roman"/>
              <a:sym typeface="Times New Roman"/>
            </a:endParaRPr>
          </a:p>
          <a:p>
            <a:pPr marL="0" lvl="0" indent="0" algn="just" rtl="0">
              <a:lnSpc>
                <a:spcPct val="105000"/>
              </a:lnSpc>
              <a:spcBef>
                <a:spcPts val="1000"/>
              </a:spcBef>
              <a:spcAft>
                <a:spcPts val="0"/>
              </a:spcAft>
              <a:buSzPts val="852"/>
              <a:buNone/>
            </a:pPr>
            <a:r>
              <a:rPr lang="en" sz="1107" b="1">
                <a:solidFill>
                  <a:schemeClr val="dk2"/>
                </a:solidFill>
                <a:highlight>
                  <a:schemeClr val="lt1"/>
                </a:highlight>
                <a:latin typeface="Times New Roman"/>
                <a:ea typeface="Times New Roman"/>
                <a:cs typeface="Times New Roman"/>
                <a:sym typeface="Times New Roman"/>
              </a:rPr>
              <a:t>3. Decision Trees Classifier-</a:t>
            </a:r>
            <a:r>
              <a:rPr lang="en" sz="1107">
                <a:solidFill>
                  <a:schemeClr val="dk2"/>
                </a:solidFill>
                <a:highlight>
                  <a:schemeClr val="lt1"/>
                </a:highlight>
                <a:latin typeface="Times New Roman"/>
                <a:ea typeface="Times New Roman"/>
                <a:cs typeface="Times New Roman"/>
                <a:sym typeface="Times New Roman"/>
              </a:rPr>
              <a:t>For our classification task, we create a model that predicts the value of a target variable (y = will a firm go bankrupt?) by learning simple decision rules inferred from the data features (𝑥1, 𝑥2…. 𝑥64- all the financial distress variables of a firm)</a:t>
            </a:r>
            <a:endParaRPr sz="1107">
              <a:solidFill>
                <a:schemeClr val="dk2"/>
              </a:solidFill>
              <a:highlight>
                <a:schemeClr val="lt1"/>
              </a:highlight>
              <a:latin typeface="Times New Roman"/>
              <a:ea typeface="Times New Roman"/>
              <a:cs typeface="Times New Roman"/>
              <a:sym typeface="Times New Roman"/>
            </a:endParaRPr>
          </a:p>
          <a:p>
            <a:pPr marL="0" lvl="0" indent="0" algn="just" rtl="0">
              <a:lnSpc>
                <a:spcPct val="105000"/>
              </a:lnSpc>
              <a:spcBef>
                <a:spcPts val="1000"/>
              </a:spcBef>
              <a:spcAft>
                <a:spcPts val="0"/>
              </a:spcAft>
              <a:buSzPts val="852"/>
              <a:buNone/>
            </a:pPr>
            <a:r>
              <a:rPr lang="en" sz="1107" b="1">
                <a:solidFill>
                  <a:schemeClr val="dk2"/>
                </a:solidFill>
                <a:highlight>
                  <a:schemeClr val="lt1"/>
                </a:highlight>
                <a:latin typeface="Times New Roman"/>
                <a:ea typeface="Times New Roman"/>
                <a:cs typeface="Times New Roman"/>
                <a:sym typeface="Times New Roman"/>
              </a:rPr>
              <a:t>4.Random Forest Classifier</a:t>
            </a:r>
            <a:r>
              <a:rPr lang="en" sz="1107">
                <a:solidFill>
                  <a:schemeClr val="dk2"/>
                </a:solidFill>
                <a:highlight>
                  <a:schemeClr val="lt1"/>
                </a:highlight>
                <a:latin typeface="Times New Roman"/>
                <a:ea typeface="Times New Roman"/>
                <a:cs typeface="Times New Roman"/>
                <a:sym typeface="Times New Roman"/>
              </a:rPr>
              <a:t>-A random forest is a meta estimator that fits a number of decision tree classifiers on various subsamples of the dataset and use averaging to improve the predictive accuracy and control over-fitting.</a:t>
            </a:r>
            <a:endParaRPr sz="1107">
              <a:solidFill>
                <a:schemeClr val="dk2"/>
              </a:solidFill>
              <a:highlight>
                <a:schemeClr val="lt1"/>
              </a:highlight>
              <a:latin typeface="Times New Roman"/>
              <a:ea typeface="Times New Roman"/>
              <a:cs typeface="Times New Roman"/>
              <a:sym typeface="Times New Roman"/>
            </a:endParaRPr>
          </a:p>
          <a:p>
            <a:pPr marL="0" lvl="0" indent="0" algn="just" rtl="0">
              <a:lnSpc>
                <a:spcPct val="105000"/>
              </a:lnSpc>
              <a:spcBef>
                <a:spcPts val="1000"/>
              </a:spcBef>
              <a:spcAft>
                <a:spcPts val="0"/>
              </a:spcAft>
              <a:buSzPts val="852"/>
              <a:buNone/>
            </a:pPr>
            <a:r>
              <a:rPr lang="en" sz="1107" b="1">
                <a:solidFill>
                  <a:schemeClr val="dk2"/>
                </a:solidFill>
                <a:highlight>
                  <a:schemeClr val="lt1"/>
                </a:highlight>
                <a:latin typeface="Times New Roman"/>
                <a:ea typeface="Times New Roman"/>
                <a:cs typeface="Times New Roman"/>
                <a:sym typeface="Times New Roman"/>
              </a:rPr>
              <a:t>5. Extreme Gradient Boosting Classifier-</a:t>
            </a:r>
            <a:r>
              <a:rPr lang="en" sz="1107">
                <a:solidFill>
                  <a:schemeClr val="dk2"/>
                </a:solidFill>
                <a:highlight>
                  <a:schemeClr val="lt1"/>
                </a:highlight>
                <a:latin typeface="Times New Roman"/>
                <a:ea typeface="Times New Roman"/>
                <a:cs typeface="Times New Roman"/>
                <a:sym typeface="Times New Roman"/>
              </a:rPr>
              <a:t> It builds the model in a stage-wise fashion like other boosting methods do, and it generalizes them by allowing optimization of an arbitrary differentiable loss function.</a:t>
            </a:r>
            <a:endParaRPr sz="1107">
              <a:solidFill>
                <a:schemeClr val="dk2"/>
              </a:solidFill>
              <a:highlight>
                <a:schemeClr val="lt1"/>
              </a:highlight>
              <a:latin typeface="Times New Roman"/>
              <a:ea typeface="Times New Roman"/>
              <a:cs typeface="Times New Roman"/>
              <a:sym typeface="Times New Roman"/>
            </a:endParaRPr>
          </a:p>
          <a:p>
            <a:pPr marL="0" lvl="0" indent="0" algn="just" rtl="0">
              <a:lnSpc>
                <a:spcPct val="105000"/>
              </a:lnSpc>
              <a:spcBef>
                <a:spcPts val="1000"/>
              </a:spcBef>
              <a:spcAft>
                <a:spcPts val="1000"/>
              </a:spcAft>
              <a:buSzPts val="852"/>
              <a:buNone/>
            </a:pPr>
            <a:endParaRPr sz="1107">
              <a:solidFill>
                <a:schemeClr val="dk2"/>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146" name="Google Shape;146;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04800" algn="just" rtl="0">
              <a:spcBef>
                <a:spcPts val="1200"/>
              </a:spcBef>
              <a:spcAft>
                <a:spcPts val="0"/>
              </a:spcAft>
              <a:buClr>
                <a:srgbClr val="000000"/>
              </a:buClr>
              <a:buSzPts val="1200"/>
              <a:buFont typeface="Times New Roman"/>
              <a:buChar char="●"/>
            </a:pPr>
            <a:r>
              <a:rPr lang="en" sz="1200">
                <a:solidFill>
                  <a:srgbClr val="000000"/>
                </a:solidFill>
                <a:highlight>
                  <a:srgbClr val="FFFFFF"/>
                </a:highlight>
                <a:latin typeface="Times New Roman"/>
                <a:ea typeface="Times New Roman"/>
                <a:cs typeface="Times New Roman"/>
                <a:sym typeface="Times New Roman"/>
              </a:rPr>
              <a:t>Our findings are structured in the following way: Initially, we present the accuracy scores of five models that we have tested. We display accuracy in a graph that plots each of the three imputation(Mean, KNN, EM) techniques against the five models(Naive Bayes’ , Random Forest, Decision Tree, Logistic Regression, XGBoost) used.</a:t>
            </a:r>
            <a:endParaRPr sz="1200">
              <a:solidFill>
                <a:srgbClr val="000000"/>
              </a:solidFill>
              <a:highlight>
                <a:srgbClr val="FFFFFF"/>
              </a:highlight>
              <a:latin typeface="Times New Roman"/>
              <a:ea typeface="Times New Roman"/>
              <a:cs typeface="Times New Roman"/>
              <a:sym typeface="Times New Roman"/>
            </a:endParaRPr>
          </a:p>
          <a:p>
            <a:pPr marL="457200" lvl="0" indent="-304800" algn="just" rtl="0">
              <a:spcBef>
                <a:spcPts val="0"/>
              </a:spcBef>
              <a:spcAft>
                <a:spcPts val="0"/>
              </a:spcAft>
              <a:buClr>
                <a:srgbClr val="000000"/>
              </a:buClr>
              <a:buSzPts val="1200"/>
              <a:buFont typeface="Times New Roman"/>
              <a:buChar char="●"/>
            </a:pPr>
            <a:r>
              <a:rPr lang="en" sz="1200">
                <a:solidFill>
                  <a:srgbClr val="000000"/>
                </a:solidFill>
                <a:highlight>
                  <a:srgbClr val="FFFFFF"/>
                </a:highlight>
                <a:latin typeface="Times New Roman"/>
                <a:ea typeface="Times New Roman"/>
                <a:cs typeface="Times New Roman"/>
                <a:sym typeface="Times New Roman"/>
              </a:rPr>
              <a:t>As noted in the results section, the Gradient Boost Classifier with Mean Imputation method is the most effective model that we have tested.</a:t>
            </a:r>
            <a:endParaRPr sz="1200">
              <a:solidFill>
                <a:srgbClr val="000000"/>
              </a:solidFill>
              <a:highlight>
                <a:srgbClr val="FFFFFF"/>
              </a:highlight>
              <a:latin typeface="Times New Roman"/>
              <a:ea typeface="Times New Roman"/>
              <a:cs typeface="Times New Roman"/>
              <a:sym typeface="Times New Roman"/>
            </a:endParaRPr>
          </a:p>
          <a:p>
            <a:pPr marL="457200" lvl="0" indent="-304800" algn="just" rtl="0">
              <a:spcBef>
                <a:spcPts val="0"/>
              </a:spcBef>
              <a:spcAft>
                <a:spcPts val="0"/>
              </a:spcAft>
              <a:buClr>
                <a:srgbClr val="000000"/>
              </a:buClr>
              <a:buSzPts val="1200"/>
              <a:buFont typeface="Times New Roman"/>
              <a:buChar char="●"/>
            </a:pPr>
            <a:r>
              <a:rPr lang="en" sz="1200">
                <a:solidFill>
                  <a:srgbClr val="000000"/>
                </a:solidFill>
                <a:highlight>
                  <a:srgbClr val="FFFFFF"/>
                </a:highlight>
                <a:latin typeface="Times New Roman"/>
                <a:ea typeface="Times New Roman"/>
                <a:cs typeface="Times New Roman"/>
                <a:sym typeface="Times New Roman"/>
              </a:rPr>
              <a:t>The Extreme Gradient Boosting model emerged as the most accurate model for all imputation techniques, with Random Forest coming in second place. Third place is Decision Tree. Our analysis in the results section showed that  Logistic Regression performed slightly better than the Gaussian Naïve Bayes model, which ranked fourth. Finally, Gaussian Naïve Bayes model had the worst performance among all models,which ranked fifth.</a:t>
            </a:r>
            <a:endParaRPr sz="12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body" idx="1"/>
          </p:nvPr>
        </p:nvSpPr>
        <p:spPr>
          <a:xfrm>
            <a:off x="729450" y="1470825"/>
            <a:ext cx="7688700" cy="2869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graphicFrame>
        <p:nvGraphicFramePr>
          <p:cNvPr id="152" name="Google Shape;152;p24"/>
          <p:cNvGraphicFramePr/>
          <p:nvPr/>
        </p:nvGraphicFramePr>
        <p:xfrm>
          <a:off x="1474125" y="1943400"/>
          <a:ext cx="5943600" cy="1905254"/>
        </p:xfrm>
        <a:graphic>
          <a:graphicData uri="http://schemas.openxmlformats.org/drawingml/2006/table">
            <a:tbl>
              <a:tblPr>
                <a:noFill/>
                <a:tableStyleId>{69223B24-0F81-4428-814D-865E9219B3CC}</a:tableStyleId>
              </a:tblPr>
              <a:tblGrid>
                <a:gridCol w="1485900">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gridCol w="148590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endParaRPr sz="11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100" b="1">
                          <a:highlight>
                            <a:srgbClr val="FFFFFF"/>
                          </a:highlight>
                          <a:latin typeface="Times New Roman"/>
                          <a:ea typeface="Times New Roman"/>
                          <a:cs typeface="Times New Roman"/>
                          <a:sym typeface="Times New Roman"/>
                        </a:rPr>
                        <a:t>Mean</a:t>
                      </a:r>
                      <a:endParaRPr sz="1100" b="1">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100" b="1">
                          <a:highlight>
                            <a:srgbClr val="FFFFFF"/>
                          </a:highlight>
                          <a:latin typeface="Times New Roman"/>
                          <a:ea typeface="Times New Roman"/>
                          <a:cs typeface="Times New Roman"/>
                          <a:sym typeface="Times New Roman"/>
                        </a:rPr>
                        <a:t>K-NN</a:t>
                      </a:r>
                      <a:endParaRPr sz="1100" b="1">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100" b="1">
                          <a:highlight>
                            <a:srgbClr val="FFFFFF"/>
                          </a:highlight>
                          <a:latin typeface="Times New Roman"/>
                          <a:ea typeface="Times New Roman"/>
                          <a:cs typeface="Times New Roman"/>
                          <a:sym typeface="Times New Roman"/>
                        </a:rPr>
                        <a:t>EM</a:t>
                      </a:r>
                      <a:endParaRPr sz="1100" b="1">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0"/>
                  </a:ext>
                </a:extLst>
              </a:tr>
              <a:tr h="0">
                <a:tc>
                  <a:txBody>
                    <a:bodyPr/>
                    <a:lstStyle/>
                    <a:p>
                      <a:pPr marL="0" lvl="0" indent="0" algn="ctr" rtl="0">
                        <a:lnSpc>
                          <a:spcPct val="91363"/>
                        </a:lnSpc>
                        <a:spcBef>
                          <a:spcPts val="0"/>
                        </a:spcBef>
                        <a:spcAft>
                          <a:spcPts val="0"/>
                        </a:spcAft>
                        <a:buNone/>
                      </a:pPr>
                      <a:r>
                        <a:rPr lang="en" sz="1100" b="1">
                          <a:highlight>
                            <a:srgbClr val="FFFFFF"/>
                          </a:highlight>
                          <a:latin typeface="Times New Roman"/>
                          <a:ea typeface="Times New Roman"/>
                          <a:cs typeface="Times New Roman"/>
                          <a:sym typeface="Times New Roman"/>
                        </a:rPr>
                        <a:t>Gaussian Naïve Bayes</a:t>
                      </a:r>
                      <a:endParaRPr sz="1100" b="1">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100">
                          <a:highlight>
                            <a:srgbClr val="FFFFFF"/>
                          </a:highlight>
                          <a:latin typeface="Times New Roman"/>
                          <a:ea typeface="Times New Roman"/>
                          <a:cs typeface="Times New Roman"/>
                          <a:sym typeface="Times New Roman"/>
                        </a:rPr>
                        <a:t>0.514834</a:t>
                      </a:r>
                      <a:endParaRPr sz="11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100">
                          <a:highlight>
                            <a:srgbClr val="FFFFFF"/>
                          </a:highlight>
                          <a:latin typeface="Times New Roman"/>
                          <a:ea typeface="Times New Roman"/>
                          <a:cs typeface="Times New Roman"/>
                          <a:sym typeface="Times New Roman"/>
                        </a:rPr>
                        <a:t>0.516469</a:t>
                      </a:r>
                      <a:endParaRPr sz="11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100">
                          <a:highlight>
                            <a:srgbClr val="FFFFFF"/>
                          </a:highlight>
                          <a:latin typeface="Times New Roman"/>
                          <a:ea typeface="Times New Roman"/>
                          <a:cs typeface="Times New Roman"/>
                          <a:sym typeface="Times New Roman"/>
                        </a:rPr>
                        <a:t>0.515161</a:t>
                      </a:r>
                      <a:endParaRPr sz="110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1"/>
                  </a:ext>
                </a:extLst>
              </a:tr>
              <a:tr h="0">
                <a:tc>
                  <a:txBody>
                    <a:bodyPr/>
                    <a:lstStyle/>
                    <a:p>
                      <a:pPr marL="0" lvl="0" indent="0" algn="ctr" rtl="0">
                        <a:lnSpc>
                          <a:spcPct val="91363"/>
                        </a:lnSpc>
                        <a:spcBef>
                          <a:spcPts val="0"/>
                        </a:spcBef>
                        <a:spcAft>
                          <a:spcPts val="0"/>
                        </a:spcAft>
                        <a:buNone/>
                      </a:pPr>
                      <a:r>
                        <a:rPr lang="en" sz="1100" b="1">
                          <a:highlight>
                            <a:srgbClr val="FFFFFF"/>
                          </a:highlight>
                          <a:latin typeface="Times New Roman"/>
                          <a:ea typeface="Times New Roman"/>
                          <a:cs typeface="Times New Roman"/>
                          <a:sym typeface="Times New Roman"/>
                        </a:rPr>
                        <a:t>Logistic Regression</a:t>
                      </a:r>
                      <a:endParaRPr sz="1100" b="1">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100">
                          <a:highlight>
                            <a:srgbClr val="FFFFFF"/>
                          </a:highlight>
                          <a:latin typeface="Times New Roman"/>
                          <a:ea typeface="Times New Roman"/>
                          <a:cs typeface="Times New Roman"/>
                          <a:sym typeface="Times New Roman"/>
                        </a:rPr>
                        <a:t>0.715885</a:t>
                      </a:r>
                      <a:endParaRPr sz="11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100">
                          <a:highlight>
                            <a:srgbClr val="FFFFFF"/>
                          </a:highlight>
                          <a:latin typeface="Times New Roman"/>
                          <a:ea typeface="Times New Roman"/>
                          <a:cs typeface="Times New Roman"/>
                          <a:sym typeface="Times New Roman"/>
                        </a:rPr>
                        <a:t>0.717098</a:t>
                      </a:r>
                      <a:endParaRPr sz="11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100">
                          <a:highlight>
                            <a:srgbClr val="FFFFFF"/>
                          </a:highlight>
                          <a:latin typeface="Times New Roman"/>
                          <a:ea typeface="Times New Roman"/>
                          <a:cs typeface="Times New Roman"/>
                          <a:sym typeface="Times New Roman"/>
                        </a:rPr>
                        <a:t>0.706942</a:t>
                      </a:r>
                      <a:endParaRPr sz="110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2"/>
                  </a:ext>
                </a:extLst>
              </a:tr>
              <a:tr h="0">
                <a:tc>
                  <a:txBody>
                    <a:bodyPr/>
                    <a:lstStyle/>
                    <a:p>
                      <a:pPr marL="0" lvl="0" indent="0" algn="ctr" rtl="0">
                        <a:lnSpc>
                          <a:spcPct val="91363"/>
                        </a:lnSpc>
                        <a:spcBef>
                          <a:spcPts val="0"/>
                        </a:spcBef>
                        <a:spcAft>
                          <a:spcPts val="0"/>
                        </a:spcAft>
                        <a:buNone/>
                      </a:pPr>
                      <a:r>
                        <a:rPr lang="en" sz="1100" b="1">
                          <a:highlight>
                            <a:srgbClr val="FFFFFF"/>
                          </a:highlight>
                          <a:latin typeface="Times New Roman"/>
                          <a:ea typeface="Times New Roman"/>
                          <a:cs typeface="Times New Roman"/>
                          <a:sym typeface="Times New Roman"/>
                        </a:rPr>
                        <a:t>Decision Tree</a:t>
                      </a:r>
                      <a:endParaRPr sz="1100" b="1">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100">
                          <a:highlight>
                            <a:srgbClr val="FFFFFF"/>
                          </a:highlight>
                          <a:latin typeface="Times New Roman"/>
                          <a:ea typeface="Times New Roman"/>
                          <a:cs typeface="Times New Roman"/>
                          <a:sym typeface="Times New Roman"/>
                        </a:rPr>
                        <a:t>0.929784</a:t>
                      </a:r>
                      <a:endParaRPr sz="11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100">
                          <a:highlight>
                            <a:srgbClr val="FFFFFF"/>
                          </a:highlight>
                          <a:latin typeface="Times New Roman"/>
                          <a:ea typeface="Times New Roman"/>
                          <a:cs typeface="Times New Roman"/>
                          <a:sym typeface="Times New Roman"/>
                        </a:rPr>
                        <a:t>0.904210</a:t>
                      </a:r>
                      <a:endParaRPr sz="11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100">
                          <a:highlight>
                            <a:srgbClr val="FFFFFF"/>
                          </a:highlight>
                          <a:latin typeface="Times New Roman"/>
                          <a:ea typeface="Times New Roman"/>
                          <a:cs typeface="Times New Roman"/>
                          <a:sym typeface="Times New Roman"/>
                        </a:rPr>
                        <a:t>0.923568</a:t>
                      </a:r>
                      <a:endParaRPr sz="110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3"/>
                  </a:ext>
                </a:extLst>
              </a:tr>
              <a:tr h="0">
                <a:tc>
                  <a:txBody>
                    <a:bodyPr/>
                    <a:lstStyle/>
                    <a:p>
                      <a:pPr marL="0" lvl="0" indent="0" algn="ctr" rtl="0">
                        <a:lnSpc>
                          <a:spcPct val="91363"/>
                        </a:lnSpc>
                        <a:spcBef>
                          <a:spcPts val="0"/>
                        </a:spcBef>
                        <a:spcAft>
                          <a:spcPts val="0"/>
                        </a:spcAft>
                        <a:buNone/>
                      </a:pPr>
                      <a:r>
                        <a:rPr lang="en" sz="1100" b="1">
                          <a:highlight>
                            <a:srgbClr val="FFFFFF"/>
                          </a:highlight>
                          <a:latin typeface="Times New Roman"/>
                          <a:ea typeface="Times New Roman"/>
                          <a:cs typeface="Times New Roman"/>
                          <a:sym typeface="Times New Roman"/>
                        </a:rPr>
                        <a:t>Random Forest</a:t>
                      </a:r>
                      <a:endParaRPr sz="1100" b="1">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100">
                          <a:highlight>
                            <a:srgbClr val="FFFFFF"/>
                          </a:highlight>
                          <a:latin typeface="Times New Roman"/>
                          <a:ea typeface="Times New Roman"/>
                          <a:cs typeface="Times New Roman"/>
                          <a:sym typeface="Times New Roman"/>
                        </a:rPr>
                        <a:t>0.953388</a:t>
                      </a:r>
                      <a:endParaRPr sz="11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100">
                          <a:highlight>
                            <a:srgbClr val="FFFFFF"/>
                          </a:highlight>
                          <a:latin typeface="Times New Roman"/>
                          <a:ea typeface="Times New Roman"/>
                          <a:cs typeface="Times New Roman"/>
                          <a:sym typeface="Times New Roman"/>
                        </a:rPr>
                        <a:t>0.937045</a:t>
                      </a:r>
                      <a:endParaRPr sz="11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100">
                          <a:highlight>
                            <a:srgbClr val="FFFFFF"/>
                          </a:highlight>
                          <a:latin typeface="Times New Roman"/>
                          <a:ea typeface="Times New Roman"/>
                          <a:cs typeface="Times New Roman"/>
                          <a:sym typeface="Times New Roman"/>
                        </a:rPr>
                        <a:t>0.945997</a:t>
                      </a:r>
                      <a:endParaRPr sz="110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4"/>
                  </a:ext>
                </a:extLst>
              </a:tr>
              <a:tr h="0">
                <a:tc>
                  <a:txBody>
                    <a:bodyPr/>
                    <a:lstStyle/>
                    <a:p>
                      <a:pPr marL="0" lvl="0" indent="0" algn="ctr" rtl="0">
                        <a:lnSpc>
                          <a:spcPct val="91363"/>
                        </a:lnSpc>
                        <a:spcBef>
                          <a:spcPts val="0"/>
                        </a:spcBef>
                        <a:spcAft>
                          <a:spcPts val="0"/>
                        </a:spcAft>
                        <a:buNone/>
                      </a:pPr>
                      <a:r>
                        <a:rPr lang="en" sz="1100" b="1">
                          <a:highlight>
                            <a:srgbClr val="FFFFFF"/>
                          </a:highlight>
                          <a:latin typeface="Times New Roman"/>
                          <a:ea typeface="Times New Roman"/>
                          <a:cs typeface="Times New Roman"/>
                          <a:sym typeface="Times New Roman"/>
                        </a:rPr>
                        <a:t>ExtremeGradient Boosting</a:t>
                      </a:r>
                      <a:endParaRPr sz="1100" b="1">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100">
                          <a:highlight>
                            <a:srgbClr val="FFFFFF"/>
                          </a:highlight>
                          <a:latin typeface="Times New Roman"/>
                          <a:ea typeface="Times New Roman"/>
                          <a:cs typeface="Times New Roman"/>
                          <a:sym typeface="Times New Roman"/>
                        </a:rPr>
                        <a:t>0.989260</a:t>
                      </a:r>
                      <a:endParaRPr sz="11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100">
                          <a:highlight>
                            <a:srgbClr val="FFFFFF"/>
                          </a:highlight>
                          <a:latin typeface="Times New Roman"/>
                          <a:ea typeface="Times New Roman"/>
                          <a:cs typeface="Times New Roman"/>
                          <a:sym typeface="Times New Roman"/>
                        </a:rPr>
                        <a:t>0.985345</a:t>
                      </a:r>
                      <a:endParaRPr sz="11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100">
                          <a:highlight>
                            <a:srgbClr val="FFFFFF"/>
                          </a:highlight>
                          <a:latin typeface="Times New Roman"/>
                          <a:ea typeface="Times New Roman"/>
                          <a:cs typeface="Times New Roman"/>
                          <a:sym typeface="Times New Roman"/>
                        </a:rPr>
                        <a:t>0.989093</a:t>
                      </a:r>
                      <a:endParaRPr sz="110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58" name="Google Shape;158;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This section provides a summary of the work done in the project so far. The project involved building five classification models, namely Gaussian Naïve Bayes, Logistic Regression, Decision Trees, Random Forests, and Extreme Gradient Boosting classifiers. The training data was balanced by oversampling the minority class labels using Synthetic Minority Oversampling technique. Missing values in the data were handled by using three imputation techniques: Mean, k-Nearest Neighbors (k-NN) and, Expectation-Maximization (EM). The main challenge faced in the project was dealing with missing or sparse data, which is a common issue in bankruptcy prediction because companies don't operate on the same timelines. The features used for bankruptcy prediction are not straightforward and require thorough study and validation. The findings of the project have been documented, and the best bankruptcy prediction model has been suggested.</a:t>
            </a:r>
            <a:endParaRPr sz="1200">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64" name="Google Shape;164;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040C28"/>
              </a:buClr>
              <a:buSzPts val="1200"/>
              <a:buFont typeface="Arial"/>
              <a:buAutoNum type="arabicPeriod"/>
            </a:pPr>
            <a:r>
              <a:rPr lang="en" sz="1200">
                <a:solidFill>
                  <a:srgbClr val="040C28"/>
                </a:solidFill>
                <a:latin typeface="Arial"/>
                <a:ea typeface="Arial"/>
                <a:cs typeface="Arial"/>
                <a:sym typeface="Arial"/>
              </a:rPr>
              <a:t> Rachit Toshniwal. (2020, July 21). (Code) KNN Imputer for imputing missing values | Machine Learning [Video]. YouTube. </a:t>
            </a:r>
            <a:r>
              <a:rPr lang="en" sz="1200" u="sng">
                <a:solidFill>
                  <a:schemeClr val="hlink"/>
                </a:solidFill>
                <a:latin typeface="Arial"/>
                <a:ea typeface="Arial"/>
                <a:cs typeface="Arial"/>
                <a:sym typeface="Arial"/>
                <a:hlinkClick r:id="rId3"/>
              </a:rPr>
              <a:t>https://www.youtube.com/watch?v=HXV8DYRNAT4</a:t>
            </a:r>
            <a:r>
              <a:rPr lang="en" sz="1200">
                <a:solidFill>
                  <a:srgbClr val="040C28"/>
                </a:solidFill>
                <a:latin typeface="Arial"/>
                <a:ea typeface="Arial"/>
                <a:cs typeface="Arial"/>
                <a:sym typeface="Arial"/>
              </a:rPr>
              <a:t> </a:t>
            </a:r>
            <a:endParaRPr sz="1200">
              <a:solidFill>
                <a:srgbClr val="040C28"/>
              </a:solidFill>
              <a:latin typeface="Arial"/>
              <a:ea typeface="Arial"/>
              <a:cs typeface="Arial"/>
              <a:sym typeface="Arial"/>
            </a:endParaRPr>
          </a:p>
          <a:p>
            <a:pPr marL="457200" lvl="0" indent="-304800" algn="l" rtl="0">
              <a:spcBef>
                <a:spcPts val="0"/>
              </a:spcBef>
              <a:spcAft>
                <a:spcPts val="0"/>
              </a:spcAft>
              <a:buClr>
                <a:srgbClr val="040C28"/>
              </a:buClr>
              <a:buSzPts val="1200"/>
              <a:buFont typeface="Arial"/>
              <a:buAutoNum type="arabicPeriod"/>
            </a:pPr>
            <a:r>
              <a:rPr lang="en" sz="1200">
                <a:solidFill>
                  <a:srgbClr val="040C28"/>
                </a:solidFill>
                <a:latin typeface="Arial"/>
                <a:ea typeface="Arial"/>
                <a:cs typeface="Arial"/>
                <a:sym typeface="Arial"/>
              </a:rPr>
              <a:t>DataMites. (2020, February 10). Handling Imbalanced Datasets   SMOTE Technique [Video]. YouTube. </a:t>
            </a:r>
            <a:r>
              <a:rPr lang="en" sz="1200" u="sng">
                <a:solidFill>
                  <a:schemeClr val="hlink"/>
                </a:solidFill>
                <a:latin typeface="Arial"/>
                <a:ea typeface="Arial"/>
                <a:cs typeface="Arial"/>
                <a:sym typeface="Arial"/>
                <a:hlinkClick r:id="rId4"/>
              </a:rPr>
              <a:t>https://www.youtube.com/watch?v=dkXB8HH_4-k</a:t>
            </a:r>
            <a:r>
              <a:rPr lang="en" sz="1200">
                <a:solidFill>
                  <a:srgbClr val="040C28"/>
                </a:solidFill>
                <a:latin typeface="Arial"/>
                <a:ea typeface="Arial"/>
                <a:cs typeface="Arial"/>
                <a:sym typeface="Arial"/>
              </a:rPr>
              <a:t> </a:t>
            </a:r>
            <a:endParaRPr sz="1200">
              <a:solidFill>
                <a:srgbClr val="040C28"/>
              </a:solidFill>
              <a:latin typeface="Arial"/>
              <a:ea typeface="Arial"/>
              <a:cs typeface="Arial"/>
              <a:sym typeface="Arial"/>
            </a:endParaRPr>
          </a:p>
          <a:p>
            <a:pPr marL="457200" lvl="0" indent="-304800" algn="l" rtl="0">
              <a:spcBef>
                <a:spcPts val="0"/>
              </a:spcBef>
              <a:spcAft>
                <a:spcPts val="0"/>
              </a:spcAft>
              <a:buClr>
                <a:srgbClr val="040C28"/>
              </a:buClr>
              <a:buSzPts val="1200"/>
              <a:buFont typeface="Arial"/>
              <a:buAutoNum type="arabicPeriod"/>
            </a:pPr>
            <a:r>
              <a:rPr lang="en" sz="1200">
                <a:solidFill>
                  <a:srgbClr val="040C28"/>
                </a:solidFill>
                <a:latin typeface="Arial"/>
                <a:ea typeface="Arial"/>
                <a:cs typeface="Arial"/>
                <a:sym typeface="Arial"/>
              </a:rPr>
              <a:t>Medium. (n.d.). Medium. </a:t>
            </a:r>
            <a:r>
              <a:rPr lang="en" sz="1200" u="sng">
                <a:solidFill>
                  <a:schemeClr val="hlink"/>
                </a:solidFill>
                <a:latin typeface="Arial"/>
                <a:ea typeface="Arial"/>
                <a:cs typeface="Arial"/>
                <a:sym typeface="Arial"/>
                <a:hlinkClick r:id="rId5"/>
              </a:rPr>
              <a:t>https://towardsdatascience.com/all-machine-learning-models-explained-in-6-minutes-%209fe30ff6776a?gi=c4dbee0b2d92</a:t>
            </a:r>
            <a:r>
              <a:rPr lang="en" sz="1200">
                <a:solidFill>
                  <a:srgbClr val="040C28"/>
                </a:solidFill>
                <a:latin typeface="Arial"/>
                <a:ea typeface="Arial"/>
                <a:cs typeface="Arial"/>
                <a:sym typeface="Arial"/>
              </a:rPr>
              <a:t> </a:t>
            </a:r>
            <a:endParaRPr sz="1200">
              <a:solidFill>
                <a:srgbClr val="040C28"/>
              </a:solidFill>
              <a:latin typeface="Arial"/>
              <a:ea typeface="Arial"/>
              <a:cs typeface="Arial"/>
              <a:sym typeface="Arial"/>
            </a:endParaRPr>
          </a:p>
          <a:p>
            <a:pPr marL="0" lvl="0" indent="0" algn="l" rtl="0">
              <a:spcBef>
                <a:spcPts val="1200"/>
              </a:spcBef>
              <a:spcAft>
                <a:spcPts val="0"/>
              </a:spcAft>
              <a:buNone/>
            </a:pPr>
            <a:r>
              <a:rPr lang="en" sz="1100">
                <a:solidFill>
                  <a:srgbClr val="0000FF"/>
                </a:solidFill>
                <a:latin typeface="Arial"/>
                <a:ea typeface="Arial"/>
                <a:cs typeface="Arial"/>
                <a:sym typeface="Arial"/>
              </a:rPr>
              <a:t>  </a:t>
            </a:r>
            <a:endParaRPr sz="1100">
              <a:solidFill>
                <a:srgbClr val="0000FF"/>
              </a:solidFill>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70" name="Google Shape;170;p27"/>
          <p:cNvSpPr txBox="1"/>
          <p:nvPr/>
        </p:nvSpPr>
        <p:spPr>
          <a:xfrm>
            <a:off x="2628325" y="2515175"/>
            <a:ext cx="34899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dk1"/>
                </a:solidFill>
                <a:latin typeface="Lato"/>
                <a:ea typeface="Lato"/>
                <a:cs typeface="Lato"/>
                <a:sym typeface="Lato"/>
              </a:rPr>
              <a:t>Thank you</a:t>
            </a:r>
            <a:endParaRPr sz="3000">
              <a:solidFill>
                <a:schemeClr val="dk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845572" y="1303233"/>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dirty="0"/>
              <a:t>Participants and Roles</a:t>
            </a:r>
            <a:endParaRPr sz="2000" dirty="0"/>
          </a:p>
        </p:txBody>
      </p:sp>
      <p:graphicFrame>
        <p:nvGraphicFramePr>
          <p:cNvPr id="2" name="Table 2">
            <a:extLst>
              <a:ext uri="{FF2B5EF4-FFF2-40B4-BE49-F238E27FC236}">
                <a16:creationId xmlns:a16="http://schemas.microsoft.com/office/drawing/2014/main" id="{4DDC4F1D-9DA2-7C81-2817-3B06576C34DE}"/>
              </a:ext>
            </a:extLst>
          </p:cNvPr>
          <p:cNvGraphicFramePr>
            <a:graphicFrameLocks noGrp="1"/>
          </p:cNvGraphicFramePr>
          <p:nvPr>
            <p:extLst>
              <p:ext uri="{D42A27DB-BD31-4B8C-83A1-F6EECF244321}">
                <p14:modId xmlns:p14="http://schemas.microsoft.com/office/powerpoint/2010/main" val="40761656"/>
              </p:ext>
            </p:extLst>
          </p:nvPr>
        </p:nvGraphicFramePr>
        <p:xfrm>
          <a:off x="930166" y="1950542"/>
          <a:ext cx="6889532" cy="2336197"/>
        </p:xfrm>
        <a:graphic>
          <a:graphicData uri="http://schemas.openxmlformats.org/drawingml/2006/table">
            <a:tbl>
              <a:tblPr firstRow="1" bandRow="1">
                <a:tableStyleId>{69223B24-0F81-4428-814D-865E9219B3CC}</a:tableStyleId>
              </a:tblPr>
              <a:tblGrid>
                <a:gridCol w="710505">
                  <a:extLst>
                    <a:ext uri="{9D8B030D-6E8A-4147-A177-3AD203B41FA5}">
                      <a16:colId xmlns:a16="http://schemas.microsoft.com/office/drawing/2014/main" val="2411781306"/>
                    </a:ext>
                  </a:extLst>
                </a:gridCol>
                <a:gridCol w="1583379">
                  <a:extLst>
                    <a:ext uri="{9D8B030D-6E8A-4147-A177-3AD203B41FA5}">
                      <a16:colId xmlns:a16="http://schemas.microsoft.com/office/drawing/2014/main" val="1130650474"/>
                    </a:ext>
                  </a:extLst>
                </a:gridCol>
                <a:gridCol w="2680137">
                  <a:extLst>
                    <a:ext uri="{9D8B030D-6E8A-4147-A177-3AD203B41FA5}">
                      <a16:colId xmlns:a16="http://schemas.microsoft.com/office/drawing/2014/main" val="1177804787"/>
                    </a:ext>
                  </a:extLst>
                </a:gridCol>
                <a:gridCol w="1915511">
                  <a:extLst>
                    <a:ext uri="{9D8B030D-6E8A-4147-A177-3AD203B41FA5}">
                      <a16:colId xmlns:a16="http://schemas.microsoft.com/office/drawing/2014/main" val="4066327538"/>
                    </a:ext>
                  </a:extLst>
                </a:gridCol>
              </a:tblGrid>
              <a:tr h="348139">
                <a:tc>
                  <a:txBody>
                    <a:bodyPr/>
                    <a:lstStyle/>
                    <a:p>
                      <a:pPr algn="ctr"/>
                      <a:r>
                        <a:rPr lang="en-US" sz="1400" b="1" dirty="0">
                          <a:latin typeface="Times New Roman" panose="02020603050405020304" pitchFamily="18" charset="0"/>
                          <a:cs typeface="Times New Roman" panose="02020603050405020304" pitchFamily="18" charset="0"/>
                        </a:rPr>
                        <a:t>S.No</a:t>
                      </a:r>
                      <a:endParaRPr lang="en-IN"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Name</a:t>
                      </a:r>
                      <a:endParaRPr lang="en-IN"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E-mail</a:t>
                      </a:r>
                      <a:endParaRPr lang="en-IN"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Role</a:t>
                      </a:r>
                      <a:endParaRPr lang="en-IN"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54699594"/>
                  </a:ext>
                </a:extLst>
              </a:tr>
              <a:tr h="486441">
                <a:tc>
                  <a:txBody>
                    <a:bodyPr/>
                    <a:lstStyle/>
                    <a:p>
                      <a:pPr algn="ctr"/>
                      <a:r>
                        <a:rPr lang="en-US" sz="1200" dirty="0">
                          <a:latin typeface="Times New Roman" panose="02020603050405020304" pitchFamily="18" charset="0"/>
                          <a:cs typeface="Times New Roman" panose="02020603050405020304" pitchFamily="18" charset="0"/>
                        </a:rPr>
                        <a:t>1.</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Surya Kiran Adari</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SuryaKiranAdari@my.unt.edu</a:t>
                      </a:r>
                    </a:p>
                  </a:txBody>
                  <a:tcPr/>
                </a:tc>
                <a:tc>
                  <a:txBody>
                    <a:bodyPr/>
                    <a:lstStyle/>
                    <a:p>
                      <a:pPr algn="ctr"/>
                      <a:r>
                        <a:rPr lang="en-US" sz="1200" dirty="0">
                          <a:latin typeface="Times New Roman" panose="02020603050405020304" pitchFamily="18" charset="0"/>
                          <a:cs typeface="Times New Roman" panose="02020603050405020304" pitchFamily="18" charset="0"/>
                        </a:rPr>
                        <a:t>Designing &amp; Researching</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83188680"/>
                  </a:ext>
                </a:extLst>
              </a:tr>
              <a:tr h="348139">
                <a:tc>
                  <a:txBody>
                    <a:bodyPr/>
                    <a:lstStyle/>
                    <a:p>
                      <a:pPr algn="ctr"/>
                      <a:r>
                        <a:rPr lang="en-US" sz="1200" dirty="0">
                          <a:latin typeface="Times New Roman" panose="02020603050405020304" pitchFamily="18" charset="0"/>
                          <a:cs typeface="Times New Roman" panose="02020603050405020304" pitchFamily="18" charset="0"/>
                        </a:rPr>
                        <a:t>2.</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Parithosh Girish</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ParithoshGirish@my.unt.edu</a:t>
                      </a:r>
                    </a:p>
                  </a:txBody>
                  <a:tcPr/>
                </a:tc>
                <a:tc>
                  <a:txBody>
                    <a:bodyPr/>
                    <a:lstStyle/>
                    <a:p>
                      <a:pPr algn="ctr"/>
                      <a:r>
                        <a:rPr lang="en-US" sz="1200" dirty="0">
                          <a:latin typeface="Times New Roman" panose="02020603050405020304" pitchFamily="18" charset="0"/>
                          <a:cs typeface="Times New Roman" panose="02020603050405020304" pitchFamily="18" charset="0"/>
                        </a:rPr>
                        <a:t>Researching &amp; Editing</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667975"/>
                  </a:ext>
                </a:extLst>
              </a:tr>
              <a:tr h="348139">
                <a:tc>
                  <a:txBody>
                    <a:bodyPr/>
                    <a:lstStyle/>
                    <a:p>
                      <a:pPr algn="ctr"/>
                      <a:r>
                        <a:rPr lang="en-US" sz="1200" dirty="0">
                          <a:latin typeface="Times New Roman" panose="02020603050405020304" pitchFamily="18" charset="0"/>
                          <a:cs typeface="Times New Roman" panose="02020603050405020304" pitchFamily="18" charset="0"/>
                        </a:rPr>
                        <a:t>3.</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Kavya Gundla</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KavyaGundla@my.unt.edu</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Coding &amp; Presentation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59430205"/>
                  </a:ext>
                </a:extLst>
              </a:tr>
              <a:tr h="348139">
                <a:tc>
                  <a:txBody>
                    <a:bodyPr/>
                    <a:lstStyle/>
                    <a:p>
                      <a:pPr algn="ctr"/>
                      <a:r>
                        <a:rPr lang="en-US" sz="1200" dirty="0">
                          <a:latin typeface="Times New Roman" panose="02020603050405020304" pitchFamily="18" charset="0"/>
                          <a:cs typeface="Times New Roman" panose="02020603050405020304" pitchFamily="18" charset="0"/>
                        </a:rPr>
                        <a:t>4.</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Anirudh Muppidi</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Anirudhmuppidi@my.unt.edu</a:t>
                      </a:r>
                    </a:p>
                  </a:txBody>
                  <a:tcPr/>
                </a:tc>
                <a:tc>
                  <a:txBody>
                    <a:bodyPr/>
                    <a:lstStyle/>
                    <a:p>
                      <a:pPr algn="ctr"/>
                      <a:r>
                        <a:rPr lang="en-US" sz="1200" dirty="0">
                          <a:latin typeface="Times New Roman" panose="02020603050405020304" pitchFamily="18" charset="0"/>
                          <a:cs typeface="Times New Roman" panose="02020603050405020304" pitchFamily="18" charset="0"/>
                        </a:rPr>
                        <a:t>Literature survey &amp; Coding</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84679263"/>
                  </a:ext>
                </a:extLst>
              </a:tr>
              <a:tr h="348139">
                <a:tc>
                  <a:txBody>
                    <a:bodyPr/>
                    <a:lstStyle/>
                    <a:p>
                      <a:pPr algn="ctr"/>
                      <a:r>
                        <a:rPr lang="en-US" sz="1200" dirty="0">
                          <a:latin typeface="Times New Roman" panose="02020603050405020304" pitchFamily="18" charset="0"/>
                          <a:cs typeface="Times New Roman" panose="02020603050405020304" pitchFamily="18" charset="0"/>
                        </a:rPr>
                        <a:t>5.</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Sai Priya Nallamala</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SaipriyaNallamala@my.unt.edu</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Coding/testing &amp; presentation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274312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Contents</a:t>
            </a:r>
            <a:endParaRPr/>
          </a:p>
        </p:txBody>
      </p:sp>
      <p:sp>
        <p:nvSpPr>
          <p:cNvPr id="93" name="Google Shape;93;p14"/>
          <p:cNvSpPr txBox="1">
            <a:spLocks noGrp="1"/>
          </p:cNvSpPr>
          <p:nvPr>
            <p:ph type="body" idx="1"/>
          </p:nvPr>
        </p:nvSpPr>
        <p:spPr>
          <a:xfrm>
            <a:off x="729450" y="20581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dk2"/>
              </a:buClr>
              <a:buSzPts val="1300"/>
              <a:buFont typeface="Times New Roman"/>
              <a:buChar char="●"/>
            </a:pPr>
            <a:r>
              <a:rPr lang="en" dirty="0">
                <a:solidFill>
                  <a:schemeClr val="dk2"/>
                </a:solidFill>
                <a:latin typeface="Times New Roman"/>
                <a:ea typeface="Times New Roman"/>
                <a:cs typeface="Times New Roman"/>
                <a:sym typeface="Times New Roman"/>
              </a:rPr>
              <a:t>Introduction</a:t>
            </a:r>
            <a:endParaRPr dirty="0">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dirty="0">
                <a:solidFill>
                  <a:schemeClr val="dk2"/>
                </a:solidFill>
                <a:latin typeface="Times New Roman"/>
                <a:ea typeface="Times New Roman"/>
                <a:cs typeface="Times New Roman"/>
                <a:sym typeface="Times New Roman"/>
              </a:rPr>
              <a:t>Abstract</a:t>
            </a:r>
            <a:endParaRPr dirty="0">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dirty="0">
                <a:solidFill>
                  <a:schemeClr val="dk2"/>
                </a:solidFill>
                <a:latin typeface="Times New Roman"/>
                <a:ea typeface="Times New Roman"/>
                <a:cs typeface="Times New Roman"/>
                <a:sym typeface="Times New Roman"/>
              </a:rPr>
              <a:t>Dataset description</a:t>
            </a:r>
            <a:endParaRPr dirty="0">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dirty="0">
                <a:solidFill>
                  <a:schemeClr val="dk2"/>
                </a:solidFill>
                <a:latin typeface="Times New Roman"/>
                <a:ea typeface="Times New Roman"/>
                <a:cs typeface="Times New Roman"/>
                <a:sym typeface="Times New Roman"/>
              </a:rPr>
              <a:t>Design</a:t>
            </a:r>
            <a:endParaRPr dirty="0">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dirty="0">
                <a:solidFill>
                  <a:schemeClr val="dk2"/>
                </a:solidFill>
                <a:latin typeface="Times New Roman"/>
                <a:ea typeface="Times New Roman"/>
                <a:cs typeface="Times New Roman"/>
                <a:sym typeface="Times New Roman"/>
              </a:rPr>
              <a:t>Workflow</a:t>
            </a:r>
            <a:endParaRPr dirty="0">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dirty="0">
                <a:solidFill>
                  <a:schemeClr val="dk2"/>
                </a:solidFill>
                <a:latin typeface="Times New Roman"/>
                <a:ea typeface="Times New Roman"/>
                <a:cs typeface="Times New Roman"/>
                <a:sym typeface="Times New Roman"/>
              </a:rPr>
              <a:t>Modelling</a:t>
            </a:r>
            <a:endParaRPr dirty="0">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dirty="0">
                <a:solidFill>
                  <a:schemeClr val="dk2"/>
                </a:solidFill>
                <a:latin typeface="Times New Roman"/>
                <a:ea typeface="Times New Roman"/>
                <a:cs typeface="Times New Roman"/>
                <a:sym typeface="Times New Roman"/>
              </a:rPr>
              <a:t>Results</a:t>
            </a:r>
            <a:endParaRPr dirty="0">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dirty="0">
                <a:solidFill>
                  <a:schemeClr val="dk2"/>
                </a:solidFill>
                <a:latin typeface="Times New Roman"/>
                <a:ea typeface="Times New Roman"/>
                <a:cs typeface="Times New Roman"/>
                <a:sym typeface="Times New Roman"/>
              </a:rPr>
              <a:t>Conclusion</a:t>
            </a:r>
            <a:endParaRPr dirty="0">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dirty="0">
                <a:solidFill>
                  <a:schemeClr val="dk2"/>
                </a:solidFill>
                <a:latin typeface="Times New Roman"/>
                <a:ea typeface="Times New Roman"/>
                <a:cs typeface="Times New Roman"/>
                <a:sym typeface="Times New Roman"/>
              </a:rPr>
              <a:t>References</a:t>
            </a:r>
            <a:endParaRPr dirty="0">
              <a:solidFill>
                <a:schemeClr val="dk2"/>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40643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85000" lnSpcReduction="10000"/>
          </a:bodyPr>
          <a:lstStyle/>
          <a:p>
            <a:pPr marL="0" lvl="0" indent="0" algn="just" rtl="0">
              <a:spcBef>
                <a:spcPts val="12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Abstract :</a:t>
            </a:r>
            <a:endParaRPr sz="1200">
              <a:solidFill>
                <a:srgbClr val="000000"/>
              </a:solidFill>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The term Bankruptcy is defined as a legal proceeding in which any person or organization is incapable of repaying the loans. Bankruptcy is one of the key problems for both associations and banks. Throughout the world, academic literature and professional researchers have discussed the chance of business debts. Foretelling at the starting stage of bankruptcy may help the banks reduce their financial losses and help them to choose correct opinions. The aim of bankruptcy prediction is to evaluate a company's financial status and its potential prospects for sustained operation in the market over the long term. This field encompasses a broad range of topics in finance and econometrics, incorporating both expert insights into the phenomenon and data on successful and unsuccessful companies.</a:t>
            </a:r>
            <a:endParaRPr sz="1200">
              <a:solidFill>
                <a:srgbClr val="000000"/>
              </a:solidFill>
              <a:highlight>
                <a:srgbClr val="FFFFFF"/>
              </a:highlight>
              <a:latin typeface="Times New Roman"/>
              <a:ea typeface="Times New Roman"/>
              <a:cs typeface="Times New Roman"/>
              <a:sym typeface="Times New Roman"/>
            </a:endParaRPr>
          </a:p>
          <a:p>
            <a:pPr marL="0" lvl="0" indent="0" algn="just" rtl="0">
              <a:spcBef>
                <a:spcPts val="1200"/>
              </a:spcBef>
              <a:spcAft>
                <a:spcPts val="1200"/>
              </a:spcAft>
              <a:buNone/>
            </a:pPr>
            <a:r>
              <a:rPr lang="en" sz="1200">
                <a:solidFill>
                  <a:srgbClr val="000000"/>
                </a:solidFill>
                <a:highlight>
                  <a:srgbClr val="FFFFFF"/>
                </a:highlight>
                <a:latin typeface="Times New Roman"/>
                <a:ea typeface="Times New Roman"/>
                <a:cs typeface="Times New Roman"/>
                <a:sym typeface="Times New Roman"/>
              </a:rPr>
              <a:t>This model helps us to predict whether any person or association will go bankrupt or not. Bankruptcy is one of the crucial topics that needs to be addressed in order to reduce risk of money for both organizations and banks.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729450" y="1592650"/>
            <a:ext cx="7688700" cy="274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chemeClr val="dk2"/>
                </a:solidFill>
                <a:highlight>
                  <a:schemeClr val="lt1"/>
                </a:highlight>
                <a:latin typeface="Times New Roman"/>
                <a:ea typeface="Times New Roman"/>
                <a:cs typeface="Times New Roman"/>
                <a:sym typeface="Times New Roman"/>
              </a:rPr>
              <a:t>Problem Statement : </a:t>
            </a:r>
            <a:endParaRPr sz="1200">
              <a:solidFill>
                <a:schemeClr val="dk2"/>
              </a:solidFill>
              <a:highlight>
                <a:schemeClr val="lt1"/>
              </a:highlight>
              <a:latin typeface="Times New Roman"/>
              <a:ea typeface="Times New Roman"/>
              <a:cs typeface="Times New Roman"/>
              <a:sym typeface="Times New Roman"/>
            </a:endParaRPr>
          </a:p>
          <a:p>
            <a:pPr marL="0" lvl="0" indent="0" algn="l" rtl="0">
              <a:spcBef>
                <a:spcPts val="1200"/>
              </a:spcBef>
              <a:spcAft>
                <a:spcPts val="0"/>
              </a:spcAft>
              <a:buNone/>
            </a:pPr>
            <a:r>
              <a:rPr lang="en" sz="1200">
                <a:solidFill>
                  <a:schemeClr val="dk2"/>
                </a:solidFill>
                <a:highlight>
                  <a:schemeClr val="lt1"/>
                </a:highlight>
                <a:latin typeface="Times New Roman"/>
                <a:ea typeface="Times New Roman"/>
                <a:cs typeface="Times New Roman"/>
                <a:sym typeface="Times New Roman"/>
              </a:rPr>
              <a:t>If the organization unable to know it’s financial status, then there will be more risk for organizations that they may go bankrupt in future.</a:t>
            </a:r>
            <a:endParaRPr sz="1200">
              <a:solidFill>
                <a:schemeClr val="dk2"/>
              </a:solidFill>
              <a:highlight>
                <a:schemeClr val="lt1"/>
              </a:highlight>
              <a:latin typeface="Times New Roman"/>
              <a:ea typeface="Times New Roman"/>
              <a:cs typeface="Times New Roman"/>
              <a:sym typeface="Times New Roman"/>
            </a:endParaRPr>
          </a:p>
          <a:p>
            <a:pPr marL="0" lvl="0" indent="0" algn="l" rtl="0">
              <a:spcBef>
                <a:spcPts val="1200"/>
              </a:spcBef>
              <a:spcAft>
                <a:spcPts val="0"/>
              </a:spcAft>
              <a:buNone/>
            </a:pPr>
            <a:r>
              <a:rPr lang="en" sz="1200">
                <a:solidFill>
                  <a:schemeClr val="dk2"/>
                </a:solidFill>
                <a:highlight>
                  <a:schemeClr val="lt1"/>
                </a:highlight>
                <a:latin typeface="Times New Roman"/>
                <a:ea typeface="Times New Roman"/>
                <a:cs typeface="Times New Roman"/>
                <a:sym typeface="Times New Roman"/>
              </a:rPr>
              <a:t>Solution :</a:t>
            </a:r>
            <a:endParaRPr sz="1200">
              <a:solidFill>
                <a:schemeClr val="dk2"/>
              </a:solidFill>
              <a:highlight>
                <a:schemeClr val="lt1"/>
              </a:highlight>
              <a:latin typeface="Times New Roman"/>
              <a:ea typeface="Times New Roman"/>
              <a:cs typeface="Times New Roman"/>
              <a:sym typeface="Times New Roman"/>
            </a:endParaRPr>
          </a:p>
          <a:p>
            <a:pPr marL="0" lvl="0" indent="0" algn="just" rtl="0">
              <a:spcBef>
                <a:spcPts val="1200"/>
              </a:spcBef>
              <a:spcAft>
                <a:spcPts val="1200"/>
              </a:spcAft>
              <a:buNone/>
            </a:pPr>
            <a:r>
              <a:rPr lang="en" sz="1200">
                <a:solidFill>
                  <a:schemeClr val="dk2"/>
                </a:solidFill>
                <a:highlight>
                  <a:schemeClr val="lt1"/>
                </a:highlight>
                <a:latin typeface="Times New Roman"/>
                <a:ea typeface="Times New Roman"/>
                <a:cs typeface="Times New Roman"/>
                <a:sym typeface="Times New Roman"/>
              </a:rPr>
              <a:t>Our project can assist banks in making more informed decisions when granting loans to companies by analyzing bankruptcy models. This information is crucial as without it, a bank cannot properly evaluate a company's financial status and growth potential, leading to potential incorrect loan sanctions.</a:t>
            </a:r>
            <a:endParaRPr sz="1200">
              <a:solidFill>
                <a:schemeClr val="dk2"/>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Description</a:t>
            </a:r>
            <a:endParaRPr/>
          </a:p>
        </p:txBody>
      </p:sp>
      <p:sp>
        <p:nvSpPr>
          <p:cNvPr id="110" name="Google Shape;110;p17"/>
          <p:cNvSpPr txBox="1">
            <a:spLocks noGrp="1"/>
          </p:cNvSpPr>
          <p:nvPr>
            <p:ph type="body" idx="1"/>
          </p:nvPr>
        </p:nvSpPr>
        <p:spPr>
          <a:xfrm>
            <a:off x="729450" y="1853850"/>
            <a:ext cx="7688700" cy="2941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000">
                <a:solidFill>
                  <a:srgbClr val="000000"/>
                </a:solidFill>
                <a:highlight>
                  <a:srgbClr val="FFFFFF"/>
                </a:highlight>
                <a:latin typeface="Times New Roman"/>
                <a:ea typeface="Times New Roman"/>
                <a:cs typeface="Times New Roman"/>
                <a:sym typeface="Times New Roman"/>
              </a:rPr>
              <a:t>We utilized the Polish bankruptcy data from the University of California Irvine (UCI) Machine Learning Repository, which is a comprehensive collection of datasets accessible for research and learning purposes for the Machine Learning/Data Science community.</a:t>
            </a:r>
            <a:endParaRPr sz="1000">
              <a:solidFill>
                <a:srgbClr val="000000"/>
              </a:solidFill>
              <a:highlight>
                <a:srgbClr val="FFFFFF"/>
              </a:highlight>
              <a:latin typeface="Times New Roman"/>
              <a:ea typeface="Times New Roman"/>
              <a:cs typeface="Times New Roman"/>
              <a:sym typeface="Times New Roman"/>
            </a:endParaRPr>
          </a:p>
          <a:p>
            <a:pPr marL="0" lvl="0" indent="0" algn="just" rtl="0">
              <a:spcBef>
                <a:spcPts val="0"/>
              </a:spcBef>
              <a:spcAft>
                <a:spcPts val="0"/>
              </a:spcAft>
              <a:buNone/>
            </a:pPr>
            <a:endParaRPr sz="1000">
              <a:solidFill>
                <a:srgbClr val="000000"/>
              </a:solidFill>
              <a:highlight>
                <a:srgbClr val="FFFFFF"/>
              </a:highlight>
              <a:latin typeface="Times New Roman"/>
              <a:ea typeface="Times New Roman"/>
              <a:cs typeface="Times New Roman"/>
              <a:sym typeface="Times New Roman"/>
            </a:endParaRPr>
          </a:p>
          <a:p>
            <a:pPr marL="0" lvl="0" indent="0" algn="just" rtl="0">
              <a:spcBef>
                <a:spcPts val="0"/>
              </a:spcBef>
              <a:spcAft>
                <a:spcPts val="0"/>
              </a:spcAft>
              <a:buNone/>
            </a:pPr>
            <a:r>
              <a:rPr lang="en" sz="1000" b="1">
                <a:solidFill>
                  <a:srgbClr val="000000"/>
                </a:solidFill>
                <a:highlight>
                  <a:srgbClr val="FFFFFF"/>
                </a:highlight>
                <a:latin typeface="Times New Roman"/>
                <a:ea typeface="Times New Roman"/>
                <a:cs typeface="Times New Roman"/>
                <a:sym typeface="Times New Roman"/>
              </a:rPr>
              <a:t>First year:</a:t>
            </a:r>
            <a:r>
              <a:rPr lang="en" sz="1000">
                <a:solidFill>
                  <a:srgbClr val="000000"/>
                </a:solidFill>
                <a:highlight>
                  <a:srgbClr val="FFFFFF"/>
                </a:highlight>
                <a:latin typeface="Times New Roman"/>
                <a:ea typeface="Times New Roman"/>
                <a:cs typeface="Times New Roman"/>
                <a:sym typeface="Times New Roman"/>
              </a:rPr>
              <a:t> The information includes financial rates for the first year of the forecasting period and a class label that, after five years, indicates whether or not a company will file for bankruptcy.</a:t>
            </a:r>
            <a:endParaRPr sz="1000">
              <a:solidFill>
                <a:srgbClr val="000000"/>
              </a:solidFill>
              <a:highlight>
                <a:srgbClr val="FFFFFF"/>
              </a:highlight>
              <a:latin typeface="Times New Roman"/>
              <a:ea typeface="Times New Roman"/>
              <a:cs typeface="Times New Roman"/>
              <a:sym typeface="Times New Roman"/>
            </a:endParaRPr>
          </a:p>
          <a:p>
            <a:pPr marL="0" lvl="0" indent="0" algn="just" rtl="0">
              <a:spcBef>
                <a:spcPts val="0"/>
              </a:spcBef>
              <a:spcAft>
                <a:spcPts val="0"/>
              </a:spcAft>
              <a:buNone/>
            </a:pPr>
            <a:r>
              <a:rPr lang="en" sz="1000" b="1">
                <a:solidFill>
                  <a:srgbClr val="000000"/>
                </a:solidFill>
                <a:highlight>
                  <a:srgbClr val="FFFFFF"/>
                </a:highlight>
                <a:latin typeface="Times New Roman"/>
                <a:ea typeface="Times New Roman"/>
                <a:cs typeface="Times New Roman"/>
                <a:sym typeface="Times New Roman"/>
              </a:rPr>
              <a:t>Second year :</a:t>
            </a:r>
            <a:r>
              <a:rPr lang="en" sz="1000">
                <a:solidFill>
                  <a:srgbClr val="000000"/>
                </a:solidFill>
                <a:highlight>
                  <a:srgbClr val="FFFFFF"/>
                </a:highlight>
                <a:latin typeface="Times New Roman"/>
                <a:ea typeface="Times New Roman"/>
                <a:cs typeface="Times New Roman"/>
                <a:sym typeface="Times New Roman"/>
              </a:rPr>
              <a:t> Financial rates from the second year of the forecasting period are included in the data, and a matching class label indicates whether bankruptcy will occur after four years.</a:t>
            </a:r>
            <a:endParaRPr sz="1000">
              <a:solidFill>
                <a:srgbClr val="000000"/>
              </a:solidFill>
              <a:highlight>
                <a:srgbClr val="FFFFFF"/>
              </a:highlight>
              <a:latin typeface="Times New Roman"/>
              <a:ea typeface="Times New Roman"/>
              <a:cs typeface="Times New Roman"/>
              <a:sym typeface="Times New Roman"/>
            </a:endParaRPr>
          </a:p>
          <a:p>
            <a:pPr marL="0" lvl="0" indent="0" algn="just" rtl="0">
              <a:spcBef>
                <a:spcPts val="0"/>
              </a:spcBef>
              <a:spcAft>
                <a:spcPts val="0"/>
              </a:spcAft>
              <a:buNone/>
            </a:pPr>
            <a:r>
              <a:rPr lang="en" sz="1000" b="1">
                <a:solidFill>
                  <a:srgbClr val="000000"/>
                </a:solidFill>
                <a:highlight>
                  <a:srgbClr val="FFFFFF"/>
                </a:highlight>
                <a:latin typeface="Times New Roman"/>
                <a:ea typeface="Times New Roman"/>
                <a:cs typeface="Times New Roman"/>
                <a:sym typeface="Times New Roman"/>
              </a:rPr>
              <a:t>Third year:</a:t>
            </a:r>
            <a:r>
              <a:rPr lang="en" sz="1000">
                <a:solidFill>
                  <a:srgbClr val="000000"/>
                </a:solidFill>
                <a:highlight>
                  <a:srgbClr val="FFFFFF"/>
                </a:highlight>
                <a:latin typeface="Times New Roman"/>
                <a:ea typeface="Times New Roman"/>
                <a:cs typeface="Times New Roman"/>
                <a:sym typeface="Times New Roman"/>
              </a:rPr>
              <a:t> The information includes financial rates for the third year of the forecasting period and a class label that designates whether bankruptcy will occur after three years. </a:t>
            </a:r>
            <a:endParaRPr sz="1000">
              <a:solidFill>
                <a:srgbClr val="000000"/>
              </a:solidFill>
              <a:highlight>
                <a:srgbClr val="FFFFFF"/>
              </a:highlight>
              <a:latin typeface="Times New Roman"/>
              <a:ea typeface="Times New Roman"/>
              <a:cs typeface="Times New Roman"/>
              <a:sym typeface="Times New Roman"/>
            </a:endParaRPr>
          </a:p>
          <a:p>
            <a:pPr marL="0" lvl="0" indent="0" algn="just" rtl="0">
              <a:spcBef>
                <a:spcPts val="0"/>
              </a:spcBef>
              <a:spcAft>
                <a:spcPts val="0"/>
              </a:spcAft>
              <a:buNone/>
            </a:pPr>
            <a:r>
              <a:rPr lang="en" sz="1000" b="1">
                <a:solidFill>
                  <a:srgbClr val="000000"/>
                </a:solidFill>
                <a:highlight>
                  <a:srgbClr val="FFFFFF"/>
                </a:highlight>
                <a:latin typeface="Times New Roman"/>
                <a:ea typeface="Times New Roman"/>
                <a:cs typeface="Times New Roman"/>
                <a:sym typeface="Times New Roman"/>
              </a:rPr>
              <a:t>Fourth year:</a:t>
            </a:r>
            <a:r>
              <a:rPr lang="en" sz="1000">
                <a:solidFill>
                  <a:srgbClr val="000000"/>
                </a:solidFill>
                <a:highlight>
                  <a:srgbClr val="FFFFFF"/>
                </a:highlight>
                <a:latin typeface="Times New Roman"/>
                <a:ea typeface="Times New Roman"/>
                <a:cs typeface="Times New Roman"/>
                <a:sym typeface="Times New Roman"/>
              </a:rPr>
              <a:t> The information includes financial rates for the fourth year of the projection period and a class label that designates whether bankruptcy will occur after two years.</a:t>
            </a:r>
            <a:endParaRPr sz="1000">
              <a:solidFill>
                <a:srgbClr val="000000"/>
              </a:solidFill>
              <a:highlight>
                <a:srgbClr val="FFFFFF"/>
              </a:highlight>
              <a:latin typeface="Times New Roman"/>
              <a:ea typeface="Times New Roman"/>
              <a:cs typeface="Times New Roman"/>
              <a:sym typeface="Times New Roman"/>
            </a:endParaRPr>
          </a:p>
          <a:p>
            <a:pPr marL="0" lvl="0" indent="0" algn="just" rtl="0">
              <a:spcBef>
                <a:spcPts val="0"/>
              </a:spcBef>
              <a:spcAft>
                <a:spcPts val="0"/>
              </a:spcAft>
              <a:buNone/>
            </a:pPr>
            <a:r>
              <a:rPr lang="en" sz="1000" b="1">
                <a:solidFill>
                  <a:srgbClr val="000000"/>
                </a:solidFill>
                <a:highlight>
                  <a:srgbClr val="FFFFFF"/>
                </a:highlight>
                <a:latin typeface="Times New Roman"/>
                <a:ea typeface="Times New Roman"/>
                <a:cs typeface="Times New Roman"/>
                <a:sym typeface="Times New Roman"/>
              </a:rPr>
              <a:t>Fifth year:</a:t>
            </a:r>
            <a:r>
              <a:rPr lang="en" sz="1000">
                <a:solidFill>
                  <a:srgbClr val="000000"/>
                </a:solidFill>
                <a:highlight>
                  <a:srgbClr val="FFFFFF"/>
                </a:highlight>
                <a:latin typeface="Times New Roman"/>
                <a:ea typeface="Times New Roman"/>
                <a:cs typeface="Times New Roman"/>
                <a:sym typeface="Times New Roman"/>
              </a:rPr>
              <a:t> The information includes financial rates for the fifth year of the forecasting period and a class label that designates whether bankruptcy will occur after one year.</a:t>
            </a:r>
            <a:endParaRPr sz="1000">
              <a:solidFill>
                <a:srgbClr val="000000"/>
              </a:solidFill>
              <a:highlight>
                <a:srgbClr val="FFFFFF"/>
              </a:highlight>
              <a:latin typeface="Times New Roman"/>
              <a:ea typeface="Times New Roman"/>
              <a:cs typeface="Times New Roman"/>
              <a:sym typeface="Times New Roman"/>
            </a:endParaRPr>
          </a:p>
          <a:p>
            <a:pPr marL="0" lvl="0" indent="0" algn="just" rtl="0">
              <a:spcBef>
                <a:spcPts val="0"/>
              </a:spcBef>
              <a:spcAft>
                <a:spcPts val="0"/>
              </a:spcAft>
              <a:buNone/>
            </a:pPr>
            <a:r>
              <a:rPr lang="en" sz="1000">
                <a:solidFill>
                  <a:srgbClr val="000000"/>
                </a:solidFill>
                <a:highlight>
                  <a:srgbClr val="FFFFFF"/>
                </a:highlight>
                <a:latin typeface="Times New Roman"/>
                <a:ea typeface="Times New Roman"/>
                <a:cs typeface="Times New Roman"/>
                <a:sym typeface="Times New Roman"/>
              </a:rPr>
              <a:t>Data set Link : </a:t>
            </a:r>
            <a:r>
              <a:rPr lang="en" sz="1000">
                <a:solidFill>
                  <a:srgbClr val="000000"/>
                </a:solidFill>
                <a:latin typeface="Times New Roman"/>
                <a:ea typeface="Times New Roman"/>
                <a:cs typeface="Times New Roman"/>
                <a:sym typeface="Times New Roman"/>
              </a:rPr>
              <a:t>https://archive.ics.uci.edu/ml/datasets/Polish+companies+bankruptcy+data</a:t>
            </a:r>
            <a:endParaRPr sz="10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body" idx="1"/>
          </p:nvPr>
        </p:nvSpPr>
        <p:spPr>
          <a:xfrm>
            <a:off x="727650" y="1427300"/>
            <a:ext cx="7688700" cy="291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graphicFrame>
        <p:nvGraphicFramePr>
          <p:cNvPr id="116" name="Google Shape;116;p18"/>
          <p:cNvGraphicFramePr/>
          <p:nvPr/>
        </p:nvGraphicFramePr>
        <p:xfrm>
          <a:off x="1510075" y="1605825"/>
          <a:ext cx="5943600" cy="2447400"/>
        </p:xfrm>
        <a:graphic>
          <a:graphicData uri="http://schemas.openxmlformats.org/drawingml/2006/table">
            <a:tbl>
              <a:tblPr>
                <a:noFill/>
                <a:tableStyleId>{69223B24-0F81-4428-814D-865E9219B3CC}</a:tableStyleId>
              </a:tblPr>
              <a:tblGrid>
                <a:gridCol w="1485900">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gridCol w="1485900">
                  <a:extLst>
                    <a:ext uri="{9D8B030D-6E8A-4147-A177-3AD203B41FA5}">
                      <a16:colId xmlns:a16="http://schemas.microsoft.com/office/drawing/2014/main" val="20003"/>
                    </a:ext>
                  </a:extLst>
                </a:gridCol>
              </a:tblGrid>
              <a:tr h="898000">
                <a:tc>
                  <a:txBody>
                    <a:bodyPr/>
                    <a:lstStyle/>
                    <a:p>
                      <a:pPr marL="0" lvl="0" indent="0" algn="ctr" rtl="0">
                        <a:spcBef>
                          <a:spcPts val="0"/>
                        </a:spcBef>
                        <a:spcAft>
                          <a:spcPts val="0"/>
                        </a:spcAft>
                        <a:buNone/>
                      </a:pPr>
                      <a:r>
                        <a:rPr lang="en" sz="1200" b="1">
                          <a:highlight>
                            <a:srgbClr val="FFFFFF"/>
                          </a:highlight>
                          <a:latin typeface="Times New Roman"/>
                          <a:ea typeface="Times New Roman"/>
                          <a:cs typeface="Times New Roman"/>
                          <a:sym typeface="Times New Roman"/>
                        </a:rPr>
                        <a:t>Data</a:t>
                      </a:r>
                      <a:endParaRPr sz="1200" b="1">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b="1">
                          <a:highlight>
                            <a:srgbClr val="FFFFFF"/>
                          </a:highlight>
                          <a:latin typeface="Times New Roman"/>
                          <a:ea typeface="Times New Roman"/>
                          <a:cs typeface="Times New Roman"/>
                          <a:sym typeface="Times New Roman"/>
                        </a:rPr>
                        <a:t>Total Instances</a:t>
                      </a:r>
                      <a:endParaRPr sz="1200" b="1">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b="1">
                          <a:highlight>
                            <a:srgbClr val="FFFFFF"/>
                          </a:highlight>
                          <a:latin typeface="Times New Roman"/>
                          <a:ea typeface="Times New Roman"/>
                          <a:cs typeface="Times New Roman"/>
                          <a:sym typeface="Times New Roman"/>
                        </a:rPr>
                        <a:t>Bankrupt Instances</a:t>
                      </a:r>
                      <a:endParaRPr sz="1200" b="1">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b="1">
                          <a:highlight>
                            <a:srgbClr val="FFFFFF"/>
                          </a:highlight>
                          <a:latin typeface="Times New Roman"/>
                          <a:ea typeface="Times New Roman"/>
                          <a:cs typeface="Times New Roman"/>
                          <a:sym typeface="Times New Roman"/>
                        </a:rPr>
                        <a:t>Non-Bankrupt Instances</a:t>
                      </a:r>
                      <a:endParaRPr sz="1200" b="1">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200">
                          <a:highlight>
                            <a:srgbClr val="FFFFFF"/>
                          </a:highlight>
                          <a:latin typeface="Times New Roman"/>
                          <a:ea typeface="Times New Roman"/>
                          <a:cs typeface="Times New Roman"/>
                          <a:sym typeface="Times New Roman"/>
                        </a:rPr>
                        <a:t>1st Year</a:t>
                      </a:r>
                      <a:endParaRPr sz="12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highlight>
                            <a:srgbClr val="FFFFFF"/>
                          </a:highlight>
                          <a:latin typeface="Times New Roman"/>
                          <a:ea typeface="Times New Roman"/>
                          <a:cs typeface="Times New Roman"/>
                          <a:sym typeface="Times New Roman"/>
                        </a:rPr>
                        <a:t>7027</a:t>
                      </a:r>
                      <a:endParaRPr sz="12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highlight>
                            <a:srgbClr val="FFFFFF"/>
                          </a:highlight>
                          <a:latin typeface="Times New Roman"/>
                          <a:ea typeface="Times New Roman"/>
                          <a:cs typeface="Times New Roman"/>
                          <a:sym typeface="Times New Roman"/>
                        </a:rPr>
                        <a:t>271</a:t>
                      </a:r>
                      <a:endParaRPr sz="12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highlight>
                            <a:srgbClr val="FFFFFF"/>
                          </a:highlight>
                          <a:latin typeface="Times New Roman"/>
                          <a:ea typeface="Times New Roman"/>
                          <a:cs typeface="Times New Roman"/>
                          <a:sym typeface="Times New Roman"/>
                        </a:rPr>
                        <a:t>6756</a:t>
                      </a:r>
                      <a:endParaRPr sz="120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200">
                          <a:highlight>
                            <a:srgbClr val="FFFFFF"/>
                          </a:highlight>
                          <a:latin typeface="Times New Roman"/>
                          <a:ea typeface="Times New Roman"/>
                          <a:cs typeface="Times New Roman"/>
                          <a:sym typeface="Times New Roman"/>
                        </a:rPr>
                        <a:t>2nd Year</a:t>
                      </a:r>
                      <a:endParaRPr sz="12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highlight>
                            <a:srgbClr val="FFFFFF"/>
                          </a:highlight>
                          <a:latin typeface="Times New Roman"/>
                          <a:ea typeface="Times New Roman"/>
                          <a:cs typeface="Times New Roman"/>
                          <a:sym typeface="Times New Roman"/>
                        </a:rPr>
                        <a:t>10173</a:t>
                      </a:r>
                      <a:endParaRPr sz="12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highlight>
                            <a:srgbClr val="FFFFFF"/>
                          </a:highlight>
                          <a:latin typeface="Times New Roman"/>
                          <a:ea typeface="Times New Roman"/>
                          <a:cs typeface="Times New Roman"/>
                          <a:sym typeface="Times New Roman"/>
                        </a:rPr>
                        <a:t>400</a:t>
                      </a:r>
                      <a:endParaRPr sz="12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highlight>
                            <a:srgbClr val="FFFFFF"/>
                          </a:highlight>
                          <a:latin typeface="Times New Roman"/>
                          <a:ea typeface="Times New Roman"/>
                          <a:cs typeface="Times New Roman"/>
                          <a:sym typeface="Times New Roman"/>
                        </a:rPr>
                        <a:t>9773</a:t>
                      </a:r>
                      <a:endParaRPr sz="120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200">
                          <a:highlight>
                            <a:srgbClr val="FFFFFF"/>
                          </a:highlight>
                          <a:latin typeface="Times New Roman"/>
                          <a:ea typeface="Times New Roman"/>
                          <a:cs typeface="Times New Roman"/>
                          <a:sym typeface="Times New Roman"/>
                        </a:rPr>
                        <a:t>3rd Year</a:t>
                      </a:r>
                      <a:endParaRPr sz="12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highlight>
                            <a:srgbClr val="FFFFFF"/>
                          </a:highlight>
                          <a:latin typeface="Times New Roman"/>
                          <a:ea typeface="Times New Roman"/>
                          <a:cs typeface="Times New Roman"/>
                          <a:sym typeface="Times New Roman"/>
                        </a:rPr>
                        <a:t>10503</a:t>
                      </a:r>
                      <a:endParaRPr sz="12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highlight>
                            <a:srgbClr val="FFFFFF"/>
                          </a:highlight>
                          <a:latin typeface="Times New Roman"/>
                          <a:ea typeface="Times New Roman"/>
                          <a:cs typeface="Times New Roman"/>
                          <a:sym typeface="Times New Roman"/>
                        </a:rPr>
                        <a:t>495</a:t>
                      </a:r>
                      <a:endParaRPr sz="12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highlight>
                            <a:srgbClr val="FFFFFF"/>
                          </a:highlight>
                          <a:latin typeface="Times New Roman"/>
                          <a:ea typeface="Times New Roman"/>
                          <a:cs typeface="Times New Roman"/>
                          <a:sym typeface="Times New Roman"/>
                        </a:rPr>
                        <a:t>10008</a:t>
                      </a:r>
                      <a:endParaRPr sz="120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200">
                          <a:highlight>
                            <a:srgbClr val="FFFFFF"/>
                          </a:highlight>
                          <a:latin typeface="Times New Roman"/>
                          <a:ea typeface="Times New Roman"/>
                          <a:cs typeface="Times New Roman"/>
                          <a:sym typeface="Times New Roman"/>
                        </a:rPr>
                        <a:t>4th Year</a:t>
                      </a:r>
                      <a:endParaRPr sz="12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highlight>
                            <a:srgbClr val="FFFFFF"/>
                          </a:highlight>
                          <a:latin typeface="Times New Roman"/>
                          <a:ea typeface="Times New Roman"/>
                          <a:cs typeface="Times New Roman"/>
                          <a:sym typeface="Times New Roman"/>
                        </a:rPr>
                        <a:t>9792</a:t>
                      </a:r>
                      <a:endParaRPr sz="12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highlight>
                            <a:srgbClr val="FFFFFF"/>
                          </a:highlight>
                          <a:latin typeface="Times New Roman"/>
                          <a:ea typeface="Times New Roman"/>
                          <a:cs typeface="Times New Roman"/>
                          <a:sym typeface="Times New Roman"/>
                        </a:rPr>
                        <a:t>515</a:t>
                      </a:r>
                      <a:endParaRPr sz="12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highlight>
                            <a:srgbClr val="FFFFFF"/>
                          </a:highlight>
                          <a:latin typeface="Times New Roman"/>
                          <a:ea typeface="Times New Roman"/>
                          <a:cs typeface="Times New Roman"/>
                          <a:sym typeface="Times New Roman"/>
                        </a:rPr>
                        <a:t>9227</a:t>
                      </a:r>
                      <a:endParaRPr sz="120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en" sz="1200">
                          <a:highlight>
                            <a:srgbClr val="FFFFFF"/>
                          </a:highlight>
                          <a:latin typeface="Times New Roman"/>
                          <a:ea typeface="Times New Roman"/>
                          <a:cs typeface="Times New Roman"/>
                          <a:sym typeface="Times New Roman"/>
                        </a:rPr>
                        <a:t>5th Year</a:t>
                      </a:r>
                      <a:endParaRPr sz="12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highlight>
                            <a:srgbClr val="FFFFFF"/>
                          </a:highlight>
                          <a:latin typeface="Times New Roman"/>
                          <a:ea typeface="Times New Roman"/>
                          <a:cs typeface="Times New Roman"/>
                          <a:sym typeface="Times New Roman"/>
                        </a:rPr>
                        <a:t>5910</a:t>
                      </a:r>
                      <a:endParaRPr sz="12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highlight>
                            <a:srgbClr val="FFFFFF"/>
                          </a:highlight>
                          <a:latin typeface="Times New Roman"/>
                          <a:ea typeface="Times New Roman"/>
                          <a:cs typeface="Times New Roman"/>
                          <a:sym typeface="Times New Roman"/>
                        </a:rPr>
                        <a:t>410</a:t>
                      </a:r>
                      <a:endParaRPr sz="12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highlight>
                            <a:srgbClr val="FFFFFF"/>
                          </a:highlight>
                          <a:latin typeface="Times New Roman"/>
                          <a:ea typeface="Times New Roman"/>
                          <a:cs typeface="Times New Roman"/>
                          <a:sym typeface="Times New Roman"/>
                        </a:rPr>
                        <a:t>5500</a:t>
                      </a:r>
                      <a:endParaRPr sz="120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a:t>
            </a:r>
            <a:endParaRPr/>
          </a:p>
        </p:txBody>
      </p:sp>
      <p:sp>
        <p:nvSpPr>
          <p:cNvPr id="122" name="Google Shape;122;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3" name="Google Shape;123;p19"/>
          <p:cNvPicPr preferRelativeResize="0"/>
          <p:nvPr/>
        </p:nvPicPr>
        <p:blipFill>
          <a:blip r:embed="rId3">
            <a:alphaModFix/>
          </a:blip>
          <a:stretch>
            <a:fillRect/>
          </a:stretch>
        </p:blipFill>
        <p:spPr>
          <a:xfrm>
            <a:off x="2428150" y="1679700"/>
            <a:ext cx="4516876" cy="2784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Workflow</a:t>
            </a:r>
            <a:endParaRPr/>
          </a:p>
        </p:txBody>
      </p:sp>
      <p:sp>
        <p:nvSpPr>
          <p:cNvPr id="129" name="Google Shape;129;p20"/>
          <p:cNvSpPr txBox="1">
            <a:spLocks noGrp="1"/>
          </p:cNvSpPr>
          <p:nvPr>
            <p:ph type="body" idx="1"/>
          </p:nvPr>
        </p:nvSpPr>
        <p:spPr>
          <a:xfrm>
            <a:off x="729450" y="1853850"/>
            <a:ext cx="7688700" cy="3019800"/>
          </a:xfrm>
          <a:prstGeom prst="rect">
            <a:avLst/>
          </a:prstGeom>
        </p:spPr>
        <p:txBody>
          <a:bodyPr spcFirstLastPara="1" wrap="square" lIns="91425" tIns="91425" rIns="91425" bIns="91425" anchor="t" anchorCtr="0">
            <a:noAutofit/>
          </a:bodyPr>
          <a:lstStyle/>
          <a:p>
            <a:pPr marL="457200" lvl="0" indent="-292100" algn="l" rtl="0">
              <a:spcBef>
                <a:spcPts val="600"/>
              </a:spcBef>
              <a:spcAft>
                <a:spcPts val="0"/>
              </a:spcAft>
              <a:buClr>
                <a:srgbClr val="000000"/>
              </a:buClr>
              <a:buSzPts val="1000"/>
              <a:buFont typeface="Times New Roman"/>
              <a:buChar char="●"/>
            </a:pPr>
            <a:r>
              <a:rPr lang="en" sz="1000" b="1">
                <a:solidFill>
                  <a:srgbClr val="000000"/>
                </a:solidFill>
                <a:latin typeface="Times New Roman"/>
                <a:ea typeface="Times New Roman"/>
                <a:cs typeface="Times New Roman"/>
                <a:sym typeface="Times New Roman"/>
              </a:rPr>
              <a:t>Importing libraries</a:t>
            </a:r>
            <a:endParaRPr sz="1000" b="1">
              <a:solidFill>
                <a:srgbClr val="000000"/>
              </a:solidFill>
              <a:latin typeface="Times New Roman"/>
              <a:ea typeface="Times New Roman"/>
              <a:cs typeface="Times New Roman"/>
              <a:sym typeface="Times New Roman"/>
            </a:endParaRPr>
          </a:p>
          <a:p>
            <a:pPr marL="457200" lvl="0" indent="-292100" algn="l" rtl="0">
              <a:spcBef>
                <a:spcPts val="0"/>
              </a:spcBef>
              <a:spcAft>
                <a:spcPts val="0"/>
              </a:spcAft>
              <a:buClr>
                <a:srgbClr val="000000"/>
              </a:buClr>
              <a:buSzPts val="1000"/>
              <a:buFont typeface="Times New Roman"/>
              <a:buChar char="●"/>
            </a:pPr>
            <a:r>
              <a:rPr lang="en" sz="1000" b="1">
                <a:solidFill>
                  <a:srgbClr val="000000"/>
                </a:solidFill>
                <a:latin typeface="Times New Roman"/>
                <a:ea typeface="Times New Roman"/>
                <a:cs typeface="Times New Roman"/>
                <a:sym typeface="Times New Roman"/>
              </a:rPr>
              <a:t>Importing and organizing the data</a:t>
            </a:r>
            <a:endParaRPr sz="1000" b="1">
              <a:solidFill>
                <a:srgbClr val="000000"/>
              </a:solidFill>
              <a:latin typeface="Times New Roman"/>
              <a:ea typeface="Times New Roman"/>
              <a:cs typeface="Times New Roman"/>
              <a:sym typeface="Times New Roman"/>
            </a:endParaRPr>
          </a:p>
          <a:p>
            <a:pPr marL="457200" lvl="0" indent="457200" algn="l" rtl="0">
              <a:spcBef>
                <a:spcPts val="400"/>
              </a:spcBef>
              <a:spcAft>
                <a:spcPts val="0"/>
              </a:spcAft>
              <a:buNone/>
            </a:pPr>
            <a:r>
              <a:rPr lang="en" sz="1000">
                <a:solidFill>
                  <a:srgbClr val="000000"/>
                </a:solidFill>
                <a:latin typeface="Times New Roman"/>
                <a:ea typeface="Times New Roman"/>
                <a:cs typeface="Times New Roman"/>
                <a:sym typeface="Times New Roman"/>
              </a:rPr>
              <a:t>Convert the columns types for the features to float</a:t>
            </a:r>
            <a:endParaRPr sz="1000">
              <a:solidFill>
                <a:srgbClr val="000000"/>
              </a:solidFill>
              <a:latin typeface="Times New Roman"/>
              <a:ea typeface="Times New Roman"/>
              <a:cs typeface="Times New Roman"/>
              <a:sym typeface="Times New Roman"/>
            </a:endParaRPr>
          </a:p>
          <a:p>
            <a:pPr marL="457200" lvl="0" indent="457200" algn="l" rtl="0">
              <a:spcBef>
                <a:spcPts val="400"/>
              </a:spcBef>
              <a:spcAft>
                <a:spcPts val="0"/>
              </a:spcAft>
              <a:buNone/>
            </a:pPr>
            <a:r>
              <a:rPr lang="en" sz="1000">
                <a:solidFill>
                  <a:srgbClr val="000000"/>
                </a:solidFill>
                <a:latin typeface="Times New Roman"/>
                <a:ea typeface="Times New Roman"/>
                <a:cs typeface="Times New Roman"/>
                <a:sym typeface="Times New Roman"/>
              </a:rPr>
              <a:t>Convert the class label types to int</a:t>
            </a:r>
            <a:endParaRPr sz="1000">
              <a:solidFill>
                <a:srgbClr val="000000"/>
              </a:solidFill>
              <a:latin typeface="Times New Roman"/>
              <a:ea typeface="Times New Roman"/>
              <a:cs typeface="Times New Roman"/>
              <a:sym typeface="Times New Roman"/>
            </a:endParaRPr>
          </a:p>
          <a:p>
            <a:pPr marL="457200" lvl="0" indent="-292100" algn="l" rtl="0">
              <a:spcBef>
                <a:spcPts val="600"/>
              </a:spcBef>
              <a:spcAft>
                <a:spcPts val="0"/>
              </a:spcAft>
              <a:buClr>
                <a:srgbClr val="000000"/>
              </a:buClr>
              <a:buSzPts val="1000"/>
              <a:buFont typeface="Times New Roman"/>
              <a:buChar char="●"/>
            </a:pPr>
            <a:r>
              <a:rPr lang="en" sz="1000" b="1">
                <a:solidFill>
                  <a:srgbClr val="000000"/>
                </a:solidFill>
                <a:latin typeface="Times New Roman"/>
                <a:ea typeface="Times New Roman"/>
                <a:cs typeface="Times New Roman"/>
                <a:sym typeface="Times New Roman"/>
              </a:rPr>
              <a:t>Data Analysis and Preprocessing</a:t>
            </a:r>
            <a:endParaRPr sz="1000" b="1">
              <a:solidFill>
                <a:srgbClr val="000000"/>
              </a:solidFill>
              <a:latin typeface="Times New Roman"/>
              <a:ea typeface="Times New Roman"/>
              <a:cs typeface="Times New Roman"/>
              <a:sym typeface="Times New Roman"/>
            </a:endParaRPr>
          </a:p>
          <a:p>
            <a:pPr marL="457200" lvl="0" indent="457200" algn="l" rtl="0">
              <a:spcBef>
                <a:spcPts val="400"/>
              </a:spcBef>
              <a:spcAft>
                <a:spcPts val="0"/>
              </a:spcAft>
              <a:buNone/>
            </a:pPr>
            <a:r>
              <a:rPr lang="en" sz="1000">
                <a:solidFill>
                  <a:srgbClr val="000000"/>
                </a:solidFill>
                <a:latin typeface="Times New Roman"/>
                <a:ea typeface="Times New Roman"/>
                <a:cs typeface="Times New Roman"/>
                <a:sym typeface="Times New Roman"/>
              </a:rPr>
              <a:t>1.Missing Data Analysis</a:t>
            </a:r>
            <a:endParaRPr sz="1000">
              <a:solidFill>
                <a:srgbClr val="000000"/>
              </a:solidFill>
              <a:latin typeface="Times New Roman"/>
              <a:ea typeface="Times New Roman"/>
              <a:cs typeface="Times New Roman"/>
              <a:sym typeface="Times New Roman"/>
            </a:endParaRPr>
          </a:p>
          <a:p>
            <a:pPr marL="457200" lvl="0" indent="457200" algn="l" rtl="0">
              <a:spcBef>
                <a:spcPts val="400"/>
              </a:spcBef>
              <a:spcAft>
                <a:spcPts val="0"/>
              </a:spcAft>
              <a:buNone/>
            </a:pPr>
            <a:r>
              <a:rPr lang="en" sz="1000">
                <a:solidFill>
                  <a:srgbClr val="000000"/>
                </a:solidFill>
                <a:latin typeface="Times New Roman"/>
                <a:ea typeface="Times New Roman"/>
                <a:cs typeface="Times New Roman"/>
                <a:sym typeface="Times New Roman"/>
              </a:rPr>
              <a:t>2.Generate Sparsity Matrix for the missing data</a:t>
            </a:r>
            <a:endParaRPr sz="1000">
              <a:solidFill>
                <a:srgbClr val="000000"/>
              </a:solidFill>
              <a:latin typeface="Times New Roman"/>
              <a:ea typeface="Times New Roman"/>
              <a:cs typeface="Times New Roman"/>
              <a:sym typeface="Times New Roman"/>
            </a:endParaRPr>
          </a:p>
          <a:p>
            <a:pPr marL="457200" lvl="0" indent="457200" algn="l" rtl="0">
              <a:spcBef>
                <a:spcPts val="400"/>
              </a:spcBef>
              <a:spcAft>
                <a:spcPts val="0"/>
              </a:spcAft>
              <a:buNone/>
            </a:pPr>
            <a:r>
              <a:rPr lang="en" sz="1000">
                <a:solidFill>
                  <a:srgbClr val="000000"/>
                </a:solidFill>
                <a:latin typeface="Times New Roman"/>
                <a:ea typeface="Times New Roman"/>
                <a:cs typeface="Times New Roman"/>
                <a:sym typeface="Times New Roman"/>
              </a:rPr>
              <a:t>3.Generate Heat Map for the missing data</a:t>
            </a:r>
            <a:endParaRPr sz="1000">
              <a:solidFill>
                <a:srgbClr val="000000"/>
              </a:solidFill>
              <a:latin typeface="Times New Roman"/>
              <a:ea typeface="Times New Roman"/>
              <a:cs typeface="Times New Roman"/>
              <a:sym typeface="Times New Roman"/>
            </a:endParaRPr>
          </a:p>
          <a:p>
            <a:pPr marL="457200" lvl="0" indent="457200" algn="l" rtl="0">
              <a:spcBef>
                <a:spcPts val="400"/>
              </a:spcBef>
              <a:spcAft>
                <a:spcPts val="0"/>
              </a:spcAft>
              <a:buNone/>
            </a:pPr>
            <a:r>
              <a:rPr lang="en" sz="1000">
                <a:solidFill>
                  <a:srgbClr val="000000"/>
                </a:solidFill>
                <a:latin typeface="Times New Roman"/>
                <a:ea typeface="Times New Roman"/>
                <a:cs typeface="Times New Roman"/>
                <a:sym typeface="Times New Roman"/>
              </a:rPr>
              <a:t>4.Data Imputation</a:t>
            </a:r>
            <a:endParaRPr sz="1000">
              <a:solidFill>
                <a:srgbClr val="000000"/>
              </a:solidFill>
              <a:latin typeface="Times New Roman"/>
              <a:ea typeface="Times New Roman"/>
              <a:cs typeface="Times New Roman"/>
              <a:sym typeface="Times New Roman"/>
            </a:endParaRPr>
          </a:p>
          <a:p>
            <a:pPr marL="914400" lvl="0" indent="457200" algn="l" rtl="0">
              <a:spcBef>
                <a:spcPts val="400"/>
              </a:spcBef>
              <a:spcAft>
                <a:spcPts val="0"/>
              </a:spcAft>
              <a:buNone/>
            </a:pPr>
            <a:r>
              <a:rPr lang="en" sz="1000">
                <a:solidFill>
                  <a:srgbClr val="000000"/>
                </a:solidFill>
                <a:latin typeface="Times New Roman"/>
                <a:ea typeface="Times New Roman"/>
                <a:cs typeface="Times New Roman"/>
                <a:sym typeface="Times New Roman"/>
              </a:rPr>
              <a:t>a.Mean Imputation</a:t>
            </a:r>
            <a:endParaRPr sz="1000">
              <a:solidFill>
                <a:srgbClr val="000000"/>
              </a:solidFill>
              <a:latin typeface="Times New Roman"/>
              <a:ea typeface="Times New Roman"/>
              <a:cs typeface="Times New Roman"/>
              <a:sym typeface="Times New Roman"/>
            </a:endParaRPr>
          </a:p>
          <a:p>
            <a:pPr marL="914400" lvl="0" indent="457200" algn="l" rtl="0">
              <a:spcBef>
                <a:spcPts val="400"/>
              </a:spcBef>
              <a:spcAft>
                <a:spcPts val="0"/>
              </a:spcAft>
              <a:buNone/>
            </a:pPr>
            <a:r>
              <a:rPr lang="en" sz="1000">
                <a:solidFill>
                  <a:srgbClr val="000000"/>
                </a:solidFill>
                <a:latin typeface="Times New Roman"/>
                <a:ea typeface="Times New Roman"/>
                <a:cs typeface="Times New Roman"/>
                <a:sym typeface="Times New Roman"/>
              </a:rPr>
              <a:t>b.K-NN</a:t>
            </a:r>
            <a:endParaRPr sz="1000">
              <a:solidFill>
                <a:srgbClr val="000000"/>
              </a:solidFill>
              <a:latin typeface="Times New Roman"/>
              <a:ea typeface="Times New Roman"/>
              <a:cs typeface="Times New Roman"/>
              <a:sym typeface="Times New Roman"/>
            </a:endParaRPr>
          </a:p>
          <a:p>
            <a:pPr marL="914400" lvl="0" indent="457200" algn="l" rtl="0">
              <a:spcBef>
                <a:spcPts val="400"/>
              </a:spcBef>
              <a:spcAft>
                <a:spcPts val="0"/>
              </a:spcAft>
              <a:buNone/>
            </a:pPr>
            <a:r>
              <a:rPr lang="en" sz="1000">
                <a:solidFill>
                  <a:srgbClr val="000000"/>
                </a:solidFill>
                <a:latin typeface="Times New Roman"/>
                <a:ea typeface="Times New Roman"/>
                <a:cs typeface="Times New Roman"/>
                <a:sym typeface="Times New Roman"/>
              </a:rPr>
              <a:t>c.EM</a:t>
            </a:r>
            <a:endParaRPr sz="1000">
              <a:solidFill>
                <a:srgbClr val="000000"/>
              </a:solidFill>
              <a:latin typeface="Times New Roman"/>
              <a:ea typeface="Times New Roman"/>
              <a:cs typeface="Times New Roman"/>
              <a:sym typeface="Times New Roman"/>
            </a:endParaRPr>
          </a:p>
          <a:p>
            <a:pPr marL="914400" lvl="0" indent="457200" algn="l" rtl="0">
              <a:spcBef>
                <a:spcPts val="400"/>
              </a:spcBef>
              <a:spcAft>
                <a:spcPts val="0"/>
              </a:spcAft>
              <a:buNone/>
            </a:pPr>
            <a:endParaRPr sz="100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1386</Words>
  <Application>Microsoft Office PowerPoint</Application>
  <PresentationFormat>On-screen Show (16:9)</PresentationFormat>
  <Paragraphs>150</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Times New Roman</vt:lpstr>
      <vt:lpstr>Lato</vt:lpstr>
      <vt:lpstr>Raleway</vt:lpstr>
      <vt:lpstr>Streamline</vt:lpstr>
      <vt:lpstr>A MACHINE LEARNING MODEL TO ANALYZE AND FORECAST BANKRUPTCY</vt:lpstr>
      <vt:lpstr>Participants and Roles</vt:lpstr>
      <vt:lpstr>Contents</vt:lpstr>
      <vt:lpstr>Introduction</vt:lpstr>
      <vt:lpstr>PowerPoint Presentation</vt:lpstr>
      <vt:lpstr>Dataset Description</vt:lpstr>
      <vt:lpstr>PowerPoint Presentation</vt:lpstr>
      <vt:lpstr>Design</vt:lpstr>
      <vt:lpstr>Workflow</vt:lpstr>
      <vt:lpstr>PowerPoint Presentation</vt:lpstr>
      <vt:lpstr>Data Modelling</vt:lpstr>
      <vt:lpstr>Results</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MACHINE LEARNING MODEL TO ANALYZE AND FORECAST BANKRUPTCY</dc:title>
  <dc:creator>kavya gundla</dc:creator>
  <cp:lastModifiedBy>kavya gundla</cp:lastModifiedBy>
  <cp:revision>5</cp:revision>
  <dcterms:modified xsi:type="dcterms:W3CDTF">2023-04-23T19:46:33Z</dcterms:modified>
</cp:coreProperties>
</file>