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7" r:id="rId3"/>
    <p:sldId id="260" r:id="rId4"/>
    <p:sldId id="318" r:id="rId5"/>
    <p:sldId id="258" r:id="rId6"/>
    <p:sldId id="259" r:id="rId7"/>
    <p:sldId id="263" r:id="rId8"/>
    <p:sldId id="262" r:id="rId9"/>
    <p:sldId id="271" r:id="rId10"/>
    <p:sldId id="311" r:id="rId11"/>
    <p:sldId id="265" r:id="rId12"/>
    <p:sldId id="261" r:id="rId13"/>
    <p:sldId id="264" r:id="rId14"/>
    <p:sldId id="268" r:id="rId15"/>
    <p:sldId id="270" r:id="rId16"/>
    <p:sldId id="269" r:id="rId17"/>
    <p:sldId id="266" r:id="rId18"/>
    <p:sldId id="275" r:id="rId19"/>
    <p:sldId id="274" r:id="rId20"/>
    <p:sldId id="273" r:id="rId21"/>
    <p:sldId id="279" r:id="rId22"/>
    <p:sldId id="278" r:id="rId23"/>
    <p:sldId id="277" r:id="rId24"/>
    <p:sldId id="276" r:id="rId25"/>
    <p:sldId id="283" r:id="rId26"/>
    <p:sldId id="282" r:id="rId27"/>
    <p:sldId id="281" r:id="rId28"/>
    <p:sldId id="280" r:id="rId29"/>
    <p:sldId id="272" r:id="rId30"/>
    <p:sldId id="285" r:id="rId31"/>
    <p:sldId id="284" r:id="rId32"/>
    <p:sldId id="290" r:id="rId33"/>
    <p:sldId id="289" r:id="rId34"/>
    <p:sldId id="288" r:id="rId35"/>
    <p:sldId id="287" r:id="rId36"/>
    <p:sldId id="286" r:id="rId37"/>
    <p:sldId id="293" r:id="rId38"/>
    <p:sldId id="292" r:id="rId39"/>
    <p:sldId id="291" r:id="rId40"/>
    <p:sldId id="295" r:id="rId41"/>
    <p:sldId id="294" r:id="rId42"/>
    <p:sldId id="296" r:id="rId43"/>
    <p:sldId id="301" r:id="rId44"/>
    <p:sldId id="300" r:id="rId45"/>
    <p:sldId id="299" r:id="rId46"/>
    <p:sldId id="298" r:id="rId47"/>
    <p:sldId id="305" r:id="rId48"/>
    <p:sldId id="304" r:id="rId49"/>
    <p:sldId id="302" r:id="rId50"/>
    <p:sldId id="303" r:id="rId51"/>
    <p:sldId id="309" r:id="rId52"/>
    <p:sldId id="308" r:id="rId53"/>
    <p:sldId id="307" r:id="rId54"/>
    <p:sldId id="306" r:id="rId55"/>
    <p:sldId id="297" r:id="rId56"/>
    <p:sldId id="314" r:id="rId57"/>
    <p:sldId id="313" r:id="rId58"/>
    <p:sldId id="312" r:id="rId59"/>
    <p:sldId id="317" r:id="rId60"/>
    <p:sldId id="316" r:id="rId61"/>
    <p:sldId id="315" r:id="rId62"/>
    <p:sldId id="310" r:id="rId63"/>
    <p:sldId id="321" r:id="rId64"/>
    <p:sldId id="325" r:id="rId65"/>
    <p:sldId id="319" r:id="rId66"/>
    <p:sldId id="324" r:id="rId67"/>
    <p:sldId id="323" r:id="rId68"/>
    <p:sldId id="330" r:id="rId69"/>
    <p:sldId id="331" r:id="rId70"/>
    <p:sldId id="329" r:id="rId71"/>
    <p:sldId id="328" r:id="rId72"/>
    <p:sldId id="327" r:id="rId73"/>
    <p:sldId id="326" r:id="rId74"/>
    <p:sldId id="334" r:id="rId75"/>
    <p:sldId id="333" r:id="rId76"/>
    <p:sldId id="332" r:id="rId77"/>
    <p:sldId id="342" r:id="rId78"/>
    <p:sldId id="343" r:id="rId79"/>
    <p:sldId id="344" r:id="rId80"/>
    <p:sldId id="322" r:id="rId81"/>
    <p:sldId id="339" r:id="rId82"/>
    <p:sldId id="338" r:id="rId83"/>
    <p:sldId id="337" r:id="rId84"/>
    <p:sldId id="336" r:id="rId85"/>
    <p:sldId id="341" r:id="rId86"/>
    <p:sldId id="340"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7B611B-AA24-4EB1-B0BA-3A66DB5A5298}" type="datetimeFigureOut">
              <a:rPr lang="en-US" smtClean="0"/>
              <a:pPr/>
              <a:t>5/26/2019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365DCA-3F99-4403-A6B7-261BBC31D3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365DCA-3F99-4403-A6B7-261BBC31D306}"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365DCA-3F99-4403-A6B7-261BBC31D306}" type="slidenum">
              <a:rPr lang="en-US" smtClean="0"/>
              <a:pPr/>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 Id="rId4" Type="http://schemas.openxmlformats.org/officeDocument/2006/relationships/image" Target="../media/image72.png"/></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4" Type="http://schemas.openxmlformats.org/officeDocument/2006/relationships/image" Target="../media/image77.png"/></Relationships>
</file>

<file path=ppt/slides/_rels/slide3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xml"/><Relationship Id="rId4" Type="http://schemas.openxmlformats.org/officeDocument/2006/relationships/image" Target="../media/image82.png"/></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xml"/><Relationship Id="rId4" Type="http://schemas.openxmlformats.org/officeDocument/2006/relationships/image" Target="../media/image8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5" Type="http://schemas.openxmlformats.org/officeDocument/2006/relationships/image" Target="../media/image89.png"/><Relationship Id="rId4" Type="http://schemas.openxmlformats.org/officeDocument/2006/relationships/image" Target="../media/image88.png"/></Relationships>
</file>

<file path=ppt/slides/_rels/slide4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4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4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4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4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4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vogella.com/tutorials/Git/article.html"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5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5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4" Type="http://schemas.openxmlformats.org/officeDocument/2006/relationships/image" Target="../media/image119.png"/></Relationships>
</file>

<file path=ppt/slides/_rels/slide5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6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 Id="rId4" Type="http://schemas.openxmlformats.org/officeDocument/2006/relationships/image" Target="../media/image145.png"/></Relationships>
</file>

<file path=ppt/slides/_rels/slide72.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74.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image" Target="../media/image153.png"/><Relationship Id="rId1" Type="http://schemas.openxmlformats.org/officeDocument/2006/relationships/slideLayout" Target="../slideLayouts/slideLayout2.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s>
</file>

<file path=ppt/slides/_rels/slide76.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164.png"/><Relationship Id="rId5" Type="http://schemas.openxmlformats.org/officeDocument/2006/relationships/image" Target="../media/image163.png"/><Relationship Id="rId4" Type="http://schemas.openxmlformats.org/officeDocument/2006/relationships/image" Target="../media/image162.png"/></Relationships>
</file>

<file path=ppt/slides/_rels/slide78.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github.com/"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enterprise.github.com/releases" TargetMode="External"/><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2800" y="304800"/>
            <a:ext cx="838200" cy="461665"/>
          </a:xfrm>
          <a:prstGeom prst="rect">
            <a:avLst/>
          </a:prstGeom>
        </p:spPr>
        <p:txBody>
          <a:bodyPr wrap="square">
            <a:spAutoFit/>
          </a:bodyPr>
          <a:lstStyle/>
          <a:p>
            <a:r>
              <a:rPr lang="en-US" sz="2400" b="1" dirty="0" smtClean="0"/>
              <a:t>GIT</a:t>
            </a:r>
            <a:endParaRPr lang="en-US" sz="2400" b="1" dirty="0"/>
          </a:p>
        </p:txBody>
      </p:sp>
      <p:sp>
        <p:nvSpPr>
          <p:cNvPr id="5" name="Rectangle 4"/>
          <p:cNvSpPr/>
          <p:nvPr/>
        </p:nvSpPr>
        <p:spPr>
          <a:xfrm>
            <a:off x="457200" y="914400"/>
            <a:ext cx="8382000" cy="1200329"/>
          </a:xfrm>
          <a:prstGeom prst="rect">
            <a:avLst/>
          </a:prstGeom>
        </p:spPr>
        <p:txBody>
          <a:bodyPr wrap="square">
            <a:spAutoFit/>
          </a:bodyPr>
          <a:lstStyle/>
          <a:p>
            <a:r>
              <a:rPr lang="en-US" dirty="0" smtClean="0"/>
              <a:t>A version control system (VCS) allows you to track the history of a collection of files. It supports creating different versions of this collection. Each version captures a snapshot of the files at a certain point in time and the VCS allows you to switch between these versions. These versions are stored in a specific place, typically called a </a:t>
            </a:r>
            <a:r>
              <a:rPr lang="en-US" i="1" dirty="0" smtClean="0"/>
              <a:t>repository</a:t>
            </a:r>
            <a:endParaRPr lang="en-US" dirty="0"/>
          </a:p>
        </p:txBody>
      </p:sp>
      <p:sp>
        <p:nvSpPr>
          <p:cNvPr id="6" name="Rectangle 5"/>
          <p:cNvSpPr/>
          <p:nvPr/>
        </p:nvSpPr>
        <p:spPr>
          <a:xfrm>
            <a:off x="533400" y="2209800"/>
            <a:ext cx="8153400" cy="646331"/>
          </a:xfrm>
          <a:prstGeom prst="rect">
            <a:avLst/>
          </a:prstGeom>
        </p:spPr>
        <p:txBody>
          <a:bodyPr wrap="square">
            <a:spAutoFit/>
          </a:bodyPr>
          <a:lstStyle/>
          <a:p>
            <a:r>
              <a:rPr lang="en-US" i="1" dirty="0" err="1" smtClean="0"/>
              <a:t>Git</a:t>
            </a:r>
            <a:r>
              <a:rPr lang="en-US" dirty="0" smtClean="0"/>
              <a:t> is currently the most popular implementation of a distributed version control system</a:t>
            </a:r>
            <a:endParaRPr lang="en-US" dirty="0"/>
          </a:p>
        </p:txBody>
      </p:sp>
      <p:sp>
        <p:nvSpPr>
          <p:cNvPr id="7" name="Rectangle 6"/>
          <p:cNvSpPr/>
          <p:nvPr/>
        </p:nvSpPr>
        <p:spPr>
          <a:xfrm>
            <a:off x="457200" y="3581400"/>
            <a:ext cx="8382000" cy="2862322"/>
          </a:xfrm>
          <a:prstGeom prst="rect">
            <a:avLst/>
          </a:prstGeom>
        </p:spPr>
        <p:txBody>
          <a:bodyPr wrap="square">
            <a:spAutoFit/>
          </a:bodyPr>
          <a:lstStyle/>
          <a:p>
            <a:r>
              <a:rPr lang="en-US" dirty="0" smtClean="0"/>
              <a:t>The main difference between the two classes is that Centralized VCSs keep the history of changes on a central server from which everyone requests the latest version of the work and pushes the latest changes to. This means that everyone sharing the server also shares everyone’s work. Sourceforge.net uses this type of versioning in their projects.</a:t>
            </a:r>
          </a:p>
          <a:p>
            <a:r>
              <a:rPr lang="en-US" dirty="0" smtClean="0"/>
              <a:t>On the other hand, on a Distributed VCS, everyone has a local copy of the entire work’s history. This means that it is not necessary to be online to change revisions or add changes to the work. “Distributed” comes from the fact that there isn’t a central entity in charge of the work’s history, so that anyone can sync with any other team member. This helps avoid failure due to a crash of the central versioning server</a:t>
            </a:r>
          </a:p>
        </p:txBody>
      </p:sp>
      <p:sp>
        <p:nvSpPr>
          <p:cNvPr id="8" name="Rectangle 7"/>
          <p:cNvSpPr/>
          <p:nvPr/>
        </p:nvSpPr>
        <p:spPr>
          <a:xfrm>
            <a:off x="1447800" y="3059668"/>
            <a:ext cx="5715000" cy="369332"/>
          </a:xfrm>
          <a:prstGeom prst="rect">
            <a:avLst/>
          </a:prstGeom>
        </p:spPr>
        <p:txBody>
          <a:bodyPr wrap="square">
            <a:spAutoFit/>
          </a:bodyPr>
          <a:lstStyle/>
          <a:p>
            <a:pPr algn="ctr"/>
            <a:r>
              <a:rPr lang="en-US" b="1" cap="all" dirty="0" smtClean="0"/>
              <a:t>DISTRIBUTED VS. CENTRALIZED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81670"/>
            <a:ext cx="8229600" cy="923330"/>
          </a:xfrm>
          <a:prstGeom prst="rect">
            <a:avLst/>
          </a:prstGeom>
        </p:spPr>
        <p:txBody>
          <a:bodyPr wrap="square">
            <a:spAutoFit/>
          </a:bodyPr>
          <a:lstStyle/>
          <a:p>
            <a:r>
              <a:rPr lang="en-US" dirty="0" smtClean="0"/>
              <a:t>curl -u 'USER' https://api.github.com/user/repos -d '{"name":"REPO"}'</a:t>
            </a:r>
          </a:p>
          <a:p>
            <a:r>
              <a:rPr lang="en-US" dirty="0" smtClean="0"/>
              <a:t>USER : user name of </a:t>
            </a:r>
            <a:r>
              <a:rPr lang="en-US" dirty="0" err="1" smtClean="0"/>
              <a:t>github</a:t>
            </a:r>
            <a:endParaRPr lang="en-US" dirty="0" smtClean="0"/>
          </a:p>
          <a:p>
            <a:r>
              <a:rPr lang="en-US" dirty="0" smtClean="0"/>
              <a:t>REPO : repository name</a:t>
            </a:r>
            <a:endParaRPr lang="en-US" dirty="0"/>
          </a:p>
        </p:txBody>
      </p:sp>
      <p:sp>
        <p:nvSpPr>
          <p:cNvPr id="3" name="Rectangle 2"/>
          <p:cNvSpPr/>
          <p:nvPr/>
        </p:nvSpPr>
        <p:spPr>
          <a:xfrm>
            <a:off x="381000" y="304800"/>
            <a:ext cx="8229600" cy="369332"/>
          </a:xfrm>
          <a:prstGeom prst="rect">
            <a:avLst/>
          </a:prstGeom>
        </p:spPr>
        <p:txBody>
          <a:bodyPr wrap="square">
            <a:spAutoFit/>
          </a:bodyPr>
          <a:lstStyle/>
          <a:p>
            <a:r>
              <a:rPr lang="en-US" b="1" dirty="0" smtClean="0"/>
              <a:t>Create GIT HUB Repository thru CLI</a:t>
            </a:r>
            <a:endParaRPr lang="en-US" b="1" dirty="0"/>
          </a:p>
        </p:txBody>
      </p:sp>
      <p:sp>
        <p:nvSpPr>
          <p:cNvPr id="4" name="Rectangle 3"/>
          <p:cNvSpPr/>
          <p:nvPr/>
        </p:nvSpPr>
        <p:spPr>
          <a:xfrm>
            <a:off x="304800" y="2221468"/>
            <a:ext cx="8229600" cy="369332"/>
          </a:xfrm>
          <a:prstGeom prst="rect">
            <a:avLst/>
          </a:prstGeom>
        </p:spPr>
        <p:txBody>
          <a:bodyPr wrap="square">
            <a:spAutoFit/>
          </a:bodyPr>
          <a:lstStyle/>
          <a:p>
            <a:r>
              <a:rPr lang="en-US" b="1" dirty="0" smtClean="0"/>
              <a:t>Ignore the files which don’t want to push to GITHUB</a:t>
            </a:r>
            <a:endParaRPr lang="en-US" b="1" dirty="0"/>
          </a:p>
        </p:txBody>
      </p:sp>
      <p:sp>
        <p:nvSpPr>
          <p:cNvPr id="5" name="Rectangle 4"/>
          <p:cNvSpPr/>
          <p:nvPr/>
        </p:nvSpPr>
        <p:spPr>
          <a:xfrm>
            <a:off x="533400" y="3371671"/>
            <a:ext cx="8229600" cy="1200329"/>
          </a:xfrm>
          <a:prstGeom prst="rect">
            <a:avLst/>
          </a:prstGeom>
        </p:spPr>
        <p:txBody>
          <a:bodyPr wrap="square">
            <a:spAutoFit/>
          </a:bodyPr>
          <a:lstStyle/>
          <a:p>
            <a:pPr marL="342900" indent="-342900">
              <a:buAutoNum type="arabicPeriod"/>
            </a:pPr>
            <a:r>
              <a:rPr lang="en-US" dirty="0" smtClean="0"/>
              <a:t>Create .</a:t>
            </a:r>
            <a:r>
              <a:rPr lang="en-US" dirty="0" err="1" smtClean="0"/>
              <a:t>gitignore</a:t>
            </a:r>
            <a:r>
              <a:rPr lang="en-US" dirty="0" smtClean="0"/>
              <a:t> file in the local repository</a:t>
            </a:r>
          </a:p>
          <a:p>
            <a:pPr marL="342900" indent="-342900">
              <a:buAutoNum type="arabicPeriod"/>
            </a:pPr>
            <a:r>
              <a:rPr lang="en-US" dirty="0" smtClean="0"/>
              <a:t>Open the .</a:t>
            </a:r>
            <a:r>
              <a:rPr lang="en-US" dirty="0" err="1" smtClean="0"/>
              <a:t>gitignore</a:t>
            </a:r>
            <a:r>
              <a:rPr lang="en-US" dirty="0" smtClean="0"/>
              <a:t> file add the files which don’t want to push to GIT HUB</a:t>
            </a:r>
          </a:p>
          <a:p>
            <a:pPr marL="342900" indent="-342900">
              <a:buAutoNum type="arabicPeriod"/>
            </a:pPr>
            <a:r>
              <a:rPr lang="en-US" dirty="0" smtClean="0"/>
              <a:t>Save the file and </a:t>
            </a:r>
            <a:r>
              <a:rPr lang="en-US" dirty="0" err="1" smtClean="0"/>
              <a:t>and</a:t>
            </a:r>
            <a:r>
              <a:rPr lang="en-US" dirty="0" smtClean="0"/>
              <a:t> exit</a:t>
            </a:r>
          </a:p>
          <a:p>
            <a:pPr marL="342900" indent="-342900">
              <a:buAutoNum type="arabicPeriod"/>
            </a:pPr>
            <a:r>
              <a:rPr lang="en-US" dirty="0" smtClean="0"/>
              <a:t>Push the repository to GIT HUB (</a:t>
            </a:r>
            <a:r>
              <a:rPr lang="en-US" dirty="0" err="1" smtClean="0"/>
              <a:t>git</a:t>
            </a:r>
            <a:r>
              <a:rPr lang="en-US" dirty="0" smtClean="0"/>
              <a:t> push origin master)</a:t>
            </a:r>
          </a:p>
        </p:txBody>
      </p:sp>
      <p:sp>
        <p:nvSpPr>
          <p:cNvPr id="6" name="Rectangle 5"/>
          <p:cNvSpPr/>
          <p:nvPr/>
        </p:nvSpPr>
        <p:spPr>
          <a:xfrm>
            <a:off x="457200" y="2831068"/>
            <a:ext cx="1371600" cy="369332"/>
          </a:xfrm>
          <a:prstGeom prst="rect">
            <a:avLst/>
          </a:prstGeom>
        </p:spPr>
        <p:txBody>
          <a:bodyPr wrap="square">
            <a:spAutoFit/>
          </a:bodyPr>
          <a:lstStyle/>
          <a:p>
            <a:r>
              <a:rPr lang="en-US" b="1" dirty="0" smtClean="0"/>
              <a:t>.</a:t>
            </a:r>
            <a:r>
              <a:rPr lang="en-US" b="1" dirty="0" err="1" smtClean="0"/>
              <a:t>gitignore</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2317879" cy="369332"/>
          </a:xfrm>
          <a:prstGeom prst="rect">
            <a:avLst/>
          </a:prstGeom>
        </p:spPr>
        <p:txBody>
          <a:bodyPr wrap="none">
            <a:spAutoFit/>
          </a:bodyPr>
          <a:lstStyle/>
          <a:p>
            <a:r>
              <a:rPr lang="en-US" b="1" dirty="0" smtClean="0"/>
              <a:t>GIT Clone using HTTPS</a:t>
            </a:r>
            <a:endParaRPr lang="en-US" b="1" dirty="0"/>
          </a:p>
        </p:txBody>
      </p:sp>
      <p:pic>
        <p:nvPicPr>
          <p:cNvPr id="21507" name="Picture 3"/>
          <p:cNvPicPr>
            <a:picLocks noChangeAspect="1" noChangeArrowheads="1"/>
          </p:cNvPicPr>
          <p:nvPr/>
        </p:nvPicPr>
        <p:blipFill>
          <a:blip r:embed="rId2"/>
          <a:srcRect/>
          <a:stretch>
            <a:fillRect/>
          </a:stretch>
        </p:blipFill>
        <p:spPr bwMode="auto">
          <a:xfrm>
            <a:off x="273972" y="762000"/>
            <a:ext cx="8641428" cy="3581400"/>
          </a:xfrm>
          <a:prstGeom prst="rect">
            <a:avLst/>
          </a:prstGeom>
          <a:noFill/>
          <a:ln w="9525">
            <a:noFill/>
            <a:miter lim="800000"/>
            <a:headEnd/>
            <a:tailEnd/>
          </a:ln>
          <a:effectLst/>
        </p:spPr>
      </p:pic>
      <p:pic>
        <p:nvPicPr>
          <p:cNvPr id="21508" name="Picture 4"/>
          <p:cNvPicPr>
            <a:picLocks noChangeAspect="1" noChangeArrowheads="1"/>
          </p:cNvPicPr>
          <p:nvPr/>
        </p:nvPicPr>
        <p:blipFill>
          <a:blip r:embed="rId3"/>
          <a:srcRect/>
          <a:stretch>
            <a:fillRect/>
          </a:stretch>
        </p:blipFill>
        <p:spPr bwMode="auto">
          <a:xfrm>
            <a:off x="457200" y="4648200"/>
            <a:ext cx="8153400" cy="195432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76200"/>
            <a:ext cx="2073003" cy="369332"/>
          </a:xfrm>
          <a:prstGeom prst="rect">
            <a:avLst/>
          </a:prstGeom>
        </p:spPr>
        <p:txBody>
          <a:bodyPr wrap="none">
            <a:spAutoFit/>
          </a:bodyPr>
          <a:lstStyle/>
          <a:p>
            <a:r>
              <a:rPr lang="en-US" b="1" dirty="0" smtClean="0"/>
              <a:t>GIT Clone using SSH</a:t>
            </a:r>
            <a:endParaRPr lang="en-US" b="1" dirty="0"/>
          </a:p>
        </p:txBody>
      </p:sp>
      <p:pic>
        <p:nvPicPr>
          <p:cNvPr id="20483" name="Picture 3"/>
          <p:cNvPicPr>
            <a:picLocks noChangeAspect="1" noChangeArrowheads="1"/>
          </p:cNvPicPr>
          <p:nvPr/>
        </p:nvPicPr>
        <p:blipFill>
          <a:blip r:embed="rId2"/>
          <a:srcRect/>
          <a:stretch>
            <a:fillRect/>
          </a:stretch>
        </p:blipFill>
        <p:spPr bwMode="auto">
          <a:xfrm>
            <a:off x="76200" y="1828800"/>
            <a:ext cx="8888261" cy="2771775"/>
          </a:xfrm>
          <a:prstGeom prst="rect">
            <a:avLst/>
          </a:prstGeom>
          <a:noFill/>
          <a:ln w="9525">
            <a:noFill/>
            <a:miter lim="800000"/>
            <a:headEnd/>
            <a:tailEnd/>
          </a:ln>
          <a:effectLst/>
        </p:spPr>
      </p:pic>
      <p:sp>
        <p:nvSpPr>
          <p:cNvPr id="7" name="Rectangle 6"/>
          <p:cNvSpPr/>
          <p:nvPr/>
        </p:nvSpPr>
        <p:spPr>
          <a:xfrm>
            <a:off x="76200" y="476071"/>
            <a:ext cx="8915400" cy="1200329"/>
          </a:xfrm>
          <a:prstGeom prst="rect">
            <a:avLst/>
          </a:prstGeom>
        </p:spPr>
        <p:txBody>
          <a:bodyPr wrap="square">
            <a:spAutoFit/>
          </a:bodyPr>
          <a:lstStyle/>
          <a:p>
            <a:pPr marL="342900" indent="-342900">
              <a:buAutoNum type="arabicPeriod"/>
            </a:pPr>
            <a:r>
              <a:rPr lang="en-US" dirty="0" smtClean="0"/>
              <a:t>Create Private key and Public key using SSH-KEYGEN command on the development machine for the user</a:t>
            </a:r>
          </a:p>
          <a:p>
            <a:pPr marL="342900" indent="-342900">
              <a:buAutoNum type="arabicPeriod"/>
            </a:pPr>
            <a:r>
              <a:rPr lang="en-US" dirty="0" smtClean="0"/>
              <a:t>Log in to GIT HUB  , go to user settings then select SSH an GPG keys option </a:t>
            </a:r>
          </a:p>
          <a:p>
            <a:pPr marL="342900" indent="-342900">
              <a:buAutoNum type="arabicPeriod"/>
            </a:pPr>
            <a:r>
              <a:rPr lang="en-US" dirty="0" smtClean="0"/>
              <a:t>Click on New SSH Key and add the public key </a:t>
            </a:r>
            <a:endParaRPr lang="en-US" dirty="0"/>
          </a:p>
        </p:txBody>
      </p:sp>
      <p:pic>
        <p:nvPicPr>
          <p:cNvPr id="20485" name="Picture 5"/>
          <p:cNvPicPr>
            <a:picLocks noChangeAspect="1" noChangeArrowheads="1"/>
          </p:cNvPicPr>
          <p:nvPr/>
        </p:nvPicPr>
        <p:blipFill>
          <a:blip r:embed="rId3"/>
          <a:srcRect/>
          <a:stretch>
            <a:fillRect/>
          </a:stretch>
        </p:blipFill>
        <p:spPr bwMode="auto">
          <a:xfrm>
            <a:off x="152399" y="4843463"/>
            <a:ext cx="8610601" cy="193833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213081" y="152400"/>
            <a:ext cx="8702319" cy="3767137"/>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304800" y="4343400"/>
            <a:ext cx="8305800" cy="214021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76200"/>
            <a:ext cx="1534394" cy="369332"/>
          </a:xfrm>
          <a:prstGeom prst="rect">
            <a:avLst/>
          </a:prstGeom>
        </p:spPr>
        <p:txBody>
          <a:bodyPr wrap="none">
            <a:spAutoFit/>
          </a:bodyPr>
          <a:lstStyle/>
          <a:p>
            <a:r>
              <a:rPr lang="en-US" b="1" dirty="0" smtClean="0"/>
              <a:t>Remote Path :</a:t>
            </a:r>
            <a:endParaRPr lang="en-US" b="1" dirty="0"/>
          </a:p>
        </p:txBody>
      </p:sp>
      <p:pic>
        <p:nvPicPr>
          <p:cNvPr id="25603" name="Picture 3"/>
          <p:cNvPicPr>
            <a:picLocks noChangeAspect="1" noChangeArrowheads="1"/>
          </p:cNvPicPr>
          <p:nvPr/>
        </p:nvPicPr>
        <p:blipFill>
          <a:blip r:embed="rId2"/>
          <a:srcRect/>
          <a:stretch>
            <a:fillRect/>
          </a:stretch>
        </p:blipFill>
        <p:spPr bwMode="auto">
          <a:xfrm>
            <a:off x="381000" y="914400"/>
            <a:ext cx="8397815" cy="685800"/>
          </a:xfrm>
          <a:prstGeom prst="rect">
            <a:avLst/>
          </a:prstGeom>
          <a:noFill/>
          <a:ln w="9525">
            <a:noFill/>
            <a:miter lim="800000"/>
            <a:headEnd/>
            <a:tailEnd/>
          </a:ln>
          <a:effectLst/>
        </p:spPr>
      </p:pic>
      <p:sp>
        <p:nvSpPr>
          <p:cNvPr id="5" name="Rectangle 4"/>
          <p:cNvSpPr/>
          <p:nvPr/>
        </p:nvSpPr>
        <p:spPr>
          <a:xfrm>
            <a:off x="457200" y="457200"/>
            <a:ext cx="4128246" cy="369332"/>
          </a:xfrm>
          <a:prstGeom prst="rect">
            <a:avLst/>
          </a:prstGeom>
        </p:spPr>
        <p:txBody>
          <a:bodyPr wrap="none">
            <a:spAutoFit/>
          </a:bodyPr>
          <a:lstStyle/>
          <a:p>
            <a:r>
              <a:rPr lang="en-US" dirty="0" err="1" smtClean="0"/>
              <a:t>Git</a:t>
            </a:r>
            <a:r>
              <a:rPr lang="en-US" dirty="0" smtClean="0"/>
              <a:t> remote –v : to view pull and push path</a:t>
            </a:r>
            <a:endParaRPr lang="en-US" dirty="0"/>
          </a:p>
        </p:txBody>
      </p:sp>
      <p:sp>
        <p:nvSpPr>
          <p:cNvPr id="7" name="Rectangle 6"/>
          <p:cNvSpPr/>
          <p:nvPr/>
        </p:nvSpPr>
        <p:spPr>
          <a:xfrm>
            <a:off x="152400" y="1676400"/>
            <a:ext cx="2262158" cy="369332"/>
          </a:xfrm>
          <a:prstGeom prst="rect">
            <a:avLst/>
          </a:prstGeom>
        </p:spPr>
        <p:txBody>
          <a:bodyPr wrap="none">
            <a:spAutoFit/>
          </a:bodyPr>
          <a:lstStyle/>
          <a:p>
            <a:r>
              <a:rPr lang="en-US" b="1" dirty="0" smtClean="0"/>
              <a:t>Adding Remote Path :</a:t>
            </a:r>
            <a:endParaRPr lang="en-US" b="1" dirty="0"/>
          </a:p>
        </p:txBody>
      </p:sp>
      <p:sp>
        <p:nvSpPr>
          <p:cNvPr id="8" name="Rectangle 7"/>
          <p:cNvSpPr/>
          <p:nvPr/>
        </p:nvSpPr>
        <p:spPr>
          <a:xfrm>
            <a:off x="381000" y="2069068"/>
            <a:ext cx="3012748" cy="369332"/>
          </a:xfrm>
          <a:prstGeom prst="rect">
            <a:avLst/>
          </a:prstGeom>
        </p:spPr>
        <p:txBody>
          <a:bodyPr wrap="none">
            <a:spAutoFit/>
          </a:bodyPr>
          <a:lstStyle/>
          <a:p>
            <a:r>
              <a:rPr lang="en-US" dirty="0" err="1" smtClean="0"/>
              <a:t>Git</a:t>
            </a:r>
            <a:r>
              <a:rPr lang="en-US" dirty="0" smtClean="0"/>
              <a:t> remote add &lt;name&gt; path  </a:t>
            </a:r>
            <a:endParaRPr lang="en-US" dirty="0"/>
          </a:p>
        </p:txBody>
      </p:sp>
      <p:pic>
        <p:nvPicPr>
          <p:cNvPr id="25604" name="Picture 4"/>
          <p:cNvPicPr>
            <a:picLocks noChangeAspect="1" noChangeArrowheads="1"/>
          </p:cNvPicPr>
          <p:nvPr/>
        </p:nvPicPr>
        <p:blipFill>
          <a:blip r:embed="rId3"/>
          <a:srcRect/>
          <a:stretch>
            <a:fillRect/>
          </a:stretch>
        </p:blipFill>
        <p:spPr bwMode="auto">
          <a:xfrm>
            <a:off x="304799" y="2514600"/>
            <a:ext cx="8534401" cy="1219200"/>
          </a:xfrm>
          <a:prstGeom prst="rect">
            <a:avLst/>
          </a:prstGeom>
          <a:noFill/>
          <a:ln w="9525">
            <a:noFill/>
            <a:miter lim="800000"/>
            <a:headEnd/>
            <a:tailEnd/>
          </a:ln>
          <a:effectLst/>
        </p:spPr>
      </p:pic>
      <p:sp>
        <p:nvSpPr>
          <p:cNvPr id="10" name="Rectangle 9"/>
          <p:cNvSpPr/>
          <p:nvPr/>
        </p:nvSpPr>
        <p:spPr>
          <a:xfrm>
            <a:off x="228600" y="3886200"/>
            <a:ext cx="2677336" cy="369332"/>
          </a:xfrm>
          <a:prstGeom prst="rect">
            <a:avLst/>
          </a:prstGeom>
        </p:spPr>
        <p:txBody>
          <a:bodyPr wrap="none">
            <a:spAutoFit/>
          </a:bodyPr>
          <a:lstStyle/>
          <a:p>
            <a:r>
              <a:rPr lang="en-US" b="1" dirty="0" smtClean="0"/>
              <a:t>Renaming Remote Name :</a:t>
            </a:r>
            <a:endParaRPr lang="en-US" b="1" dirty="0"/>
          </a:p>
        </p:txBody>
      </p:sp>
      <p:pic>
        <p:nvPicPr>
          <p:cNvPr id="25605" name="Picture 5"/>
          <p:cNvPicPr>
            <a:picLocks noChangeAspect="1" noChangeArrowheads="1"/>
          </p:cNvPicPr>
          <p:nvPr/>
        </p:nvPicPr>
        <p:blipFill>
          <a:blip r:embed="rId4"/>
          <a:srcRect/>
          <a:stretch>
            <a:fillRect/>
          </a:stretch>
        </p:blipFill>
        <p:spPr bwMode="auto">
          <a:xfrm>
            <a:off x="304800" y="4343399"/>
            <a:ext cx="8534400" cy="331433"/>
          </a:xfrm>
          <a:prstGeom prst="rect">
            <a:avLst/>
          </a:prstGeom>
          <a:noFill/>
          <a:ln w="9525">
            <a:noFill/>
            <a:miter lim="800000"/>
            <a:headEnd/>
            <a:tailEnd/>
          </a:ln>
          <a:effectLst/>
        </p:spPr>
      </p:pic>
      <p:pic>
        <p:nvPicPr>
          <p:cNvPr id="25606" name="Picture 6"/>
          <p:cNvPicPr>
            <a:picLocks noChangeAspect="1" noChangeArrowheads="1"/>
          </p:cNvPicPr>
          <p:nvPr/>
        </p:nvPicPr>
        <p:blipFill>
          <a:blip r:embed="rId5"/>
          <a:srcRect/>
          <a:stretch>
            <a:fillRect/>
          </a:stretch>
        </p:blipFill>
        <p:spPr bwMode="auto">
          <a:xfrm>
            <a:off x="304800" y="4876800"/>
            <a:ext cx="8534400" cy="119654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291718" cy="369332"/>
          </a:xfrm>
          <a:prstGeom prst="rect">
            <a:avLst/>
          </a:prstGeom>
        </p:spPr>
        <p:txBody>
          <a:bodyPr wrap="none">
            <a:spAutoFit/>
          </a:bodyPr>
          <a:lstStyle/>
          <a:p>
            <a:r>
              <a:rPr lang="en-US" b="1" dirty="0" smtClean="0"/>
              <a:t>Change Remote Path :</a:t>
            </a:r>
            <a:endParaRPr lang="en-US" b="1" dirty="0"/>
          </a:p>
        </p:txBody>
      </p:sp>
      <p:sp>
        <p:nvSpPr>
          <p:cNvPr id="3" name="Rectangle 2"/>
          <p:cNvSpPr/>
          <p:nvPr/>
        </p:nvSpPr>
        <p:spPr>
          <a:xfrm>
            <a:off x="533400" y="609600"/>
            <a:ext cx="3900491" cy="369332"/>
          </a:xfrm>
          <a:prstGeom prst="rect">
            <a:avLst/>
          </a:prstGeom>
        </p:spPr>
        <p:txBody>
          <a:bodyPr wrap="none">
            <a:spAutoFit/>
          </a:bodyPr>
          <a:lstStyle/>
          <a:p>
            <a:r>
              <a:rPr lang="en-US" dirty="0" err="1" smtClean="0"/>
              <a:t>Git</a:t>
            </a:r>
            <a:r>
              <a:rPr lang="en-US" dirty="0" smtClean="0"/>
              <a:t> remote set-</a:t>
            </a:r>
            <a:r>
              <a:rPr lang="en-US" dirty="0" err="1" smtClean="0"/>
              <a:t>url</a:t>
            </a:r>
            <a:r>
              <a:rPr lang="en-US" dirty="0" smtClean="0"/>
              <a:t> &lt;remote name&gt; path</a:t>
            </a:r>
            <a:endParaRPr lang="en-US" dirty="0"/>
          </a:p>
        </p:txBody>
      </p:sp>
      <p:pic>
        <p:nvPicPr>
          <p:cNvPr id="27650" name="Picture 2"/>
          <p:cNvPicPr>
            <a:picLocks noChangeAspect="1" noChangeArrowheads="1"/>
          </p:cNvPicPr>
          <p:nvPr/>
        </p:nvPicPr>
        <p:blipFill>
          <a:blip r:embed="rId2"/>
          <a:srcRect/>
          <a:stretch>
            <a:fillRect/>
          </a:stretch>
        </p:blipFill>
        <p:spPr bwMode="auto">
          <a:xfrm>
            <a:off x="381000" y="1066800"/>
            <a:ext cx="8435109" cy="990600"/>
          </a:xfrm>
          <a:prstGeom prst="rect">
            <a:avLst/>
          </a:prstGeom>
          <a:noFill/>
          <a:ln w="9525">
            <a:noFill/>
            <a:miter lim="800000"/>
            <a:headEnd/>
            <a:tailEnd/>
          </a:ln>
          <a:effectLst/>
        </p:spPr>
      </p:pic>
      <p:sp>
        <p:nvSpPr>
          <p:cNvPr id="5" name="Rectangle 4"/>
          <p:cNvSpPr/>
          <p:nvPr/>
        </p:nvSpPr>
        <p:spPr>
          <a:xfrm>
            <a:off x="381000" y="2209800"/>
            <a:ext cx="2211246" cy="369332"/>
          </a:xfrm>
          <a:prstGeom prst="rect">
            <a:avLst/>
          </a:prstGeom>
        </p:spPr>
        <p:txBody>
          <a:bodyPr wrap="none">
            <a:spAutoFit/>
          </a:bodyPr>
          <a:lstStyle/>
          <a:p>
            <a:r>
              <a:rPr lang="en-US" b="1" dirty="0" smtClean="0"/>
              <a:t>Delete Remote Path :</a:t>
            </a:r>
            <a:endParaRPr lang="en-US" b="1" dirty="0"/>
          </a:p>
        </p:txBody>
      </p:sp>
      <p:sp>
        <p:nvSpPr>
          <p:cNvPr id="6" name="Rectangle 5"/>
          <p:cNvSpPr/>
          <p:nvPr/>
        </p:nvSpPr>
        <p:spPr>
          <a:xfrm>
            <a:off x="533400" y="2667000"/>
            <a:ext cx="3039807" cy="369332"/>
          </a:xfrm>
          <a:prstGeom prst="rect">
            <a:avLst/>
          </a:prstGeom>
        </p:spPr>
        <p:txBody>
          <a:bodyPr wrap="none">
            <a:spAutoFit/>
          </a:bodyPr>
          <a:lstStyle/>
          <a:p>
            <a:r>
              <a:rPr lang="en-US" dirty="0" err="1" smtClean="0"/>
              <a:t>git</a:t>
            </a:r>
            <a:r>
              <a:rPr lang="en-US" dirty="0" smtClean="0"/>
              <a:t> remote </a:t>
            </a:r>
            <a:r>
              <a:rPr lang="en-US" dirty="0" err="1" smtClean="0"/>
              <a:t>rm</a:t>
            </a:r>
            <a:r>
              <a:rPr lang="en-US" dirty="0" smtClean="0"/>
              <a:t> &lt;remote name&gt;</a:t>
            </a:r>
            <a:endParaRPr lang="en-US" dirty="0"/>
          </a:p>
        </p:txBody>
      </p:sp>
      <p:pic>
        <p:nvPicPr>
          <p:cNvPr id="27651" name="Picture 3"/>
          <p:cNvPicPr>
            <a:picLocks noChangeAspect="1" noChangeArrowheads="1"/>
          </p:cNvPicPr>
          <p:nvPr/>
        </p:nvPicPr>
        <p:blipFill>
          <a:blip r:embed="rId3"/>
          <a:srcRect/>
          <a:stretch>
            <a:fillRect/>
          </a:stretch>
        </p:blipFill>
        <p:spPr bwMode="auto">
          <a:xfrm>
            <a:off x="381000" y="3124200"/>
            <a:ext cx="8382000" cy="348590"/>
          </a:xfrm>
          <a:prstGeom prst="rect">
            <a:avLst/>
          </a:prstGeom>
          <a:noFill/>
          <a:ln w="9525">
            <a:noFill/>
            <a:miter lim="800000"/>
            <a:headEnd/>
            <a:tailEnd/>
          </a:ln>
          <a:effectLst/>
        </p:spPr>
      </p:pic>
      <p:pic>
        <p:nvPicPr>
          <p:cNvPr id="27652" name="Picture 4"/>
          <p:cNvPicPr>
            <a:picLocks noChangeAspect="1" noChangeArrowheads="1"/>
          </p:cNvPicPr>
          <p:nvPr/>
        </p:nvPicPr>
        <p:blipFill>
          <a:blip r:embed="rId4"/>
          <a:srcRect/>
          <a:stretch>
            <a:fillRect/>
          </a:stretch>
        </p:blipFill>
        <p:spPr bwMode="auto">
          <a:xfrm>
            <a:off x="381000" y="3657600"/>
            <a:ext cx="8382000" cy="869244"/>
          </a:xfrm>
          <a:prstGeom prst="rect">
            <a:avLst/>
          </a:prstGeom>
          <a:noFill/>
          <a:ln w="9525">
            <a:noFill/>
            <a:miter lim="800000"/>
            <a:headEnd/>
            <a:tailEnd/>
          </a:ln>
          <a:effectLst/>
        </p:spPr>
      </p:pic>
      <p:sp>
        <p:nvSpPr>
          <p:cNvPr id="9" name="Rectangle 8"/>
          <p:cNvSpPr/>
          <p:nvPr/>
        </p:nvSpPr>
        <p:spPr>
          <a:xfrm>
            <a:off x="381000" y="4648200"/>
            <a:ext cx="2167581" cy="369332"/>
          </a:xfrm>
          <a:prstGeom prst="rect">
            <a:avLst/>
          </a:prstGeom>
        </p:spPr>
        <p:txBody>
          <a:bodyPr wrap="none">
            <a:spAutoFit/>
          </a:bodyPr>
          <a:lstStyle/>
          <a:p>
            <a:r>
              <a:rPr lang="en-US" b="1" dirty="0" smtClean="0"/>
              <a:t>Add or Modify data :</a:t>
            </a:r>
            <a:endParaRPr lang="en-US" b="1" dirty="0"/>
          </a:p>
        </p:txBody>
      </p:sp>
      <p:pic>
        <p:nvPicPr>
          <p:cNvPr id="27653" name="Picture 5"/>
          <p:cNvPicPr>
            <a:picLocks noChangeAspect="1" noChangeArrowheads="1"/>
          </p:cNvPicPr>
          <p:nvPr/>
        </p:nvPicPr>
        <p:blipFill>
          <a:blip r:embed="rId5"/>
          <a:srcRect/>
          <a:stretch>
            <a:fillRect/>
          </a:stretch>
        </p:blipFill>
        <p:spPr bwMode="auto">
          <a:xfrm>
            <a:off x="457200" y="5029200"/>
            <a:ext cx="8305800" cy="17145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646331"/>
          </a:xfrm>
          <a:prstGeom prst="rect">
            <a:avLst/>
          </a:prstGeom>
        </p:spPr>
        <p:txBody>
          <a:bodyPr wrap="square">
            <a:spAutoFit/>
          </a:bodyPr>
          <a:lstStyle/>
          <a:p>
            <a:r>
              <a:rPr lang="en-US" b="1" dirty="0" smtClean="0"/>
              <a:t>untracked</a:t>
            </a:r>
            <a:r>
              <a:rPr lang="en-US" dirty="0" smtClean="0"/>
              <a:t>: the file is not tracked by the </a:t>
            </a:r>
            <a:r>
              <a:rPr lang="en-US" dirty="0" err="1" smtClean="0"/>
              <a:t>Git</a:t>
            </a:r>
            <a:r>
              <a:rPr lang="en-US" dirty="0" smtClean="0"/>
              <a:t> repository. This means that the file never staged nor committed</a:t>
            </a:r>
            <a:endParaRPr lang="en-US" dirty="0"/>
          </a:p>
        </p:txBody>
      </p:sp>
      <p:sp>
        <p:nvSpPr>
          <p:cNvPr id="3" name="Rectangle 2"/>
          <p:cNvSpPr/>
          <p:nvPr/>
        </p:nvSpPr>
        <p:spPr>
          <a:xfrm>
            <a:off x="228600" y="914400"/>
            <a:ext cx="1104790" cy="369332"/>
          </a:xfrm>
          <a:prstGeom prst="rect">
            <a:avLst/>
          </a:prstGeom>
        </p:spPr>
        <p:txBody>
          <a:bodyPr wrap="none">
            <a:spAutoFit/>
          </a:bodyPr>
          <a:lstStyle/>
          <a:p>
            <a:r>
              <a:rPr lang="en-US" b="1" dirty="0" err="1" smtClean="0"/>
              <a:t>Git</a:t>
            </a:r>
            <a:r>
              <a:rPr lang="en-US" b="1" dirty="0" smtClean="0"/>
              <a:t> add  : </a:t>
            </a:r>
            <a:endParaRPr lang="en-US" b="1" dirty="0"/>
          </a:p>
        </p:txBody>
      </p:sp>
      <p:sp>
        <p:nvSpPr>
          <p:cNvPr id="5" name="Rectangle 4"/>
          <p:cNvSpPr/>
          <p:nvPr/>
        </p:nvSpPr>
        <p:spPr>
          <a:xfrm>
            <a:off x="533400" y="1295400"/>
            <a:ext cx="8610600" cy="646331"/>
          </a:xfrm>
          <a:prstGeom prst="rect">
            <a:avLst/>
          </a:prstGeom>
        </p:spPr>
        <p:txBody>
          <a:bodyPr wrap="square">
            <a:spAutoFit/>
          </a:bodyPr>
          <a:lstStyle/>
          <a:p>
            <a:r>
              <a:rPr lang="en-US" dirty="0" err="1" smtClean="0"/>
              <a:t>Git</a:t>
            </a:r>
            <a:r>
              <a:rPr lang="en-US" dirty="0" smtClean="0"/>
              <a:t> add file-name  (to add particular file)</a:t>
            </a:r>
          </a:p>
          <a:p>
            <a:r>
              <a:rPr lang="en-US" dirty="0" err="1" smtClean="0"/>
              <a:t>Git</a:t>
            </a:r>
            <a:r>
              <a:rPr lang="en-US" dirty="0" smtClean="0"/>
              <a:t> add .  (to add all the files)</a:t>
            </a:r>
            <a:endParaRPr lang="en-US" dirty="0"/>
          </a:p>
        </p:txBody>
      </p:sp>
      <p:pic>
        <p:nvPicPr>
          <p:cNvPr id="28674" name="Picture 2"/>
          <p:cNvPicPr>
            <a:picLocks noChangeAspect="1" noChangeArrowheads="1"/>
          </p:cNvPicPr>
          <p:nvPr/>
        </p:nvPicPr>
        <p:blipFill>
          <a:blip r:embed="rId2"/>
          <a:srcRect/>
          <a:stretch>
            <a:fillRect/>
          </a:stretch>
        </p:blipFill>
        <p:spPr bwMode="auto">
          <a:xfrm>
            <a:off x="609600" y="2057400"/>
            <a:ext cx="7620000" cy="38100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609600" y="2590800"/>
            <a:ext cx="7543800" cy="1676400"/>
          </a:xfrm>
          <a:prstGeom prst="rect">
            <a:avLst/>
          </a:prstGeom>
          <a:noFill/>
          <a:ln w="9525">
            <a:noFill/>
            <a:miter lim="800000"/>
            <a:headEnd/>
            <a:tailEnd/>
          </a:ln>
          <a:effectLst/>
        </p:spPr>
      </p:pic>
      <p:sp>
        <p:nvSpPr>
          <p:cNvPr id="8" name="Rectangle 7"/>
          <p:cNvSpPr/>
          <p:nvPr/>
        </p:nvSpPr>
        <p:spPr>
          <a:xfrm>
            <a:off x="381000" y="4419600"/>
            <a:ext cx="1421030" cy="369332"/>
          </a:xfrm>
          <a:prstGeom prst="rect">
            <a:avLst/>
          </a:prstGeom>
        </p:spPr>
        <p:txBody>
          <a:bodyPr wrap="none">
            <a:spAutoFit/>
          </a:bodyPr>
          <a:lstStyle/>
          <a:p>
            <a:r>
              <a:rPr lang="en-US" b="1" dirty="0" err="1" smtClean="0"/>
              <a:t>Git</a:t>
            </a:r>
            <a:r>
              <a:rPr lang="en-US" b="1" dirty="0" smtClean="0"/>
              <a:t> commit  :</a:t>
            </a:r>
            <a:endParaRPr lang="en-US" b="1" dirty="0"/>
          </a:p>
        </p:txBody>
      </p:sp>
      <p:sp>
        <p:nvSpPr>
          <p:cNvPr id="9" name="Rectangle 8"/>
          <p:cNvSpPr/>
          <p:nvPr/>
        </p:nvSpPr>
        <p:spPr>
          <a:xfrm>
            <a:off x="533400" y="4876800"/>
            <a:ext cx="8229600" cy="1200329"/>
          </a:xfrm>
          <a:prstGeom prst="rect">
            <a:avLst/>
          </a:prstGeom>
        </p:spPr>
        <p:txBody>
          <a:bodyPr wrap="square">
            <a:spAutoFit/>
          </a:bodyPr>
          <a:lstStyle/>
          <a:p>
            <a:r>
              <a:rPr lang="en-US" dirty="0" err="1" smtClean="0"/>
              <a:t>Git</a:t>
            </a:r>
            <a:r>
              <a:rPr lang="en-US" dirty="0" smtClean="0"/>
              <a:t> commit –m “message” </a:t>
            </a:r>
          </a:p>
          <a:p>
            <a:r>
              <a:rPr lang="en-US" dirty="0" smtClean="0"/>
              <a:t>Or </a:t>
            </a:r>
          </a:p>
          <a:p>
            <a:r>
              <a:rPr lang="en-US" dirty="0" err="1" smtClean="0"/>
              <a:t>Git</a:t>
            </a:r>
            <a:r>
              <a:rPr lang="en-US" dirty="0" smtClean="0"/>
              <a:t> commit –am “message” (in a single shot add and commit will be done)</a:t>
            </a:r>
          </a:p>
          <a:p>
            <a:endParaRPr lang="en-US" dirty="0"/>
          </a:p>
        </p:txBody>
      </p:sp>
      <p:sp>
        <p:nvSpPr>
          <p:cNvPr id="10" name="Rectangle 9"/>
          <p:cNvSpPr/>
          <p:nvPr/>
        </p:nvSpPr>
        <p:spPr>
          <a:xfrm>
            <a:off x="609600" y="5943600"/>
            <a:ext cx="8382000" cy="369332"/>
          </a:xfrm>
          <a:prstGeom prst="rect">
            <a:avLst/>
          </a:prstGeom>
        </p:spPr>
        <p:txBody>
          <a:bodyPr wrap="square">
            <a:spAutoFit/>
          </a:bodyPr>
          <a:lstStyle/>
          <a:p>
            <a:pPr algn="just"/>
            <a:r>
              <a:rPr lang="en-US" dirty="0" smtClean="0"/>
              <a:t>After every commit new unique SHA value generated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228600" y="304799"/>
            <a:ext cx="8610600" cy="509149"/>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228600" y="914400"/>
            <a:ext cx="8610600" cy="1367108"/>
          </a:xfrm>
          <a:prstGeom prst="rect">
            <a:avLst/>
          </a:prstGeom>
          <a:noFill/>
          <a:ln w="9525">
            <a:noFill/>
            <a:miter lim="800000"/>
            <a:headEnd/>
            <a:tailEnd/>
          </a:ln>
          <a:effectLst/>
        </p:spPr>
      </p:pic>
      <p:sp>
        <p:nvSpPr>
          <p:cNvPr id="4" name="Rectangle 3"/>
          <p:cNvSpPr/>
          <p:nvPr/>
        </p:nvSpPr>
        <p:spPr>
          <a:xfrm>
            <a:off x="228600" y="2590800"/>
            <a:ext cx="6844951" cy="369332"/>
          </a:xfrm>
          <a:prstGeom prst="rect">
            <a:avLst/>
          </a:prstGeom>
        </p:spPr>
        <p:txBody>
          <a:bodyPr wrap="none">
            <a:spAutoFit/>
          </a:bodyPr>
          <a:lstStyle/>
          <a:p>
            <a:r>
              <a:rPr lang="en-US" b="1" dirty="0" err="1" smtClean="0"/>
              <a:t>Git</a:t>
            </a:r>
            <a:r>
              <a:rPr lang="en-US" b="1" dirty="0" smtClean="0"/>
              <a:t>  Push with HTTPS : </a:t>
            </a:r>
            <a:r>
              <a:rPr lang="en-US" dirty="0" smtClean="0"/>
              <a:t>Push the changes to remote repository (</a:t>
            </a:r>
            <a:r>
              <a:rPr lang="en-US" dirty="0" err="1" smtClean="0"/>
              <a:t>git</a:t>
            </a:r>
            <a:r>
              <a:rPr lang="en-US" dirty="0" smtClean="0"/>
              <a:t> hub)</a:t>
            </a:r>
            <a:endParaRPr lang="en-US" b="1" dirty="0"/>
          </a:p>
        </p:txBody>
      </p:sp>
      <p:pic>
        <p:nvPicPr>
          <p:cNvPr id="29700" name="Picture 4"/>
          <p:cNvPicPr>
            <a:picLocks noChangeAspect="1" noChangeArrowheads="1"/>
          </p:cNvPicPr>
          <p:nvPr/>
        </p:nvPicPr>
        <p:blipFill>
          <a:blip r:embed="rId4"/>
          <a:srcRect/>
          <a:stretch>
            <a:fillRect/>
          </a:stretch>
        </p:blipFill>
        <p:spPr bwMode="auto">
          <a:xfrm>
            <a:off x="304800" y="3945361"/>
            <a:ext cx="8458200" cy="1922039"/>
          </a:xfrm>
          <a:prstGeom prst="rect">
            <a:avLst/>
          </a:prstGeom>
          <a:noFill/>
          <a:ln w="9525">
            <a:noFill/>
            <a:miter lim="800000"/>
            <a:headEnd/>
            <a:tailEnd/>
          </a:ln>
          <a:effectLst/>
        </p:spPr>
      </p:pic>
      <p:sp>
        <p:nvSpPr>
          <p:cNvPr id="6" name="Rectangle 5"/>
          <p:cNvSpPr/>
          <p:nvPr/>
        </p:nvSpPr>
        <p:spPr>
          <a:xfrm>
            <a:off x="228600" y="228600"/>
            <a:ext cx="8610600" cy="646331"/>
          </a:xfrm>
          <a:prstGeom prst="rect">
            <a:avLst/>
          </a:prstGeom>
        </p:spPr>
        <p:txBody>
          <a:bodyPr wrap="square">
            <a:spAutoFit/>
          </a:bodyPr>
          <a:lstStyle/>
          <a:p>
            <a:r>
              <a:rPr lang="en-US" b="1" dirty="0" smtClean="0"/>
              <a:t>untracked</a:t>
            </a:r>
            <a:r>
              <a:rPr lang="en-US" dirty="0" smtClean="0"/>
              <a:t>: the file is not tracked by the </a:t>
            </a:r>
            <a:r>
              <a:rPr lang="en-US" dirty="0" err="1" smtClean="0"/>
              <a:t>Git</a:t>
            </a:r>
            <a:r>
              <a:rPr lang="en-US" dirty="0" smtClean="0"/>
              <a:t> repository. This means that the file never staged nor committed</a:t>
            </a:r>
            <a:endParaRPr lang="en-US" dirty="0"/>
          </a:p>
        </p:txBody>
      </p:sp>
      <p:sp>
        <p:nvSpPr>
          <p:cNvPr id="7" name="Rectangle 6"/>
          <p:cNvSpPr/>
          <p:nvPr/>
        </p:nvSpPr>
        <p:spPr>
          <a:xfrm>
            <a:off x="533400" y="3011269"/>
            <a:ext cx="8382000" cy="646331"/>
          </a:xfrm>
          <a:prstGeom prst="rect">
            <a:avLst/>
          </a:prstGeom>
        </p:spPr>
        <p:txBody>
          <a:bodyPr wrap="square">
            <a:spAutoFit/>
          </a:bodyPr>
          <a:lstStyle/>
          <a:p>
            <a:r>
              <a:rPr lang="en-US" dirty="0" smtClean="0"/>
              <a:t>If the repository is cloned using HTTPS then it will ask user name and password at the time of pushing the change to remote repo</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93084" y="152400"/>
            <a:ext cx="8974716" cy="2352675"/>
          </a:xfrm>
          <a:prstGeom prst="rect">
            <a:avLst/>
          </a:prstGeom>
          <a:noFill/>
          <a:ln w="9525">
            <a:noFill/>
            <a:miter lim="800000"/>
            <a:headEnd/>
            <a:tailEnd/>
          </a:ln>
          <a:effectLst/>
        </p:spPr>
      </p:pic>
      <p:sp>
        <p:nvSpPr>
          <p:cNvPr id="3" name="Rectangle 2"/>
          <p:cNvSpPr/>
          <p:nvPr/>
        </p:nvSpPr>
        <p:spPr>
          <a:xfrm>
            <a:off x="228600" y="2590800"/>
            <a:ext cx="6600077" cy="369332"/>
          </a:xfrm>
          <a:prstGeom prst="rect">
            <a:avLst/>
          </a:prstGeom>
        </p:spPr>
        <p:txBody>
          <a:bodyPr wrap="none">
            <a:spAutoFit/>
          </a:bodyPr>
          <a:lstStyle/>
          <a:p>
            <a:r>
              <a:rPr lang="en-US" b="1" dirty="0" err="1" smtClean="0"/>
              <a:t>Git</a:t>
            </a:r>
            <a:r>
              <a:rPr lang="en-US" b="1" dirty="0" smtClean="0"/>
              <a:t>  Push with SSH : </a:t>
            </a:r>
            <a:r>
              <a:rPr lang="en-US" dirty="0" smtClean="0"/>
              <a:t>Push the changes to remote repository (</a:t>
            </a:r>
            <a:r>
              <a:rPr lang="en-US" dirty="0" err="1" smtClean="0"/>
              <a:t>git</a:t>
            </a:r>
            <a:r>
              <a:rPr lang="en-US" dirty="0" smtClean="0"/>
              <a:t> hub)</a:t>
            </a:r>
            <a:endParaRPr lang="en-US" b="1" dirty="0"/>
          </a:p>
        </p:txBody>
      </p:sp>
      <p:sp>
        <p:nvSpPr>
          <p:cNvPr id="4" name="Rectangle 3"/>
          <p:cNvSpPr/>
          <p:nvPr/>
        </p:nvSpPr>
        <p:spPr>
          <a:xfrm>
            <a:off x="457200" y="3011269"/>
            <a:ext cx="8382000" cy="646331"/>
          </a:xfrm>
          <a:prstGeom prst="rect">
            <a:avLst/>
          </a:prstGeom>
        </p:spPr>
        <p:txBody>
          <a:bodyPr wrap="square">
            <a:spAutoFit/>
          </a:bodyPr>
          <a:lstStyle/>
          <a:p>
            <a:r>
              <a:rPr lang="en-US" dirty="0" smtClean="0"/>
              <a:t>If the repository is cloned using SSH, it will push the changes to remote repo with out asking user name and password</a:t>
            </a:r>
            <a:endParaRPr lang="en-US" dirty="0"/>
          </a:p>
        </p:txBody>
      </p:sp>
      <p:pic>
        <p:nvPicPr>
          <p:cNvPr id="30723" name="Picture 3"/>
          <p:cNvPicPr>
            <a:picLocks noChangeAspect="1" noChangeArrowheads="1"/>
          </p:cNvPicPr>
          <p:nvPr/>
        </p:nvPicPr>
        <p:blipFill>
          <a:blip r:embed="rId3"/>
          <a:srcRect/>
          <a:stretch>
            <a:fillRect/>
          </a:stretch>
        </p:blipFill>
        <p:spPr bwMode="auto">
          <a:xfrm>
            <a:off x="457200" y="3733800"/>
            <a:ext cx="8206154" cy="1600200"/>
          </a:xfrm>
          <a:prstGeom prst="rect">
            <a:avLst/>
          </a:prstGeom>
          <a:noFill/>
          <a:ln w="9525">
            <a:noFill/>
            <a:miter lim="800000"/>
            <a:headEnd/>
            <a:tailEnd/>
          </a:ln>
          <a:effectLst/>
        </p:spPr>
      </p:pic>
      <p:sp>
        <p:nvSpPr>
          <p:cNvPr id="6" name="Rectangle 5"/>
          <p:cNvSpPr/>
          <p:nvPr/>
        </p:nvSpPr>
        <p:spPr>
          <a:xfrm>
            <a:off x="304801" y="5562600"/>
            <a:ext cx="8534400" cy="646331"/>
          </a:xfrm>
          <a:prstGeom prst="rect">
            <a:avLst/>
          </a:prstGeom>
        </p:spPr>
        <p:txBody>
          <a:bodyPr wrap="square">
            <a:spAutoFit/>
          </a:bodyPr>
          <a:lstStyle/>
          <a:p>
            <a:r>
              <a:rPr lang="en-US" b="1" dirty="0" err="1" smtClean="0"/>
              <a:t>Git</a:t>
            </a:r>
            <a:r>
              <a:rPr lang="en-US" b="1" dirty="0" smtClean="0"/>
              <a:t>  Pull : </a:t>
            </a:r>
            <a:r>
              <a:rPr lang="en-US" b="1" dirty="0" err="1" smtClean="0"/>
              <a:t>git</a:t>
            </a:r>
            <a:r>
              <a:rPr lang="en-US" b="1" dirty="0" smtClean="0"/>
              <a:t> pull</a:t>
            </a:r>
            <a:r>
              <a:rPr lang="en-US" dirty="0" smtClean="0"/>
              <a:t> runs </a:t>
            </a:r>
            <a:r>
              <a:rPr lang="en-US" b="1" dirty="0" err="1" smtClean="0"/>
              <a:t>git</a:t>
            </a:r>
            <a:r>
              <a:rPr lang="en-US" dirty="0" smtClean="0"/>
              <a:t> fetch with the given parameters and calls </a:t>
            </a:r>
            <a:r>
              <a:rPr lang="en-US" b="1" dirty="0" err="1" smtClean="0"/>
              <a:t>git</a:t>
            </a:r>
            <a:r>
              <a:rPr lang="en-US" dirty="0" smtClean="0"/>
              <a:t> merge to merge the retrieved branch heads into the current branch</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76200" y="152400"/>
            <a:ext cx="8991600" cy="2733675"/>
          </a:xfrm>
          <a:prstGeom prst="rect">
            <a:avLst/>
          </a:prstGeom>
          <a:noFill/>
          <a:ln w="9525">
            <a:noFill/>
            <a:miter lim="800000"/>
            <a:headEnd/>
            <a:tailEnd/>
          </a:ln>
          <a:effectLst/>
        </p:spPr>
      </p:pic>
      <p:sp>
        <p:nvSpPr>
          <p:cNvPr id="3" name="Rectangle 2"/>
          <p:cNvSpPr/>
          <p:nvPr/>
        </p:nvSpPr>
        <p:spPr>
          <a:xfrm>
            <a:off x="76200" y="3059668"/>
            <a:ext cx="7601889" cy="369332"/>
          </a:xfrm>
          <a:prstGeom prst="rect">
            <a:avLst/>
          </a:prstGeom>
        </p:spPr>
        <p:txBody>
          <a:bodyPr wrap="none">
            <a:spAutoFit/>
          </a:bodyPr>
          <a:lstStyle/>
          <a:p>
            <a:r>
              <a:rPr lang="en-US" b="1" dirty="0" err="1" smtClean="0"/>
              <a:t>Git</a:t>
            </a:r>
            <a:r>
              <a:rPr lang="en-US" b="1" dirty="0" smtClean="0"/>
              <a:t> Diff  : </a:t>
            </a:r>
            <a:r>
              <a:rPr lang="en-US" dirty="0" smtClean="0"/>
              <a:t>Compare the changes (between branches, commits, local and remote)</a:t>
            </a:r>
            <a:endParaRPr lang="en-US" b="1" dirty="0"/>
          </a:p>
        </p:txBody>
      </p:sp>
      <p:pic>
        <p:nvPicPr>
          <p:cNvPr id="31747" name="Picture 3"/>
          <p:cNvPicPr>
            <a:picLocks noChangeAspect="1" noChangeArrowheads="1"/>
          </p:cNvPicPr>
          <p:nvPr/>
        </p:nvPicPr>
        <p:blipFill>
          <a:blip r:embed="rId3"/>
          <a:srcRect/>
          <a:stretch>
            <a:fillRect/>
          </a:stretch>
        </p:blipFill>
        <p:spPr bwMode="auto">
          <a:xfrm>
            <a:off x="228600" y="3657600"/>
            <a:ext cx="7924800" cy="198879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0" y="228600"/>
            <a:ext cx="1668277" cy="369332"/>
          </a:xfrm>
          <a:prstGeom prst="rect">
            <a:avLst/>
          </a:prstGeom>
        </p:spPr>
        <p:txBody>
          <a:bodyPr wrap="none">
            <a:spAutoFit/>
          </a:bodyPr>
          <a:lstStyle/>
          <a:p>
            <a:r>
              <a:rPr lang="en-US" b="1" dirty="0" smtClean="0"/>
              <a:t>Centralized VCS</a:t>
            </a:r>
            <a:endParaRPr lang="en-US" dirty="0"/>
          </a:p>
        </p:txBody>
      </p:sp>
      <p:sp>
        <p:nvSpPr>
          <p:cNvPr id="4" name="Rectangle 3"/>
          <p:cNvSpPr/>
          <p:nvPr/>
        </p:nvSpPr>
        <p:spPr>
          <a:xfrm>
            <a:off x="381000" y="762000"/>
            <a:ext cx="8382000" cy="923330"/>
          </a:xfrm>
          <a:prstGeom prst="rect">
            <a:avLst/>
          </a:prstGeom>
        </p:spPr>
        <p:txBody>
          <a:bodyPr wrap="square">
            <a:spAutoFit/>
          </a:bodyPr>
          <a:lstStyle/>
          <a:p>
            <a:r>
              <a:rPr lang="en-US" dirty="0" smtClean="0"/>
              <a:t>Centralized version control system (CVCS) uses a central server to store all files and enables team collaboration. It works on a single repository to which users can directly access a central server</a:t>
            </a:r>
            <a:endParaRPr lang="en-US" dirty="0"/>
          </a:p>
        </p:txBody>
      </p:sp>
      <p:pic>
        <p:nvPicPr>
          <p:cNvPr id="3074" name="Picture 2"/>
          <p:cNvPicPr>
            <a:picLocks noChangeAspect="1" noChangeArrowheads="1"/>
          </p:cNvPicPr>
          <p:nvPr/>
        </p:nvPicPr>
        <p:blipFill>
          <a:blip r:embed="rId2"/>
          <a:srcRect/>
          <a:stretch>
            <a:fillRect/>
          </a:stretch>
        </p:blipFill>
        <p:spPr bwMode="auto">
          <a:xfrm>
            <a:off x="1371600" y="1752600"/>
            <a:ext cx="6286500" cy="2667000"/>
          </a:xfrm>
          <a:prstGeom prst="rect">
            <a:avLst/>
          </a:prstGeom>
          <a:noFill/>
          <a:ln w="9525">
            <a:noFill/>
            <a:miter lim="800000"/>
            <a:headEnd/>
            <a:tailEnd/>
          </a:ln>
          <a:effectLst/>
        </p:spPr>
      </p:pic>
      <p:sp>
        <p:nvSpPr>
          <p:cNvPr id="6" name="Rectangle 5"/>
          <p:cNvSpPr/>
          <p:nvPr/>
        </p:nvSpPr>
        <p:spPr>
          <a:xfrm>
            <a:off x="304800" y="4572000"/>
            <a:ext cx="8458200" cy="923330"/>
          </a:xfrm>
          <a:prstGeom prst="rect">
            <a:avLst/>
          </a:prstGeom>
        </p:spPr>
        <p:txBody>
          <a:bodyPr wrap="square">
            <a:spAutoFit/>
          </a:bodyPr>
          <a:lstStyle/>
          <a:p>
            <a:r>
              <a:rPr lang="en-US" dirty="0" smtClean="0"/>
              <a:t>Every programmer can extract or </a:t>
            </a:r>
            <a:r>
              <a:rPr lang="en-US" b="1" dirty="0" smtClean="0"/>
              <a:t>update</a:t>
            </a:r>
            <a:r>
              <a:rPr lang="en-US" dirty="0" smtClean="0"/>
              <a:t> their workstations with the data present in the repository or can make changes to the data or </a:t>
            </a:r>
            <a:r>
              <a:rPr lang="en-US" b="1" dirty="0" smtClean="0"/>
              <a:t>commit</a:t>
            </a:r>
            <a:r>
              <a:rPr lang="en-US" dirty="0" smtClean="0"/>
              <a:t> in the repository. Every operation is performed directly on the repository</a:t>
            </a:r>
            <a:endParaRPr lang="en-US" dirty="0"/>
          </a:p>
        </p:txBody>
      </p:sp>
      <p:sp>
        <p:nvSpPr>
          <p:cNvPr id="7" name="Rectangle 6"/>
          <p:cNvSpPr/>
          <p:nvPr/>
        </p:nvSpPr>
        <p:spPr>
          <a:xfrm>
            <a:off x="381000" y="5562600"/>
            <a:ext cx="8229600" cy="1200329"/>
          </a:xfrm>
          <a:prstGeom prst="rect">
            <a:avLst/>
          </a:prstGeom>
        </p:spPr>
        <p:txBody>
          <a:bodyPr wrap="square">
            <a:spAutoFit/>
          </a:bodyPr>
          <a:lstStyle/>
          <a:p>
            <a:r>
              <a:rPr lang="en-US" dirty="0" smtClean="0"/>
              <a:t>It is not locally available; meaning you always need to be connected to a network to perform any action.</a:t>
            </a:r>
          </a:p>
          <a:p>
            <a:r>
              <a:rPr lang="en-US" dirty="0" smtClean="0"/>
              <a:t>Since everything is centralized, in any case of the central server getting crashed or corrupted will result in losing the entire data of the project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152400" y="152400"/>
            <a:ext cx="8915400" cy="2162175"/>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304800" y="2590799"/>
            <a:ext cx="8382000" cy="381286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923330"/>
          </a:xfrm>
          <a:prstGeom prst="rect">
            <a:avLst/>
          </a:prstGeom>
        </p:spPr>
        <p:txBody>
          <a:bodyPr wrap="square">
            <a:spAutoFit/>
          </a:bodyPr>
          <a:lstStyle/>
          <a:p>
            <a:pPr algn="just"/>
            <a:r>
              <a:rPr lang="en-US" b="1" dirty="0" err="1" smtClean="0"/>
              <a:t>Git</a:t>
            </a:r>
            <a:r>
              <a:rPr lang="en-US" b="1" dirty="0" smtClean="0"/>
              <a:t> Fetch  : Fetch</a:t>
            </a:r>
            <a:r>
              <a:rPr lang="en-US" dirty="0" smtClean="0"/>
              <a:t> branches and/or tags (collectively, "refs") from one or more other repositories, along with the objects necessary to complete their histories but not merged with local repository</a:t>
            </a:r>
            <a:endParaRPr lang="en-US" b="1" dirty="0"/>
          </a:p>
        </p:txBody>
      </p:sp>
      <p:pic>
        <p:nvPicPr>
          <p:cNvPr id="33794" name="Picture 2"/>
          <p:cNvPicPr>
            <a:picLocks noChangeAspect="1" noChangeArrowheads="1"/>
          </p:cNvPicPr>
          <p:nvPr/>
        </p:nvPicPr>
        <p:blipFill>
          <a:blip r:embed="rId2"/>
          <a:srcRect/>
          <a:stretch>
            <a:fillRect/>
          </a:stretch>
        </p:blipFill>
        <p:spPr bwMode="auto">
          <a:xfrm>
            <a:off x="304800" y="1295400"/>
            <a:ext cx="8534400" cy="1466674"/>
          </a:xfrm>
          <a:prstGeom prst="rect">
            <a:avLst/>
          </a:prstGeom>
          <a:noFill/>
          <a:ln w="9525">
            <a:noFill/>
            <a:miter lim="800000"/>
            <a:headEnd/>
            <a:tailEnd/>
          </a:ln>
          <a:effectLst/>
        </p:spPr>
      </p:pic>
      <p:pic>
        <p:nvPicPr>
          <p:cNvPr id="33795" name="Picture 3"/>
          <p:cNvPicPr>
            <a:picLocks noChangeAspect="1" noChangeArrowheads="1"/>
          </p:cNvPicPr>
          <p:nvPr/>
        </p:nvPicPr>
        <p:blipFill>
          <a:blip r:embed="rId3"/>
          <a:srcRect/>
          <a:stretch>
            <a:fillRect/>
          </a:stretch>
        </p:blipFill>
        <p:spPr bwMode="auto">
          <a:xfrm>
            <a:off x="304800" y="2895600"/>
            <a:ext cx="8534400" cy="457200"/>
          </a:xfrm>
          <a:prstGeom prst="rect">
            <a:avLst/>
          </a:prstGeom>
          <a:noFill/>
          <a:ln w="9525">
            <a:noFill/>
            <a:miter lim="800000"/>
            <a:headEnd/>
            <a:tailEnd/>
          </a:ln>
          <a:effectLst/>
        </p:spPr>
      </p:pic>
      <p:sp>
        <p:nvSpPr>
          <p:cNvPr id="5" name="Rectangle 4"/>
          <p:cNvSpPr/>
          <p:nvPr/>
        </p:nvSpPr>
        <p:spPr>
          <a:xfrm>
            <a:off x="381000" y="3505200"/>
            <a:ext cx="8382000" cy="369332"/>
          </a:xfrm>
          <a:prstGeom prst="rect">
            <a:avLst/>
          </a:prstGeom>
        </p:spPr>
        <p:txBody>
          <a:bodyPr wrap="square">
            <a:spAutoFit/>
          </a:bodyPr>
          <a:lstStyle/>
          <a:p>
            <a:pPr algn="just"/>
            <a:r>
              <a:rPr lang="en-US" b="1" dirty="0" err="1" smtClean="0"/>
              <a:t>Git</a:t>
            </a:r>
            <a:r>
              <a:rPr lang="en-US" b="1" dirty="0" smtClean="0"/>
              <a:t> Merge :</a:t>
            </a:r>
            <a:r>
              <a:rPr lang="en-US" dirty="0" smtClean="0"/>
              <a:t> Merge the changes to local repository </a:t>
            </a:r>
            <a:endParaRPr lang="en-US" dirty="0"/>
          </a:p>
        </p:txBody>
      </p:sp>
      <p:pic>
        <p:nvPicPr>
          <p:cNvPr id="33796" name="Picture 4"/>
          <p:cNvPicPr>
            <a:picLocks noChangeAspect="1" noChangeArrowheads="1"/>
          </p:cNvPicPr>
          <p:nvPr/>
        </p:nvPicPr>
        <p:blipFill>
          <a:blip r:embed="rId4"/>
          <a:srcRect/>
          <a:stretch>
            <a:fillRect/>
          </a:stretch>
        </p:blipFill>
        <p:spPr bwMode="auto">
          <a:xfrm>
            <a:off x="304799" y="4038600"/>
            <a:ext cx="8458201" cy="1143000"/>
          </a:xfrm>
          <a:prstGeom prst="rect">
            <a:avLst/>
          </a:prstGeom>
          <a:noFill/>
          <a:ln w="9525">
            <a:noFill/>
            <a:miter lim="800000"/>
            <a:headEnd/>
            <a:tailEnd/>
          </a:ln>
          <a:effectLst/>
        </p:spPr>
      </p:pic>
      <p:pic>
        <p:nvPicPr>
          <p:cNvPr id="33797" name="Picture 5"/>
          <p:cNvPicPr>
            <a:picLocks noChangeAspect="1" noChangeArrowheads="1"/>
          </p:cNvPicPr>
          <p:nvPr/>
        </p:nvPicPr>
        <p:blipFill>
          <a:blip r:embed="rId5"/>
          <a:srcRect/>
          <a:stretch>
            <a:fillRect/>
          </a:stretch>
        </p:blipFill>
        <p:spPr bwMode="auto">
          <a:xfrm>
            <a:off x="304800" y="5486400"/>
            <a:ext cx="8458200" cy="838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382000" cy="369332"/>
          </a:xfrm>
          <a:prstGeom prst="rect">
            <a:avLst/>
          </a:prstGeom>
        </p:spPr>
        <p:txBody>
          <a:bodyPr wrap="square">
            <a:spAutoFit/>
          </a:bodyPr>
          <a:lstStyle/>
          <a:p>
            <a:pPr algn="just"/>
            <a:r>
              <a:rPr lang="en-US" b="1" dirty="0" err="1" smtClean="0"/>
              <a:t>Git</a:t>
            </a:r>
            <a:r>
              <a:rPr lang="en-US" b="1" dirty="0" smtClean="0"/>
              <a:t> Log :</a:t>
            </a:r>
            <a:r>
              <a:rPr lang="en-US" dirty="0" smtClean="0"/>
              <a:t> To check the log information </a:t>
            </a:r>
            <a:endParaRPr lang="en-US" dirty="0"/>
          </a:p>
        </p:txBody>
      </p:sp>
      <p:pic>
        <p:nvPicPr>
          <p:cNvPr id="34818" name="Picture 2"/>
          <p:cNvPicPr>
            <a:picLocks noChangeAspect="1" noChangeArrowheads="1"/>
          </p:cNvPicPr>
          <p:nvPr/>
        </p:nvPicPr>
        <p:blipFill>
          <a:blip r:embed="rId2"/>
          <a:srcRect/>
          <a:stretch>
            <a:fillRect/>
          </a:stretch>
        </p:blipFill>
        <p:spPr bwMode="auto">
          <a:xfrm>
            <a:off x="381000" y="609600"/>
            <a:ext cx="8229600" cy="3265540"/>
          </a:xfrm>
          <a:prstGeom prst="rect">
            <a:avLst/>
          </a:prstGeom>
          <a:noFill/>
          <a:ln w="9525">
            <a:noFill/>
            <a:miter lim="800000"/>
            <a:headEnd/>
            <a:tailEnd/>
          </a:ln>
          <a:effectLst/>
        </p:spPr>
      </p:pic>
      <p:pic>
        <p:nvPicPr>
          <p:cNvPr id="34819" name="Picture 3"/>
          <p:cNvPicPr>
            <a:picLocks noChangeAspect="1" noChangeArrowheads="1"/>
          </p:cNvPicPr>
          <p:nvPr/>
        </p:nvPicPr>
        <p:blipFill>
          <a:blip r:embed="rId3"/>
          <a:srcRect/>
          <a:stretch>
            <a:fillRect/>
          </a:stretch>
        </p:blipFill>
        <p:spPr bwMode="auto">
          <a:xfrm>
            <a:off x="304800" y="4572000"/>
            <a:ext cx="8382000" cy="1736458"/>
          </a:xfrm>
          <a:prstGeom prst="rect">
            <a:avLst/>
          </a:prstGeom>
          <a:noFill/>
          <a:ln w="9525">
            <a:noFill/>
            <a:miter lim="800000"/>
            <a:headEnd/>
            <a:tailEnd/>
          </a:ln>
          <a:effectLst/>
        </p:spPr>
      </p:pic>
      <p:sp>
        <p:nvSpPr>
          <p:cNvPr id="5" name="Rectangle 4"/>
          <p:cNvSpPr/>
          <p:nvPr/>
        </p:nvSpPr>
        <p:spPr>
          <a:xfrm>
            <a:off x="457200" y="4038600"/>
            <a:ext cx="8382000" cy="369332"/>
          </a:xfrm>
          <a:prstGeom prst="rect">
            <a:avLst/>
          </a:prstGeom>
        </p:spPr>
        <p:txBody>
          <a:bodyPr wrap="square">
            <a:spAutoFit/>
          </a:bodyPr>
          <a:lstStyle/>
          <a:p>
            <a:pPr algn="just"/>
            <a:r>
              <a:rPr lang="en-US" dirty="0" smtClean="0"/>
              <a:t>Comparing difference between commits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382000" cy="369332"/>
          </a:xfrm>
          <a:prstGeom prst="rect">
            <a:avLst/>
          </a:prstGeom>
        </p:spPr>
        <p:txBody>
          <a:bodyPr wrap="square">
            <a:spAutoFit/>
          </a:bodyPr>
          <a:lstStyle/>
          <a:p>
            <a:pPr algn="just"/>
            <a:r>
              <a:rPr lang="en-US" b="1" dirty="0" err="1" smtClean="0"/>
              <a:t>Git</a:t>
            </a:r>
            <a:r>
              <a:rPr lang="en-US" b="1" dirty="0" smtClean="0"/>
              <a:t> commit --amend :</a:t>
            </a:r>
            <a:r>
              <a:rPr lang="en-US" dirty="0" smtClean="0"/>
              <a:t> To modify the commit message </a:t>
            </a:r>
            <a:endParaRPr lang="en-US" dirty="0"/>
          </a:p>
        </p:txBody>
      </p:sp>
      <p:pic>
        <p:nvPicPr>
          <p:cNvPr id="35842" name="Picture 2"/>
          <p:cNvPicPr>
            <a:picLocks noChangeAspect="1" noChangeArrowheads="1"/>
          </p:cNvPicPr>
          <p:nvPr/>
        </p:nvPicPr>
        <p:blipFill>
          <a:blip r:embed="rId2"/>
          <a:srcRect/>
          <a:stretch>
            <a:fillRect/>
          </a:stretch>
        </p:blipFill>
        <p:spPr bwMode="auto">
          <a:xfrm>
            <a:off x="304799" y="990600"/>
            <a:ext cx="8458201" cy="914400"/>
          </a:xfrm>
          <a:prstGeom prst="rect">
            <a:avLst/>
          </a:prstGeom>
          <a:noFill/>
          <a:ln w="9525">
            <a:noFill/>
            <a:miter lim="800000"/>
            <a:headEnd/>
            <a:tailEnd/>
          </a:ln>
          <a:effectLst/>
        </p:spPr>
      </p:pic>
      <p:sp>
        <p:nvSpPr>
          <p:cNvPr id="4" name="Rectangle 3"/>
          <p:cNvSpPr/>
          <p:nvPr/>
        </p:nvSpPr>
        <p:spPr>
          <a:xfrm>
            <a:off x="457200" y="533400"/>
            <a:ext cx="3402855" cy="369332"/>
          </a:xfrm>
          <a:prstGeom prst="rect">
            <a:avLst/>
          </a:prstGeom>
        </p:spPr>
        <p:txBody>
          <a:bodyPr wrap="none">
            <a:spAutoFit/>
          </a:bodyPr>
          <a:lstStyle/>
          <a:p>
            <a:r>
              <a:rPr lang="en-US" dirty="0" err="1" smtClean="0"/>
              <a:t>git</a:t>
            </a:r>
            <a:r>
              <a:rPr lang="en-US" dirty="0" smtClean="0"/>
              <a:t> commit --amend -m “message"</a:t>
            </a:r>
            <a:endParaRPr lang="en-US" dirty="0"/>
          </a:p>
        </p:txBody>
      </p:sp>
      <p:pic>
        <p:nvPicPr>
          <p:cNvPr id="35843" name="Picture 3"/>
          <p:cNvPicPr>
            <a:picLocks noChangeAspect="1" noChangeArrowheads="1"/>
          </p:cNvPicPr>
          <p:nvPr/>
        </p:nvPicPr>
        <p:blipFill>
          <a:blip r:embed="rId3"/>
          <a:srcRect/>
          <a:stretch>
            <a:fillRect/>
          </a:stretch>
        </p:blipFill>
        <p:spPr bwMode="auto">
          <a:xfrm>
            <a:off x="304800" y="2057399"/>
            <a:ext cx="8458200" cy="2356049"/>
          </a:xfrm>
          <a:prstGeom prst="rect">
            <a:avLst/>
          </a:prstGeom>
          <a:noFill/>
          <a:ln w="9525">
            <a:noFill/>
            <a:miter lim="800000"/>
            <a:headEnd/>
            <a:tailEnd/>
          </a:ln>
          <a:effectLst/>
        </p:spPr>
      </p:pic>
      <p:sp>
        <p:nvSpPr>
          <p:cNvPr id="6" name="Rectangle 5"/>
          <p:cNvSpPr/>
          <p:nvPr/>
        </p:nvSpPr>
        <p:spPr>
          <a:xfrm>
            <a:off x="228600" y="4659868"/>
            <a:ext cx="8382000" cy="369332"/>
          </a:xfrm>
          <a:prstGeom prst="rect">
            <a:avLst/>
          </a:prstGeom>
        </p:spPr>
        <p:txBody>
          <a:bodyPr wrap="square">
            <a:spAutoFit/>
          </a:bodyPr>
          <a:lstStyle/>
          <a:p>
            <a:pPr algn="just"/>
            <a:r>
              <a:rPr lang="en-US" b="1" dirty="0" err="1" smtClean="0"/>
              <a:t>Git</a:t>
            </a:r>
            <a:r>
              <a:rPr lang="en-US" b="1" dirty="0" smtClean="0"/>
              <a:t> Branch :</a:t>
            </a:r>
            <a:r>
              <a:rPr lang="en-US" dirty="0" smtClean="0"/>
              <a:t> </a:t>
            </a:r>
            <a:endParaRPr lang="en-US" dirty="0"/>
          </a:p>
        </p:txBody>
      </p:sp>
      <p:sp>
        <p:nvSpPr>
          <p:cNvPr id="7" name="Rectangle 6"/>
          <p:cNvSpPr/>
          <p:nvPr/>
        </p:nvSpPr>
        <p:spPr>
          <a:xfrm>
            <a:off x="533400" y="5181600"/>
            <a:ext cx="8153400" cy="923330"/>
          </a:xfrm>
          <a:prstGeom prst="rect">
            <a:avLst/>
          </a:prstGeom>
        </p:spPr>
        <p:txBody>
          <a:bodyPr wrap="square">
            <a:spAutoFit/>
          </a:bodyPr>
          <a:lstStyle/>
          <a:p>
            <a:r>
              <a:rPr lang="en-US" dirty="0" err="1" smtClean="0"/>
              <a:t>Git</a:t>
            </a:r>
            <a:r>
              <a:rPr lang="en-US" dirty="0" smtClean="0"/>
              <a:t> supports </a:t>
            </a:r>
            <a:r>
              <a:rPr lang="en-US" i="1" dirty="0" smtClean="0"/>
              <a:t>branching</a:t>
            </a:r>
            <a:r>
              <a:rPr lang="en-US" dirty="0" smtClean="0"/>
              <a:t> which means that you can work on different versions of your collection of files. A branch allows the user to switch between these versions so that he can work on different changes independently from each other.</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382000" cy="369332"/>
          </a:xfrm>
          <a:prstGeom prst="rect">
            <a:avLst/>
          </a:prstGeom>
        </p:spPr>
        <p:txBody>
          <a:bodyPr wrap="square">
            <a:spAutoFit/>
          </a:bodyPr>
          <a:lstStyle/>
          <a:p>
            <a:pPr algn="just"/>
            <a:r>
              <a:rPr lang="en-US" b="1" dirty="0" smtClean="0"/>
              <a:t>Create Branch :</a:t>
            </a:r>
            <a:r>
              <a:rPr lang="en-US" dirty="0" smtClean="0"/>
              <a:t> </a:t>
            </a:r>
            <a:endParaRPr lang="en-US" dirty="0"/>
          </a:p>
        </p:txBody>
      </p:sp>
      <p:sp>
        <p:nvSpPr>
          <p:cNvPr id="3" name="Rectangle 2"/>
          <p:cNvSpPr/>
          <p:nvPr/>
        </p:nvSpPr>
        <p:spPr>
          <a:xfrm>
            <a:off x="685800" y="609600"/>
            <a:ext cx="2554033" cy="369332"/>
          </a:xfrm>
          <a:prstGeom prst="rect">
            <a:avLst/>
          </a:prstGeom>
        </p:spPr>
        <p:txBody>
          <a:bodyPr wrap="none">
            <a:spAutoFit/>
          </a:bodyPr>
          <a:lstStyle/>
          <a:p>
            <a:r>
              <a:rPr lang="en-US" dirty="0" err="1" smtClean="0"/>
              <a:t>git</a:t>
            </a:r>
            <a:r>
              <a:rPr lang="en-US" dirty="0" smtClean="0"/>
              <a:t> branch (branch name)</a:t>
            </a:r>
            <a:endParaRPr lang="en-US" dirty="0"/>
          </a:p>
        </p:txBody>
      </p:sp>
      <p:pic>
        <p:nvPicPr>
          <p:cNvPr id="36866" name="Picture 2"/>
          <p:cNvPicPr>
            <a:picLocks noChangeAspect="1" noChangeArrowheads="1"/>
          </p:cNvPicPr>
          <p:nvPr/>
        </p:nvPicPr>
        <p:blipFill>
          <a:blip r:embed="rId2"/>
          <a:srcRect/>
          <a:stretch>
            <a:fillRect/>
          </a:stretch>
        </p:blipFill>
        <p:spPr bwMode="auto">
          <a:xfrm>
            <a:off x="685800" y="1066800"/>
            <a:ext cx="7848600" cy="332056"/>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685800" y="1981200"/>
            <a:ext cx="7848600" cy="685800"/>
          </a:xfrm>
          <a:prstGeom prst="rect">
            <a:avLst/>
          </a:prstGeom>
          <a:noFill/>
          <a:ln w="9525">
            <a:noFill/>
            <a:miter lim="800000"/>
            <a:headEnd/>
            <a:tailEnd/>
          </a:ln>
          <a:effectLst/>
        </p:spPr>
      </p:pic>
      <p:sp>
        <p:nvSpPr>
          <p:cNvPr id="6" name="Rectangle 5"/>
          <p:cNvSpPr/>
          <p:nvPr/>
        </p:nvSpPr>
        <p:spPr>
          <a:xfrm>
            <a:off x="228600" y="1524000"/>
            <a:ext cx="8382000" cy="369332"/>
          </a:xfrm>
          <a:prstGeom prst="rect">
            <a:avLst/>
          </a:prstGeom>
        </p:spPr>
        <p:txBody>
          <a:bodyPr wrap="square">
            <a:spAutoFit/>
          </a:bodyPr>
          <a:lstStyle/>
          <a:p>
            <a:pPr algn="just"/>
            <a:r>
              <a:rPr lang="en-US" b="1" dirty="0" smtClean="0"/>
              <a:t>Verify Branch :</a:t>
            </a:r>
            <a:r>
              <a:rPr lang="en-US" dirty="0" smtClean="0"/>
              <a:t> </a:t>
            </a:r>
            <a:endParaRPr lang="en-US" dirty="0"/>
          </a:p>
        </p:txBody>
      </p:sp>
      <p:sp>
        <p:nvSpPr>
          <p:cNvPr id="7" name="Rectangle 6"/>
          <p:cNvSpPr/>
          <p:nvPr/>
        </p:nvSpPr>
        <p:spPr>
          <a:xfrm>
            <a:off x="685800" y="3212068"/>
            <a:ext cx="2081339" cy="369332"/>
          </a:xfrm>
          <a:prstGeom prst="rect">
            <a:avLst/>
          </a:prstGeom>
        </p:spPr>
        <p:txBody>
          <a:bodyPr wrap="none">
            <a:spAutoFit/>
          </a:bodyPr>
          <a:lstStyle/>
          <a:p>
            <a:r>
              <a:rPr lang="en-US" dirty="0" err="1" smtClean="0"/>
              <a:t>git</a:t>
            </a:r>
            <a:r>
              <a:rPr lang="en-US" dirty="0" smtClean="0"/>
              <a:t> checkout branch </a:t>
            </a:r>
            <a:endParaRPr lang="en-US" dirty="0"/>
          </a:p>
        </p:txBody>
      </p:sp>
      <p:sp>
        <p:nvSpPr>
          <p:cNvPr id="8" name="Rectangle 7"/>
          <p:cNvSpPr/>
          <p:nvPr/>
        </p:nvSpPr>
        <p:spPr>
          <a:xfrm>
            <a:off x="228600" y="2819400"/>
            <a:ext cx="8382000" cy="369332"/>
          </a:xfrm>
          <a:prstGeom prst="rect">
            <a:avLst/>
          </a:prstGeom>
        </p:spPr>
        <p:txBody>
          <a:bodyPr wrap="square">
            <a:spAutoFit/>
          </a:bodyPr>
          <a:lstStyle/>
          <a:p>
            <a:pPr algn="just"/>
            <a:r>
              <a:rPr lang="en-US" b="1" dirty="0" smtClean="0"/>
              <a:t>Switch to Branch :</a:t>
            </a:r>
            <a:r>
              <a:rPr lang="en-US" dirty="0" smtClean="0"/>
              <a:t> </a:t>
            </a:r>
            <a:endParaRPr lang="en-US" dirty="0"/>
          </a:p>
        </p:txBody>
      </p:sp>
      <p:pic>
        <p:nvPicPr>
          <p:cNvPr id="36868" name="Picture 4"/>
          <p:cNvPicPr>
            <a:picLocks noChangeAspect="1" noChangeArrowheads="1"/>
          </p:cNvPicPr>
          <p:nvPr/>
        </p:nvPicPr>
        <p:blipFill>
          <a:blip r:embed="rId4"/>
          <a:srcRect/>
          <a:stretch>
            <a:fillRect/>
          </a:stretch>
        </p:blipFill>
        <p:spPr bwMode="auto">
          <a:xfrm>
            <a:off x="609599" y="3657600"/>
            <a:ext cx="7924801" cy="533400"/>
          </a:xfrm>
          <a:prstGeom prst="rect">
            <a:avLst/>
          </a:prstGeom>
          <a:noFill/>
          <a:ln w="9525">
            <a:noFill/>
            <a:miter lim="800000"/>
            <a:headEnd/>
            <a:tailEnd/>
          </a:ln>
          <a:effectLst/>
        </p:spPr>
      </p:pic>
      <p:pic>
        <p:nvPicPr>
          <p:cNvPr id="36869" name="Picture 5"/>
          <p:cNvPicPr>
            <a:picLocks noChangeAspect="1" noChangeArrowheads="1"/>
          </p:cNvPicPr>
          <p:nvPr/>
        </p:nvPicPr>
        <p:blipFill>
          <a:blip r:embed="rId5"/>
          <a:srcRect/>
          <a:stretch>
            <a:fillRect/>
          </a:stretch>
        </p:blipFill>
        <p:spPr bwMode="auto">
          <a:xfrm>
            <a:off x="609600" y="4648200"/>
            <a:ext cx="8001000" cy="762001"/>
          </a:xfrm>
          <a:prstGeom prst="rect">
            <a:avLst/>
          </a:prstGeom>
          <a:noFill/>
          <a:ln w="9525">
            <a:noFill/>
            <a:miter lim="800000"/>
            <a:headEnd/>
            <a:tailEnd/>
          </a:ln>
          <a:effectLst/>
        </p:spPr>
      </p:pic>
      <p:sp>
        <p:nvSpPr>
          <p:cNvPr id="11" name="Rectangle 10"/>
          <p:cNvSpPr/>
          <p:nvPr/>
        </p:nvSpPr>
        <p:spPr>
          <a:xfrm>
            <a:off x="609600" y="4267200"/>
            <a:ext cx="4060535" cy="369332"/>
          </a:xfrm>
          <a:prstGeom prst="rect">
            <a:avLst/>
          </a:prstGeom>
        </p:spPr>
        <p:txBody>
          <a:bodyPr wrap="none">
            <a:spAutoFit/>
          </a:bodyPr>
          <a:lstStyle/>
          <a:p>
            <a:r>
              <a:rPr lang="en-US" dirty="0" smtClean="0"/>
              <a:t>Modify and verify  the changes in branch </a:t>
            </a:r>
            <a:endParaRPr lang="en-US" dirty="0"/>
          </a:p>
        </p:txBody>
      </p:sp>
      <p:sp>
        <p:nvSpPr>
          <p:cNvPr id="12" name="Rectangle 11"/>
          <p:cNvSpPr/>
          <p:nvPr/>
        </p:nvSpPr>
        <p:spPr>
          <a:xfrm>
            <a:off x="533400" y="5486400"/>
            <a:ext cx="3666773" cy="369332"/>
          </a:xfrm>
          <a:prstGeom prst="rect">
            <a:avLst/>
          </a:prstGeom>
        </p:spPr>
        <p:txBody>
          <a:bodyPr wrap="none">
            <a:spAutoFit/>
          </a:bodyPr>
          <a:lstStyle/>
          <a:p>
            <a:r>
              <a:rPr lang="en-US" dirty="0" smtClean="0"/>
              <a:t>Verify  the changes in Master branch </a:t>
            </a:r>
            <a:endParaRPr lang="en-US" dirty="0"/>
          </a:p>
        </p:txBody>
      </p:sp>
      <p:pic>
        <p:nvPicPr>
          <p:cNvPr id="36870" name="Picture 6"/>
          <p:cNvPicPr>
            <a:picLocks noChangeAspect="1" noChangeArrowheads="1"/>
          </p:cNvPicPr>
          <p:nvPr/>
        </p:nvPicPr>
        <p:blipFill>
          <a:blip r:embed="rId6"/>
          <a:srcRect/>
          <a:stretch>
            <a:fillRect/>
          </a:stretch>
        </p:blipFill>
        <p:spPr bwMode="auto">
          <a:xfrm>
            <a:off x="609600" y="5867400"/>
            <a:ext cx="8001000" cy="6858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382000" cy="369332"/>
          </a:xfrm>
          <a:prstGeom prst="rect">
            <a:avLst/>
          </a:prstGeom>
        </p:spPr>
        <p:txBody>
          <a:bodyPr wrap="square">
            <a:spAutoFit/>
          </a:bodyPr>
          <a:lstStyle/>
          <a:p>
            <a:pPr algn="just"/>
            <a:r>
              <a:rPr lang="en-US" b="1" dirty="0" smtClean="0"/>
              <a:t>Merging Branch :</a:t>
            </a:r>
            <a:r>
              <a:rPr lang="en-US" dirty="0" smtClean="0"/>
              <a:t> </a:t>
            </a:r>
            <a:endParaRPr lang="en-US" dirty="0"/>
          </a:p>
        </p:txBody>
      </p:sp>
      <p:sp>
        <p:nvSpPr>
          <p:cNvPr id="3" name="Rectangle 2"/>
          <p:cNvSpPr/>
          <p:nvPr/>
        </p:nvSpPr>
        <p:spPr>
          <a:xfrm>
            <a:off x="457200" y="533400"/>
            <a:ext cx="1830758" cy="369332"/>
          </a:xfrm>
          <a:prstGeom prst="rect">
            <a:avLst/>
          </a:prstGeom>
        </p:spPr>
        <p:txBody>
          <a:bodyPr wrap="none">
            <a:spAutoFit/>
          </a:bodyPr>
          <a:lstStyle/>
          <a:p>
            <a:r>
              <a:rPr lang="en-US" dirty="0" err="1" smtClean="0"/>
              <a:t>git</a:t>
            </a:r>
            <a:r>
              <a:rPr lang="en-US" dirty="0" smtClean="0"/>
              <a:t> merge branch </a:t>
            </a:r>
            <a:endParaRPr lang="en-US" dirty="0"/>
          </a:p>
        </p:txBody>
      </p:sp>
      <p:pic>
        <p:nvPicPr>
          <p:cNvPr id="37890" name="Picture 2"/>
          <p:cNvPicPr>
            <a:picLocks noChangeAspect="1" noChangeArrowheads="1"/>
          </p:cNvPicPr>
          <p:nvPr/>
        </p:nvPicPr>
        <p:blipFill>
          <a:blip r:embed="rId2"/>
          <a:srcRect/>
          <a:stretch>
            <a:fillRect/>
          </a:stretch>
        </p:blipFill>
        <p:spPr bwMode="auto">
          <a:xfrm>
            <a:off x="533400" y="990600"/>
            <a:ext cx="8153400" cy="914400"/>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srcRect/>
          <a:stretch>
            <a:fillRect/>
          </a:stretch>
        </p:blipFill>
        <p:spPr bwMode="auto">
          <a:xfrm>
            <a:off x="533400" y="2057400"/>
            <a:ext cx="8153400" cy="1371600"/>
          </a:xfrm>
          <a:prstGeom prst="rect">
            <a:avLst/>
          </a:prstGeom>
          <a:noFill/>
          <a:ln w="9525">
            <a:noFill/>
            <a:miter lim="800000"/>
            <a:headEnd/>
            <a:tailEnd/>
          </a:ln>
          <a:effectLst/>
        </p:spPr>
      </p:pic>
      <p:sp>
        <p:nvSpPr>
          <p:cNvPr id="6" name="Rectangle 5"/>
          <p:cNvSpPr/>
          <p:nvPr/>
        </p:nvSpPr>
        <p:spPr>
          <a:xfrm>
            <a:off x="228600" y="3581400"/>
            <a:ext cx="8382000" cy="369332"/>
          </a:xfrm>
          <a:prstGeom prst="rect">
            <a:avLst/>
          </a:prstGeom>
        </p:spPr>
        <p:txBody>
          <a:bodyPr wrap="square">
            <a:spAutoFit/>
          </a:bodyPr>
          <a:lstStyle/>
          <a:p>
            <a:pPr algn="just"/>
            <a:r>
              <a:rPr lang="en-US" b="1" dirty="0" smtClean="0"/>
              <a:t>Delete Branch :</a:t>
            </a:r>
            <a:r>
              <a:rPr lang="en-US" dirty="0" smtClean="0"/>
              <a:t> </a:t>
            </a:r>
            <a:endParaRPr lang="en-US" dirty="0"/>
          </a:p>
        </p:txBody>
      </p:sp>
      <p:sp>
        <p:nvSpPr>
          <p:cNvPr id="7" name="Rectangle 6"/>
          <p:cNvSpPr/>
          <p:nvPr/>
        </p:nvSpPr>
        <p:spPr>
          <a:xfrm>
            <a:off x="457200" y="3962400"/>
            <a:ext cx="4909549" cy="646331"/>
          </a:xfrm>
          <a:prstGeom prst="rect">
            <a:avLst/>
          </a:prstGeom>
        </p:spPr>
        <p:txBody>
          <a:bodyPr wrap="none">
            <a:spAutoFit/>
          </a:bodyPr>
          <a:lstStyle/>
          <a:p>
            <a:r>
              <a:rPr lang="en-US" dirty="0" err="1" smtClean="0"/>
              <a:t>Git</a:t>
            </a:r>
            <a:r>
              <a:rPr lang="en-US" dirty="0" smtClean="0"/>
              <a:t>  branch –d &lt;Branch Name&gt; </a:t>
            </a:r>
          </a:p>
          <a:p>
            <a:r>
              <a:rPr lang="en-US" dirty="0" err="1" smtClean="0"/>
              <a:t>Git</a:t>
            </a:r>
            <a:r>
              <a:rPr lang="en-US" dirty="0" smtClean="0"/>
              <a:t> brand –D &lt;Branch Name&gt; (To delete forcefully)</a:t>
            </a:r>
            <a:endParaRPr lang="en-US" dirty="0"/>
          </a:p>
        </p:txBody>
      </p:sp>
      <p:pic>
        <p:nvPicPr>
          <p:cNvPr id="37892" name="Picture 4"/>
          <p:cNvPicPr>
            <a:picLocks noChangeAspect="1" noChangeArrowheads="1"/>
          </p:cNvPicPr>
          <p:nvPr/>
        </p:nvPicPr>
        <p:blipFill>
          <a:blip r:embed="rId4"/>
          <a:srcRect/>
          <a:stretch>
            <a:fillRect/>
          </a:stretch>
        </p:blipFill>
        <p:spPr bwMode="auto">
          <a:xfrm>
            <a:off x="457199" y="4800600"/>
            <a:ext cx="8153401" cy="13716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382000" cy="369332"/>
          </a:xfrm>
          <a:prstGeom prst="rect">
            <a:avLst/>
          </a:prstGeom>
        </p:spPr>
        <p:txBody>
          <a:bodyPr wrap="square">
            <a:spAutoFit/>
          </a:bodyPr>
          <a:lstStyle/>
          <a:p>
            <a:pPr algn="just"/>
            <a:r>
              <a:rPr lang="en-US" b="1" dirty="0" smtClean="0"/>
              <a:t>Create Pull Request:</a:t>
            </a:r>
            <a:r>
              <a:rPr lang="en-US" dirty="0" smtClean="0"/>
              <a:t> </a:t>
            </a:r>
            <a:endParaRPr lang="en-US" dirty="0"/>
          </a:p>
        </p:txBody>
      </p:sp>
      <p:sp>
        <p:nvSpPr>
          <p:cNvPr id="3" name="Rectangle 2"/>
          <p:cNvSpPr/>
          <p:nvPr/>
        </p:nvSpPr>
        <p:spPr>
          <a:xfrm>
            <a:off x="457200" y="533400"/>
            <a:ext cx="3805978" cy="369332"/>
          </a:xfrm>
          <a:prstGeom prst="rect">
            <a:avLst/>
          </a:prstGeom>
        </p:spPr>
        <p:txBody>
          <a:bodyPr wrap="none">
            <a:spAutoFit/>
          </a:bodyPr>
          <a:lstStyle/>
          <a:p>
            <a:r>
              <a:rPr lang="en-US" dirty="0" smtClean="0"/>
              <a:t>1. Update the local repository (</a:t>
            </a:r>
            <a:r>
              <a:rPr lang="en-US" dirty="0" err="1" smtClean="0"/>
              <a:t>git</a:t>
            </a:r>
            <a:r>
              <a:rPr lang="en-US" dirty="0" smtClean="0"/>
              <a:t> pull)</a:t>
            </a:r>
            <a:endParaRPr lang="en-US" dirty="0"/>
          </a:p>
        </p:txBody>
      </p:sp>
      <p:pic>
        <p:nvPicPr>
          <p:cNvPr id="38914" name="Picture 2"/>
          <p:cNvPicPr>
            <a:picLocks noChangeAspect="1" noChangeArrowheads="1"/>
          </p:cNvPicPr>
          <p:nvPr/>
        </p:nvPicPr>
        <p:blipFill>
          <a:blip r:embed="rId2"/>
          <a:srcRect/>
          <a:stretch>
            <a:fillRect/>
          </a:stretch>
        </p:blipFill>
        <p:spPr bwMode="auto">
          <a:xfrm>
            <a:off x="762000" y="990600"/>
            <a:ext cx="8077200" cy="533400"/>
          </a:xfrm>
          <a:prstGeom prst="rect">
            <a:avLst/>
          </a:prstGeom>
          <a:noFill/>
          <a:ln w="9525">
            <a:noFill/>
            <a:miter lim="800000"/>
            <a:headEnd/>
            <a:tailEnd/>
          </a:ln>
          <a:effectLst/>
        </p:spPr>
      </p:pic>
      <p:sp>
        <p:nvSpPr>
          <p:cNvPr id="5" name="Rectangle 4"/>
          <p:cNvSpPr/>
          <p:nvPr/>
        </p:nvSpPr>
        <p:spPr>
          <a:xfrm>
            <a:off x="457200" y="1688068"/>
            <a:ext cx="7634590" cy="369332"/>
          </a:xfrm>
          <a:prstGeom prst="rect">
            <a:avLst/>
          </a:prstGeom>
        </p:spPr>
        <p:txBody>
          <a:bodyPr wrap="none">
            <a:spAutoFit/>
          </a:bodyPr>
          <a:lstStyle/>
          <a:p>
            <a:r>
              <a:rPr lang="en-US" dirty="0" smtClean="0"/>
              <a:t>2. Create Branch and switch (</a:t>
            </a:r>
            <a:r>
              <a:rPr lang="en-US" dirty="0" err="1" smtClean="0"/>
              <a:t>git</a:t>
            </a:r>
            <a:r>
              <a:rPr lang="en-US" dirty="0" smtClean="0"/>
              <a:t> checkout –b branch (it will create and switch))</a:t>
            </a:r>
            <a:endParaRPr lang="en-US" dirty="0"/>
          </a:p>
        </p:txBody>
      </p:sp>
      <p:pic>
        <p:nvPicPr>
          <p:cNvPr id="38915" name="Picture 3"/>
          <p:cNvPicPr>
            <a:picLocks noChangeAspect="1" noChangeArrowheads="1"/>
          </p:cNvPicPr>
          <p:nvPr/>
        </p:nvPicPr>
        <p:blipFill>
          <a:blip r:embed="rId3"/>
          <a:srcRect/>
          <a:stretch>
            <a:fillRect/>
          </a:stretch>
        </p:blipFill>
        <p:spPr bwMode="auto">
          <a:xfrm>
            <a:off x="762000" y="2209800"/>
            <a:ext cx="8077200" cy="457200"/>
          </a:xfrm>
          <a:prstGeom prst="rect">
            <a:avLst/>
          </a:prstGeom>
          <a:noFill/>
          <a:ln w="9525">
            <a:noFill/>
            <a:miter lim="800000"/>
            <a:headEnd/>
            <a:tailEnd/>
          </a:ln>
          <a:effectLst/>
        </p:spPr>
      </p:pic>
      <p:pic>
        <p:nvPicPr>
          <p:cNvPr id="38916" name="Picture 4"/>
          <p:cNvPicPr>
            <a:picLocks noChangeAspect="1" noChangeArrowheads="1"/>
          </p:cNvPicPr>
          <p:nvPr/>
        </p:nvPicPr>
        <p:blipFill>
          <a:blip r:embed="rId4"/>
          <a:srcRect/>
          <a:stretch>
            <a:fillRect/>
          </a:stretch>
        </p:blipFill>
        <p:spPr bwMode="auto">
          <a:xfrm>
            <a:off x="762000" y="2895600"/>
            <a:ext cx="8077200" cy="685800"/>
          </a:xfrm>
          <a:prstGeom prst="rect">
            <a:avLst/>
          </a:prstGeom>
          <a:noFill/>
          <a:ln w="9525">
            <a:noFill/>
            <a:miter lim="800000"/>
            <a:headEnd/>
            <a:tailEnd/>
          </a:ln>
          <a:effectLst/>
        </p:spPr>
      </p:pic>
      <p:sp>
        <p:nvSpPr>
          <p:cNvPr id="8" name="Rectangle 7"/>
          <p:cNvSpPr/>
          <p:nvPr/>
        </p:nvSpPr>
        <p:spPr>
          <a:xfrm>
            <a:off x="442610" y="3745468"/>
            <a:ext cx="5656228" cy="369332"/>
          </a:xfrm>
          <a:prstGeom prst="rect">
            <a:avLst/>
          </a:prstGeom>
        </p:spPr>
        <p:txBody>
          <a:bodyPr wrap="none">
            <a:spAutoFit/>
          </a:bodyPr>
          <a:lstStyle/>
          <a:p>
            <a:r>
              <a:rPr lang="en-US" dirty="0" smtClean="0"/>
              <a:t>3. Push Branch to Remote (</a:t>
            </a:r>
            <a:r>
              <a:rPr lang="en-US" dirty="0" err="1" smtClean="0"/>
              <a:t>git</a:t>
            </a:r>
            <a:r>
              <a:rPr lang="en-US" dirty="0" smtClean="0"/>
              <a:t> push origin &lt;branch name&gt;)</a:t>
            </a:r>
            <a:endParaRPr lang="en-US" dirty="0"/>
          </a:p>
        </p:txBody>
      </p:sp>
      <p:pic>
        <p:nvPicPr>
          <p:cNvPr id="38917" name="Picture 5"/>
          <p:cNvPicPr>
            <a:picLocks noChangeAspect="1" noChangeArrowheads="1"/>
          </p:cNvPicPr>
          <p:nvPr/>
        </p:nvPicPr>
        <p:blipFill>
          <a:blip r:embed="rId5"/>
          <a:srcRect/>
          <a:stretch>
            <a:fillRect/>
          </a:stretch>
        </p:blipFill>
        <p:spPr bwMode="auto">
          <a:xfrm>
            <a:off x="685800" y="4267200"/>
            <a:ext cx="8153400" cy="12954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152400" y="685800"/>
            <a:ext cx="8762999" cy="3071812"/>
          </a:xfrm>
          <a:prstGeom prst="rect">
            <a:avLst/>
          </a:prstGeom>
          <a:noFill/>
          <a:ln w="9525">
            <a:noFill/>
            <a:miter lim="800000"/>
            <a:headEnd/>
            <a:tailEnd/>
          </a:ln>
          <a:effectLst/>
        </p:spPr>
      </p:pic>
      <p:sp>
        <p:nvSpPr>
          <p:cNvPr id="3" name="Rectangle 2"/>
          <p:cNvSpPr/>
          <p:nvPr/>
        </p:nvSpPr>
        <p:spPr>
          <a:xfrm>
            <a:off x="152400" y="228600"/>
            <a:ext cx="6188810" cy="369332"/>
          </a:xfrm>
          <a:prstGeom prst="rect">
            <a:avLst/>
          </a:prstGeom>
        </p:spPr>
        <p:txBody>
          <a:bodyPr wrap="none">
            <a:spAutoFit/>
          </a:bodyPr>
          <a:lstStyle/>
          <a:p>
            <a:r>
              <a:rPr lang="en-US" dirty="0" smtClean="0"/>
              <a:t>4. Verify in </a:t>
            </a:r>
            <a:r>
              <a:rPr lang="en-US" dirty="0" err="1" smtClean="0"/>
              <a:t>git</a:t>
            </a:r>
            <a:r>
              <a:rPr lang="en-US" dirty="0" smtClean="0"/>
              <a:t> hub, compare and pull request button will appear</a:t>
            </a:r>
            <a:endParaRPr lang="en-US" dirty="0"/>
          </a:p>
        </p:txBody>
      </p:sp>
      <p:sp>
        <p:nvSpPr>
          <p:cNvPr id="4" name="Rectangle 3"/>
          <p:cNvSpPr/>
          <p:nvPr/>
        </p:nvSpPr>
        <p:spPr>
          <a:xfrm>
            <a:off x="152400" y="3974068"/>
            <a:ext cx="4526817" cy="369332"/>
          </a:xfrm>
          <a:prstGeom prst="rect">
            <a:avLst/>
          </a:prstGeom>
        </p:spPr>
        <p:txBody>
          <a:bodyPr wrap="none">
            <a:spAutoFit/>
          </a:bodyPr>
          <a:lstStyle/>
          <a:p>
            <a:r>
              <a:rPr lang="en-US" dirty="0" smtClean="0"/>
              <a:t>5. Compare the changes by clicking the button</a:t>
            </a:r>
            <a:endParaRPr lang="en-US" dirty="0"/>
          </a:p>
        </p:txBody>
      </p:sp>
      <p:pic>
        <p:nvPicPr>
          <p:cNvPr id="39939" name="Picture 3"/>
          <p:cNvPicPr>
            <a:picLocks noChangeAspect="1" noChangeArrowheads="1"/>
          </p:cNvPicPr>
          <p:nvPr/>
        </p:nvPicPr>
        <p:blipFill>
          <a:blip r:embed="rId3"/>
          <a:srcRect/>
          <a:stretch>
            <a:fillRect/>
          </a:stretch>
        </p:blipFill>
        <p:spPr bwMode="auto">
          <a:xfrm>
            <a:off x="304800" y="4572000"/>
            <a:ext cx="8534400" cy="17049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197653" cy="369332"/>
          </a:xfrm>
          <a:prstGeom prst="rect">
            <a:avLst/>
          </a:prstGeom>
        </p:spPr>
        <p:txBody>
          <a:bodyPr wrap="none">
            <a:spAutoFit/>
          </a:bodyPr>
          <a:lstStyle/>
          <a:p>
            <a:r>
              <a:rPr lang="en-US" dirty="0" smtClean="0"/>
              <a:t>6. Create pull request</a:t>
            </a:r>
            <a:endParaRPr lang="en-US" dirty="0"/>
          </a:p>
        </p:txBody>
      </p:sp>
      <p:pic>
        <p:nvPicPr>
          <p:cNvPr id="40962" name="Picture 2"/>
          <p:cNvPicPr>
            <a:picLocks noChangeAspect="1" noChangeArrowheads="1"/>
          </p:cNvPicPr>
          <p:nvPr/>
        </p:nvPicPr>
        <p:blipFill>
          <a:blip r:embed="rId2"/>
          <a:srcRect/>
          <a:stretch>
            <a:fillRect/>
          </a:stretch>
        </p:blipFill>
        <p:spPr bwMode="auto">
          <a:xfrm>
            <a:off x="457200" y="685800"/>
            <a:ext cx="8334375" cy="41148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457200" y="838200"/>
            <a:ext cx="8124825" cy="3933825"/>
          </a:xfrm>
          <a:prstGeom prst="rect">
            <a:avLst/>
          </a:prstGeom>
          <a:noFill/>
          <a:ln w="9525">
            <a:noFill/>
            <a:miter lim="800000"/>
            <a:headEnd/>
            <a:tailEnd/>
          </a:ln>
          <a:effectLst/>
        </p:spPr>
      </p:pic>
      <p:sp>
        <p:nvSpPr>
          <p:cNvPr id="3" name="Rectangle 2"/>
          <p:cNvSpPr/>
          <p:nvPr/>
        </p:nvSpPr>
        <p:spPr>
          <a:xfrm>
            <a:off x="228600" y="228600"/>
            <a:ext cx="2086661" cy="369332"/>
          </a:xfrm>
          <a:prstGeom prst="rect">
            <a:avLst/>
          </a:prstGeom>
        </p:spPr>
        <p:txBody>
          <a:bodyPr wrap="none">
            <a:spAutoFit/>
          </a:bodyPr>
          <a:lstStyle/>
          <a:p>
            <a:r>
              <a:rPr lang="en-US" dirty="0" smtClean="0"/>
              <a:t>7. Close pull request</a:t>
            </a:r>
            <a:endParaRPr lang="en-US" dirty="0"/>
          </a:p>
        </p:txBody>
      </p:sp>
      <p:pic>
        <p:nvPicPr>
          <p:cNvPr id="41987" name="Picture 3"/>
          <p:cNvPicPr>
            <a:picLocks noChangeAspect="1" noChangeArrowheads="1"/>
          </p:cNvPicPr>
          <p:nvPr/>
        </p:nvPicPr>
        <p:blipFill>
          <a:blip r:embed="rId3"/>
          <a:srcRect/>
          <a:stretch>
            <a:fillRect/>
          </a:stretch>
        </p:blipFill>
        <p:spPr bwMode="auto">
          <a:xfrm>
            <a:off x="609600" y="5181600"/>
            <a:ext cx="8115300" cy="1209675"/>
          </a:xfrm>
          <a:prstGeom prst="rect">
            <a:avLst/>
          </a:prstGeom>
          <a:noFill/>
          <a:ln w="9525">
            <a:noFill/>
            <a:miter lim="800000"/>
            <a:headEnd/>
            <a:tailEnd/>
          </a:ln>
          <a:effectLst/>
        </p:spPr>
      </p:pic>
      <p:sp>
        <p:nvSpPr>
          <p:cNvPr id="5" name="Rectangle 4"/>
          <p:cNvSpPr/>
          <p:nvPr/>
        </p:nvSpPr>
        <p:spPr>
          <a:xfrm>
            <a:off x="381000" y="4736068"/>
            <a:ext cx="1732718" cy="369332"/>
          </a:xfrm>
          <a:prstGeom prst="rect">
            <a:avLst/>
          </a:prstGeom>
        </p:spPr>
        <p:txBody>
          <a:bodyPr wrap="none">
            <a:spAutoFit/>
          </a:bodyPr>
          <a:lstStyle/>
          <a:p>
            <a:r>
              <a:rPr lang="en-US" dirty="0" smtClean="0"/>
              <a:t>8. Delete Branch</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228600"/>
            <a:ext cx="1672766" cy="369332"/>
          </a:xfrm>
          <a:prstGeom prst="rect">
            <a:avLst/>
          </a:prstGeom>
        </p:spPr>
        <p:txBody>
          <a:bodyPr wrap="none">
            <a:spAutoFit/>
          </a:bodyPr>
          <a:lstStyle/>
          <a:p>
            <a:r>
              <a:rPr lang="en-US" b="1" dirty="0" smtClean="0"/>
              <a:t>Distributed VCS</a:t>
            </a:r>
            <a:endParaRPr lang="en-US" dirty="0"/>
          </a:p>
        </p:txBody>
      </p:sp>
      <p:sp>
        <p:nvSpPr>
          <p:cNvPr id="5" name="Rectangle 4"/>
          <p:cNvSpPr/>
          <p:nvPr/>
        </p:nvSpPr>
        <p:spPr>
          <a:xfrm>
            <a:off x="457200" y="762000"/>
            <a:ext cx="8382000" cy="923330"/>
          </a:xfrm>
          <a:prstGeom prst="rect">
            <a:avLst/>
          </a:prstGeom>
        </p:spPr>
        <p:txBody>
          <a:bodyPr wrap="square">
            <a:spAutoFit/>
          </a:bodyPr>
          <a:lstStyle/>
          <a:p>
            <a:r>
              <a:rPr lang="en-US" dirty="0" smtClean="0"/>
              <a:t>In Distributed VCS, every contributor has a local copy or “clone” of the main repository i.e. everyone maintains a local repository of their own which contains all the files and metadata present in the main repository</a:t>
            </a:r>
            <a:endParaRPr lang="en-US" dirty="0"/>
          </a:p>
        </p:txBody>
      </p:sp>
      <p:pic>
        <p:nvPicPr>
          <p:cNvPr id="17410" name="Picture 2"/>
          <p:cNvPicPr>
            <a:picLocks noChangeAspect="1" noChangeArrowheads="1"/>
          </p:cNvPicPr>
          <p:nvPr/>
        </p:nvPicPr>
        <p:blipFill>
          <a:blip r:embed="rId2"/>
          <a:srcRect/>
          <a:stretch>
            <a:fillRect/>
          </a:stretch>
        </p:blipFill>
        <p:spPr bwMode="auto">
          <a:xfrm>
            <a:off x="1447800" y="1905000"/>
            <a:ext cx="6257925" cy="3533775"/>
          </a:xfrm>
          <a:prstGeom prst="rect">
            <a:avLst/>
          </a:prstGeom>
          <a:noFill/>
          <a:ln w="9525">
            <a:noFill/>
            <a:miter lim="800000"/>
            <a:headEnd/>
            <a:tailEnd/>
          </a:ln>
          <a:effectLst/>
        </p:spPr>
      </p:pic>
      <p:sp>
        <p:nvSpPr>
          <p:cNvPr id="7" name="Rectangle 6"/>
          <p:cNvSpPr/>
          <p:nvPr/>
        </p:nvSpPr>
        <p:spPr>
          <a:xfrm>
            <a:off x="609600" y="5562600"/>
            <a:ext cx="8077200" cy="923330"/>
          </a:xfrm>
          <a:prstGeom prst="rect">
            <a:avLst/>
          </a:prstGeom>
        </p:spPr>
        <p:txBody>
          <a:bodyPr wrap="square">
            <a:spAutoFit/>
          </a:bodyPr>
          <a:lstStyle/>
          <a:p>
            <a:r>
              <a:rPr lang="en-US" dirty="0" smtClean="0"/>
              <a:t>They can update their local repositories with new data from the central server by an operation called “</a:t>
            </a:r>
            <a:r>
              <a:rPr lang="en-US" b="1" dirty="0" smtClean="0"/>
              <a:t>pull</a:t>
            </a:r>
            <a:r>
              <a:rPr lang="en-US" dirty="0" smtClean="0"/>
              <a:t>” and affect changes to the main repository by an operation called “</a:t>
            </a:r>
            <a:r>
              <a:rPr lang="en-US" b="1" dirty="0" smtClean="0"/>
              <a:t>push</a:t>
            </a:r>
            <a:r>
              <a:rPr lang="en-US" dirty="0" smtClean="0"/>
              <a:t>” from their local repository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456185" cy="369332"/>
          </a:xfrm>
          <a:prstGeom prst="rect">
            <a:avLst/>
          </a:prstGeom>
        </p:spPr>
        <p:txBody>
          <a:bodyPr wrap="none">
            <a:spAutoFit/>
          </a:bodyPr>
          <a:lstStyle/>
          <a:p>
            <a:r>
              <a:rPr lang="en-US" b="1" dirty="0" smtClean="0"/>
              <a:t>Compare two branches:</a:t>
            </a:r>
            <a:endParaRPr lang="en-US" b="1" dirty="0"/>
          </a:p>
        </p:txBody>
      </p:sp>
      <p:pic>
        <p:nvPicPr>
          <p:cNvPr id="43010" name="Picture 2"/>
          <p:cNvPicPr>
            <a:picLocks noChangeAspect="1" noChangeArrowheads="1"/>
          </p:cNvPicPr>
          <p:nvPr/>
        </p:nvPicPr>
        <p:blipFill>
          <a:blip r:embed="rId2"/>
          <a:srcRect/>
          <a:stretch>
            <a:fillRect/>
          </a:stretch>
        </p:blipFill>
        <p:spPr bwMode="auto">
          <a:xfrm>
            <a:off x="533400" y="685800"/>
            <a:ext cx="8153400" cy="1951950"/>
          </a:xfrm>
          <a:prstGeom prst="rect">
            <a:avLst/>
          </a:prstGeom>
          <a:noFill/>
          <a:ln w="9525">
            <a:noFill/>
            <a:miter lim="800000"/>
            <a:headEnd/>
            <a:tailEnd/>
          </a:ln>
          <a:effectLst/>
        </p:spPr>
      </p:pic>
      <p:sp>
        <p:nvSpPr>
          <p:cNvPr id="4" name="Rectangle 3"/>
          <p:cNvSpPr/>
          <p:nvPr/>
        </p:nvSpPr>
        <p:spPr>
          <a:xfrm>
            <a:off x="304800" y="2743200"/>
            <a:ext cx="3051220" cy="369332"/>
          </a:xfrm>
          <a:prstGeom prst="rect">
            <a:avLst/>
          </a:prstGeom>
        </p:spPr>
        <p:txBody>
          <a:bodyPr wrap="none">
            <a:spAutoFit/>
          </a:bodyPr>
          <a:lstStyle/>
          <a:p>
            <a:r>
              <a:rPr lang="en-US" b="1" dirty="0" smtClean="0"/>
              <a:t>Branches merged with Master</a:t>
            </a:r>
            <a:endParaRPr lang="en-US" b="1" dirty="0"/>
          </a:p>
        </p:txBody>
      </p:sp>
      <p:sp>
        <p:nvSpPr>
          <p:cNvPr id="5" name="Rectangle 4"/>
          <p:cNvSpPr/>
          <p:nvPr/>
        </p:nvSpPr>
        <p:spPr>
          <a:xfrm>
            <a:off x="609600" y="3124200"/>
            <a:ext cx="2745816" cy="369332"/>
          </a:xfrm>
          <a:prstGeom prst="rect">
            <a:avLst/>
          </a:prstGeom>
        </p:spPr>
        <p:txBody>
          <a:bodyPr wrap="none">
            <a:spAutoFit/>
          </a:bodyPr>
          <a:lstStyle/>
          <a:p>
            <a:r>
              <a:rPr lang="en-US" dirty="0" err="1" smtClean="0"/>
              <a:t>git</a:t>
            </a:r>
            <a:r>
              <a:rPr lang="en-US" dirty="0" smtClean="0"/>
              <a:t> branch --merged master</a:t>
            </a:r>
            <a:endParaRPr lang="en-US" dirty="0"/>
          </a:p>
        </p:txBody>
      </p:sp>
      <p:pic>
        <p:nvPicPr>
          <p:cNvPr id="43011" name="Picture 3"/>
          <p:cNvPicPr>
            <a:picLocks noChangeAspect="1" noChangeArrowheads="1"/>
          </p:cNvPicPr>
          <p:nvPr/>
        </p:nvPicPr>
        <p:blipFill>
          <a:blip r:embed="rId3"/>
          <a:srcRect/>
          <a:stretch>
            <a:fillRect/>
          </a:stretch>
        </p:blipFill>
        <p:spPr bwMode="auto">
          <a:xfrm>
            <a:off x="685800" y="3581400"/>
            <a:ext cx="8001000" cy="914400"/>
          </a:xfrm>
          <a:prstGeom prst="rect">
            <a:avLst/>
          </a:prstGeom>
          <a:noFill/>
          <a:ln w="9525">
            <a:noFill/>
            <a:miter lim="800000"/>
            <a:headEnd/>
            <a:tailEnd/>
          </a:ln>
          <a:effectLst/>
        </p:spPr>
      </p:pic>
      <p:sp>
        <p:nvSpPr>
          <p:cNvPr id="7" name="Rectangle 6"/>
          <p:cNvSpPr/>
          <p:nvPr/>
        </p:nvSpPr>
        <p:spPr>
          <a:xfrm>
            <a:off x="301580" y="4572000"/>
            <a:ext cx="3431132" cy="369332"/>
          </a:xfrm>
          <a:prstGeom prst="rect">
            <a:avLst/>
          </a:prstGeom>
        </p:spPr>
        <p:txBody>
          <a:bodyPr wrap="none">
            <a:spAutoFit/>
          </a:bodyPr>
          <a:lstStyle/>
          <a:p>
            <a:r>
              <a:rPr lang="en-US" b="1" dirty="0" smtClean="0"/>
              <a:t>Branches not merged with Master</a:t>
            </a:r>
            <a:endParaRPr lang="en-US" b="1" dirty="0"/>
          </a:p>
        </p:txBody>
      </p:sp>
      <p:pic>
        <p:nvPicPr>
          <p:cNvPr id="43012" name="Picture 4"/>
          <p:cNvPicPr>
            <a:picLocks noChangeAspect="1" noChangeArrowheads="1"/>
          </p:cNvPicPr>
          <p:nvPr/>
        </p:nvPicPr>
        <p:blipFill>
          <a:blip r:embed="rId4"/>
          <a:srcRect/>
          <a:stretch>
            <a:fillRect/>
          </a:stretch>
        </p:blipFill>
        <p:spPr bwMode="auto">
          <a:xfrm>
            <a:off x="609600" y="5257800"/>
            <a:ext cx="8077200" cy="1371600"/>
          </a:xfrm>
          <a:prstGeom prst="rect">
            <a:avLst/>
          </a:prstGeom>
          <a:noFill/>
          <a:ln w="9525">
            <a:noFill/>
            <a:miter lim="800000"/>
            <a:headEnd/>
            <a:tailEnd/>
          </a:ln>
          <a:effectLst/>
        </p:spPr>
      </p:pic>
      <p:sp>
        <p:nvSpPr>
          <p:cNvPr id="9" name="Rectangle 8"/>
          <p:cNvSpPr/>
          <p:nvPr/>
        </p:nvSpPr>
        <p:spPr>
          <a:xfrm>
            <a:off x="609600" y="4812268"/>
            <a:ext cx="3060005" cy="369332"/>
          </a:xfrm>
          <a:prstGeom prst="rect">
            <a:avLst/>
          </a:prstGeom>
        </p:spPr>
        <p:txBody>
          <a:bodyPr wrap="none">
            <a:spAutoFit/>
          </a:bodyPr>
          <a:lstStyle/>
          <a:p>
            <a:r>
              <a:rPr lang="en-US" dirty="0" err="1" smtClean="0"/>
              <a:t>git</a:t>
            </a:r>
            <a:r>
              <a:rPr lang="en-US" dirty="0" smtClean="0"/>
              <a:t> branch –no-merged master</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2304413" cy="369332"/>
          </a:xfrm>
          <a:prstGeom prst="rect">
            <a:avLst/>
          </a:prstGeom>
        </p:spPr>
        <p:txBody>
          <a:bodyPr wrap="none">
            <a:spAutoFit/>
          </a:bodyPr>
          <a:lstStyle/>
          <a:p>
            <a:r>
              <a:rPr lang="en-US" b="1" dirty="0" smtClean="0"/>
              <a:t>Remote Branches list :</a:t>
            </a:r>
            <a:endParaRPr lang="en-US" b="1" dirty="0"/>
          </a:p>
        </p:txBody>
      </p:sp>
      <p:sp>
        <p:nvSpPr>
          <p:cNvPr id="3" name="Rectangle 2"/>
          <p:cNvSpPr/>
          <p:nvPr/>
        </p:nvSpPr>
        <p:spPr>
          <a:xfrm>
            <a:off x="533400" y="533400"/>
            <a:ext cx="1329275" cy="369332"/>
          </a:xfrm>
          <a:prstGeom prst="rect">
            <a:avLst/>
          </a:prstGeom>
        </p:spPr>
        <p:txBody>
          <a:bodyPr wrap="none">
            <a:spAutoFit/>
          </a:bodyPr>
          <a:lstStyle/>
          <a:p>
            <a:r>
              <a:rPr lang="en-US" dirty="0" err="1" smtClean="0"/>
              <a:t>git</a:t>
            </a:r>
            <a:r>
              <a:rPr lang="en-US" dirty="0" smtClean="0"/>
              <a:t> branch -r</a:t>
            </a:r>
            <a:endParaRPr lang="en-US" dirty="0"/>
          </a:p>
        </p:txBody>
      </p:sp>
      <p:pic>
        <p:nvPicPr>
          <p:cNvPr id="44034" name="Picture 2"/>
          <p:cNvPicPr>
            <a:picLocks noChangeAspect="1" noChangeArrowheads="1"/>
          </p:cNvPicPr>
          <p:nvPr/>
        </p:nvPicPr>
        <p:blipFill>
          <a:blip r:embed="rId2"/>
          <a:srcRect/>
          <a:stretch>
            <a:fillRect/>
          </a:stretch>
        </p:blipFill>
        <p:spPr bwMode="auto">
          <a:xfrm>
            <a:off x="609600" y="990600"/>
            <a:ext cx="8077200" cy="838200"/>
          </a:xfrm>
          <a:prstGeom prst="rect">
            <a:avLst/>
          </a:prstGeom>
          <a:noFill/>
          <a:ln w="9525">
            <a:noFill/>
            <a:miter lim="800000"/>
            <a:headEnd/>
            <a:tailEnd/>
          </a:ln>
          <a:effectLst/>
        </p:spPr>
      </p:pic>
      <p:sp>
        <p:nvSpPr>
          <p:cNvPr id="5" name="Rectangle 4"/>
          <p:cNvSpPr/>
          <p:nvPr/>
        </p:nvSpPr>
        <p:spPr>
          <a:xfrm>
            <a:off x="228600" y="1981200"/>
            <a:ext cx="3563861" cy="369332"/>
          </a:xfrm>
          <a:prstGeom prst="rect">
            <a:avLst/>
          </a:prstGeom>
        </p:spPr>
        <p:txBody>
          <a:bodyPr wrap="none">
            <a:spAutoFit/>
          </a:bodyPr>
          <a:lstStyle/>
          <a:p>
            <a:r>
              <a:rPr lang="en-US" b="1" dirty="0" smtClean="0"/>
              <a:t>All Branches list(local and remote) :</a:t>
            </a:r>
            <a:endParaRPr lang="en-US" b="1" dirty="0"/>
          </a:p>
        </p:txBody>
      </p:sp>
      <p:sp>
        <p:nvSpPr>
          <p:cNvPr id="6" name="Rectangle 5"/>
          <p:cNvSpPr/>
          <p:nvPr/>
        </p:nvSpPr>
        <p:spPr>
          <a:xfrm>
            <a:off x="533400" y="2297668"/>
            <a:ext cx="1359731" cy="369332"/>
          </a:xfrm>
          <a:prstGeom prst="rect">
            <a:avLst/>
          </a:prstGeom>
        </p:spPr>
        <p:txBody>
          <a:bodyPr wrap="none">
            <a:spAutoFit/>
          </a:bodyPr>
          <a:lstStyle/>
          <a:p>
            <a:r>
              <a:rPr lang="en-US" dirty="0" err="1" smtClean="0"/>
              <a:t>git</a:t>
            </a:r>
            <a:r>
              <a:rPr lang="en-US" dirty="0" smtClean="0"/>
              <a:t> branch -a</a:t>
            </a:r>
            <a:endParaRPr lang="en-US" dirty="0"/>
          </a:p>
        </p:txBody>
      </p:sp>
      <p:pic>
        <p:nvPicPr>
          <p:cNvPr id="44035" name="Picture 3"/>
          <p:cNvPicPr>
            <a:picLocks noChangeAspect="1" noChangeArrowheads="1"/>
          </p:cNvPicPr>
          <p:nvPr/>
        </p:nvPicPr>
        <p:blipFill>
          <a:blip r:embed="rId3"/>
          <a:srcRect/>
          <a:stretch>
            <a:fillRect/>
          </a:stretch>
        </p:blipFill>
        <p:spPr bwMode="auto">
          <a:xfrm>
            <a:off x="533400" y="2743200"/>
            <a:ext cx="8153400" cy="1066800"/>
          </a:xfrm>
          <a:prstGeom prst="rect">
            <a:avLst/>
          </a:prstGeom>
          <a:noFill/>
          <a:ln w="9525">
            <a:noFill/>
            <a:miter lim="800000"/>
            <a:headEnd/>
            <a:tailEnd/>
          </a:ln>
          <a:effectLst/>
        </p:spPr>
      </p:pic>
      <p:sp>
        <p:nvSpPr>
          <p:cNvPr id="8" name="Rectangle 7"/>
          <p:cNvSpPr/>
          <p:nvPr/>
        </p:nvSpPr>
        <p:spPr>
          <a:xfrm>
            <a:off x="304800" y="3962400"/>
            <a:ext cx="2338910" cy="369332"/>
          </a:xfrm>
          <a:prstGeom prst="rect">
            <a:avLst/>
          </a:prstGeom>
        </p:spPr>
        <p:txBody>
          <a:bodyPr wrap="none">
            <a:spAutoFit/>
          </a:bodyPr>
          <a:lstStyle/>
          <a:p>
            <a:r>
              <a:rPr lang="en-US" b="1" dirty="0" smtClean="0"/>
              <a:t>Rename Local Branch :</a:t>
            </a:r>
            <a:endParaRPr lang="en-US" b="1" dirty="0"/>
          </a:p>
        </p:txBody>
      </p:sp>
      <p:sp>
        <p:nvSpPr>
          <p:cNvPr id="10" name="Rectangle 9"/>
          <p:cNvSpPr/>
          <p:nvPr/>
        </p:nvSpPr>
        <p:spPr>
          <a:xfrm>
            <a:off x="609600" y="4267200"/>
            <a:ext cx="5975867" cy="646331"/>
          </a:xfrm>
          <a:prstGeom prst="rect">
            <a:avLst/>
          </a:prstGeom>
        </p:spPr>
        <p:txBody>
          <a:bodyPr wrap="none">
            <a:spAutoFit/>
          </a:bodyPr>
          <a:lstStyle/>
          <a:p>
            <a:r>
              <a:rPr lang="en-US" dirty="0" err="1" smtClean="0"/>
              <a:t>git</a:t>
            </a:r>
            <a:r>
              <a:rPr lang="en-US" dirty="0" smtClean="0"/>
              <a:t> branch -m (old name) (</a:t>
            </a:r>
            <a:r>
              <a:rPr lang="en-US" dirty="0" err="1" smtClean="0"/>
              <a:t>newname</a:t>
            </a:r>
            <a:r>
              <a:rPr lang="en-US" dirty="0" smtClean="0"/>
              <a:t>)</a:t>
            </a:r>
          </a:p>
          <a:p>
            <a:r>
              <a:rPr lang="en-US" dirty="0" err="1" smtClean="0"/>
              <a:t>git</a:t>
            </a:r>
            <a:r>
              <a:rPr lang="en-US" dirty="0" smtClean="0"/>
              <a:t> branch -M (old name) (</a:t>
            </a:r>
            <a:r>
              <a:rPr lang="en-US" dirty="0" err="1" smtClean="0"/>
              <a:t>newname</a:t>
            </a:r>
            <a:r>
              <a:rPr lang="en-US" dirty="0" smtClean="0"/>
              <a:t>) -</a:t>
            </a:r>
            <a:r>
              <a:rPr lang="en-US" dirty="0" smtClean="0">
                <a:sym typeface="Wingdings" pitchFamily="2" charset="2"/>
              </a:rPr>
              <a:t> To rename </a:t>
            </a:r>
            <a:r>
              <a:rPr lang="en-US" dirty="0" err="1" smtClean="0">
                <a:sym typeface="Wingdings" pitchFamily="2" charset="2"/>
              </a:rPr>
              <a:t>forecfully</a:t>
            </a:r>
            <a:endParaRPr lang="en-US" dirty="0"/>
          </a:p>
        </p:txBody>
      </p:sp>
      <p:pic>
        <p:nvPicPr>
          <p:cNvPr id="44036" name="Picture 4"/>
          <p:cNvPicPr>
            <a:picLocks noChangeAspect="1" noChangeArrowheads="1"/>
          </p:cNvPicPr>
          <p:nvPr/>
        </p:nvPicPr>
        <p:blipFill>
          <a:blip r:embed="rId4"/>
          <a:srcRect/>
          <a:stretch>
            <a:fillRect/>
          </a:stretch>
        </p:blipFill>
        <p:spPr bwMode="auto">
          <a:xfrm>
            <a:off x="457200" y="4953000"/>
            <a:ext cx="8336280" cy="381000"/>
          </a:xfrm>
          <a:prstGeom prst="rect">
            <a:avLst/>
          </a:prstGeom>
          <a:noFill/>
          <a:ln w="9525">
            <a:noFill/>
            <a:miter lim="800000"/>
            <a:headEnd/>
            <a:tailEnd/>
          </a:ln>
          <a:effectLst/>
        </p:spPr>
      </p:pic>
      <p:pic>
        <p:nvPicPr>
          <p:cNvPr id="44037" name="Picture 5"/>
          <p:cNvPicPr>
            <a:picLocks noChangeAspect="1" noChangeArrowheads="1"/>
          </p:cNvPicPr>
          <p:nvPr/>
        </p:nvPicPr>
        <p:blipFill>
          <a:blip r:embed="rId5"/>
          <a:srcRect/>
          <a:stretch>
            <a:fillRect/>
          </a:stretch>
        </p:blipFill>
        <p:spPr bwMode="auto">
          <a:xfrm>
            <a:off x="457200" y="5410200"/>
            <a:ext cx="8382000" cy="9906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srcRect/>
          <a:stretch>
            <a:fillRect/>
          </a:stretch>
        </p:blipFill>
        <p:spPr bwMode="auto">
          <a:xfrm>
            <a:off x="304800" y="953502"/>
            <a:ext cx="8686800" cy="2551698"/>
          </a:xfrm>
          <a:prstGeom prst="rect">
            <a:avLst/>
          </a:prstGeom>
          <a:noFill/>
          <a:ln w="9525">
            <a:noFill/>
            <a:miter lim="800000"/>
            <a:headEnd/>
            <a:tailEnd/>
          </a:ln>
          <a:effectLst/>
        </p:spPr>
      </p:pic>
      <p:sp>
        <p:nvSpPr>
          <p:cNvPr id="3" name="Rectangle 2"/>
          <p:cNvSpPr/>
          <p:nvPr/>
        </p:nvSpPr>
        <p:spPr>
          <a:xfrm>
            <a:off x="228600" y="152400"/>
            <a:ext cx="2598532" cy="369332"/>
          </a:xfrm>
          <a:prstGeom prst="rect">
            <a:avLst/>
          </a:prstGeom>
        </p:spPr>
        <p:txBody>
          <a:bodyPr wrap="none">
            <a:spAutoFit/>
          </a:bodyPr>
          <a:lstStyle/>
          <a:p>
            <a:r>
              <a:rPr lang="en-US" b="1" dirty="0" smtClean="0"/>
              <a:t>Rename Remote Branch :</a:t>
            </a:r>
            <a:endParaRPr lang="en-US" b="1" dirty="0"/>
          </a:p>
        </p:txBody>
      </p:sp>
      <p:sp>
        <p:nvSpPr>
          <p:cNvPr id="4" name="Rectangle 3"/>
          <p:cNvSpPr/>
          <p:nvPr/>
        </p:nvSpPr>
        <p:spPr>
          <a:xfrm>
            <a:off x="381000" y="533400"/>
            <a:ext cx="2866939" cy="369332"/>
          </a:xfrm>
          <a:prstGeom prst="rect">
            <a:avLst/>
          </a:prstGeom>
        </p:spPr>
        <p:txBody>
          <a:bodyPr wrap="none">
            <a:spAutoFit/>
          </a:bodyPr>
          <a:lstStyle/>
          <a:p>
            <a:r>
              <a:rPr lang="en-US" dirty="0" smtClean="0"/>
              <a:t>1. Create Branch on GIT HUB</a:t>
            </a:r>
            <a:endParaRPr lang="en-US" dirty="0"/>
          </a:p>
        </p:txBody>
      </p:sp>
      <p:sp>
        <p:nvSpPr>
          <p:cNvPr id="6" name="Rectangle 5"/>
          <p:cNvSpPr/>
          <p:nvPr/>
        </p:nvSpPr>
        <p:spPr>
          <a:xfrm>
            <a:off x="381000" y="3752671"/>
            <a:ext cx="8458200" cy="1200329"/>
          </a:xfrm>
          <a:prstGeom prst="rect">
            <a:avLst/>
          </a:prstGeom>
        </p:spPr>
        <p:txBody>
          <a:bodyPr wrap="square">
            <a:spAutoFit/>
          </a:bodyPr>
          <a:lstStyle/>
          <a:p>
            <a:r>
              <a:rPr lang="en-US" dirty="0" smtClean="0"/>
              <a:t>2. Update Local repository (</a:t>
            </a:r>
            <a:r>
              <a:rPr lang="en-US" dirty="0" err="1" smtClean="0"/>
              <a:t>git</a:t>
            </a:r>
            <a:r>
              <a:rPr lang="en-US" dirty="0" smtClean="0"/>
              <a:t> pull)</a:t>
            </a:r>
          </a:p>
          <a:p>
            <a:r>
              <a:rPr lang="en-US" dirty="0" smtClean="0"/>
              <a:t>3. Rename the branch (</a:t>
            </a:r>
            <a:r>
              <a:rPr lang="en-US" dirty="0" err="1" smtClean="0"/>
              <a:t>git</a:t>
            </a:r>
            <a:r>
              <a:rPr lang="en-US" dirty="0" smtClean="0"/>
              <a:t> branch –m &lt;old name&gt; &lt;new name&gt;)</a:t>
            </a:r>
          </a:p>
          <a:p>
            <a:r>
              <a:rPr lang="en-US" dirty="0" smtClean="0"/>
              <a:t>4. Delete the branch one Remote (</a:t>
            </a:r>
            <a:r>
              <a:rPr lang="en-US" dirty="0" err="1" smtClean="0"/>
              <a:t>git</a:t>
            </a:r>
            <a:r>
              <a:rPr lang="en-US" dirty="0" smtClean="0"/>
              <a:t> push origin :branch name )</a:t>
            </a:r>
          </a:p>
          <a:p>
            <a:r>
              <a:rPr lang="en-US" dirty="0" smtClean="0"/>
              <a:t>5. Push the branch to remote (</a:t>
            </a:r>
            <a:r>
              <a:rPr lang="en-US" dirty="0" err="1" smtClean="0"/>
              <a:t>git</a:t>
            </a:r>
            <a:r>
              <a:rPr lang="en-US" dirty="0" smtClean="0"/>
              <a:t> push </a:t>
            </a:r>
            <a:r>
              <a:rPr lang="en-US" dirty="0" err="1" smtClean="0"/>
              <a:t>orign</a:t>
            </a:r>
            <a:r>
              <a:rPr lang="en-US" dirty="0" smtClean="0"/>
              <a:t> &lt;branch name&gt; )</a:t>
            </a:r>
            <a:endParaRPr lang="en-US" dirty="0"/>
          </a:p>
        </p:txBody>
      </p:sp>
      <p:sp>
        <p:nvSpPr>
          <p:cNvPr id="7" name="Rectangle 6"/>
          <p:cNvSpPr/>
          <p:nvPr/>
        </p:nvSpPr>
        <p:spPr>
          <a:xfrm>
            <a:off x="228600" y="5029200"/>
            <a:ext cx="2345899" cy="369332"/>
          </a:xfrm>
          <a:prstGeom prst="rect">
            <a:avLst/>
          </a:prstGeom>
        </p:spPr>
        <p:txBody>
          <a:bodyPr wrap="none">
            <a:spAutoFit/>
          </a:bodyPr>
          <a:lstStyle/>
          <a:p>
            <a:r>
              <a:rPr lang="en-US" b="1" dirty="0" smtClean="0"/>
              <a:t>Delete Branch Locally :</a:t>
            </a:r>
            <a:endParaRPr lang="en-US" b="1" dirty="0"/>
          </a:p>
        </p:txBody>
      </p:sp>
      <p:sp>
        <p:nvSpPr>
          <p:cNvPr id="8" name="Rectangle 7"/>
          <p:cNvSpPr/>
          <p:nvPr/>
        </p:nvSpPr>
        <p:spPr>
          <a:xfrm>
            <a:off x="457200" y="5421868"/>
            <a:ext cx="4138184" cy="646331"/>
          </a:xfrm>
          <a:prstGeom prst="rect">
            <a:avLst/>
          </a:prstGeom>
        </p:spPr>
        <p:txBody>
          <a:bodyPr wrap="none">
            <a:spAutoFit/>
          </a:bodyPr>
          <a:lstStyle/>
          <a:p>
            <a:r>
              <a:rPr lang="en-US" dirty="0" err="1" smtClean="0"/>
              <a:t>Git</a:t>
            </a:r>
            <a:r>
              <a:rPr lang="en-US" dirty="0" smtClean="0"/>
              <a:t> branch –d branch name</a:t>
            </a:r>
          </a:p>
          <a:p>
            <a:r>
              <a:rPr lang="en-US" dirty="0" err="1" smtClean="0"/>
              <a:t>Git</a:t>
            </a:r>
            <a:r>
              <a:rPr lang="en-US" dirty="0" smtClean="0"/>
              <a:t> branch –D branch </a:t>
            </a:r>
            <a:r>
              <a:rPr lang="en-US" dirty="0" err="1" smtClean="0"/>
              <a:t>nae</a:t>
            </a:r>
            <a:r>
              <a:rPr lang="en-US" dirty="0" smtClean="0"/>
              <a:t> (forceful delete)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049617" cy="369332"/>
          </a:xfrm>
          <a:prstGeom prst="rect">
            <a:avLst/>
          </a:prstGeom>
        </p:spPr>
        <p:txBody>
          <a:bodyPr wrap="none">
            <a:spAutoFit/>
          </a:bodyPr>
          <a:lstStyle/>
          <a:p>
            <a:r>
              <a:rPr lang="en-US" b="1" dirty="0" smtClean="0"/>
              <a:t>Delete all  the local Branches :</a:t>
            </a:r>
            <a:endParaRPr lang="en-US" b="1" dirty="0"/>
          </a:p>
        </p:txBody>
      </p:sp>
      <p:pic>
        <p:nvPicPr>
          <p:cNvPr id="46082" name="Picture 2"/>
          <p:cNvPicPr>
            <a:picLocks noChangeAspect="1" noChangeArrowheads="1"/>
          </p:cNvPicPr>
          <p:nvPr/>
        </p:nvPicPr>
        <p:blipFill>
          <a:blip r:embed="rId2"/>
          <a:srcRect/>
          <a:stretch>
            <a:fillRect/>
          </a:stretch>
        </p:blipFill>
        <p:spPr bwMode="auto">
          <a:xfrm>
            <a:off x="457200" y="1066800"/>
            <a:ext cx="8432800" cy="609600"/>
          </a:xfrm>
          <a:prstGeom prst="rect">
            <a:avLst/>
          </a:prstGeom>
          <a:noFill/>
          <a:ln w="9525">
            <a:noFill/>
            <a:miter lim="800000"/>
            <a:headEnd/>
            <a:tailEnd/>
          </a:ln>
          <a:effectLst/>
        </p:spPr>
      </p:pic>
      <p:sp>
        <p:nvSpPr>
          <p:cNvPr id="4" name="Rectangle 3"/>
          <p:cNvSpPr/>
          <p:nvPr/>
        </p:nvSpPr>
        <p:spPr>
          <a:xfrm>
            <a:off x="457200" y="621268"/>
            <a:ext cx="8305800" cy="369332"/>
          </a:xfrm>
          <a:prstGeom prst="rect">
            <a:avLst/>
          </a:prstGeom>
        </p:spPr>
        <p:txBody>
          <a:bodyPr wrap="square">
            <a:spAutoFit/>
          </a:bodyPr>
          <a:lstStyle/>
          <a:p>
            <a:r>
              <a:rPr lang="en-US" dirty="0" smtClean="0"/>
              <a:t> </a:t>
            </a:r>
            <a:r>
              <a:rPr lang="en-US" dirty="0" err="1" smtClean="0"/>
              <a:t>git</a:t>
            </a:r>
            <a:r>
              <a:rPr lang="en-US" dirty="0" smtClean="0"/>
              <a:t> branch --merged | </a:t>
            </a:r>
            <a:r>
              <a:rPr lang="en-US" dirty="0" err="1" smtClean="0"/>
              <a:t>grep</a:t>
            </a:r>
            <a:r>
              <a:rPr lang="en-US" dirty="0" smtClean="0"/>
              <a:t> -v \* | </a:t>
            </a:r>
            <a:r>
              <a:rPr lang="en-US" dirty="0" err="1" smtClean="0"/>
              <a:t>xargs</a:t>
            </a:r>
            <a:r>
              <a:rPr lang="en-US" dirty="0" smtClean="0"/>
              <a:t> </a:t>
            </a:r>
            <a:r>
              <a:rPr lang="en-US" dirty="0" err="1" smtClean="0"/>
              <a:t>git</a:t>
            </a:r>
            <a:r>
              <a:rPr lang="en-US" dirty="0" smtClean="0"/>
              <a:t> branch -D</a:t>
            </a:r>
            <a:endParaRPr lang="en-US" dirty="0"/>
          </a:p>
        </p:txBody>
      </p:sp>
      <p:sp>
        <p:nvSpPr>
          <p:cNvPr id="5" name="Rectangle 4"/>
          <p:cNvSpPr/>
          <p:nvPr/>
        </p:nvSpPr>
        <p:spPr>
          <a:xfrm>
            <a:off x="304800" y="1828800"/>
            <a:ext cx="2323393" cy="369332"/>
          </a:xfrm>
          <a:prstGeom prst="rect">
            <a:avLst/>
          </a:prstGeom>
        </p:spPr>
        <p:txBody>
          <a:bodyPr wrap="none">
            <a:spAutoFit/>
          </a:bodyPr>
          <a:lstStyle/>
          <a:p>
            <a:pPr fontAlgn="base"/>
            <a:r>
              <a:rPr lang="en-US" b="1" dirty="0" smtClean="0"/>
              <a:t>Delete Remote Branch</a:t>
            </a:r>
            <a:endParaRPr lang="en-US" b="1" dirty="0"/>
          </a:p>
        </p:txBody>
      </p:sp>
      <p:pic>
        <p:nvPicPr>
          <p:cNvPr id="46083" name="Picture 3"/>
          <p:cNvPicPr>
            <a:picLocks noChangeAspect="1" noChangeArrowheads="1"/>
          </p:cNvPicPr>
          <p:nvPr/>
        </p:nvPicPr>
        <p:blipFill>
          <a:blip r:embed="rId3"/>
          <a:srcRect/>
          <a:stretch>
            <a:fillRect/>
          </a:stretch>
        </p:blipFill>
        <p:spPr bwMode="auto">
          <a:xfrm>
            <a:off x="381000" y="2667000"/>
            <a:ext cx="8534400" cy="838200"/>
          </a:xfrm>
          <a:prstGeom prst="rect">
            <a:avLst/>
          </a:prstGeom>
          <a:noFill/>
          <a:ln w="9525">
            <a:noFill/>
            <a:miter lim="800000"/>
            <a:headEnd/>
            <a:tailEnd/>
          </a:ln>
          <a:effectLst/>
        </p:spPr>
      </p:pic>
      <p:sp>
        <p:nvSpPr>
          <p:cNvPr id="7" name="Rectangle 6"/>
          <p:cNvSpPr/>
          <p:nvPr/>
        </p:nvSpPr>
        <p:spPr>
          <a:xfrm>
            <a:off x="381000" y="2145268"/>
            <a:ext cx="8305800" cy="369332"/>
          </a:xfrm>
          <a:prstGeom prst="rect">
            <a:avLst/>
          </a:prstGeom>
        </p:spPr>
        <p:txBody>
          <a:bodyPr wrap="square">
            <a:spAutoFit/>
          </a:bodyPr>
          <a:lstStyle/>
          <a:p>
            <a:r>
              <a:rPr lang="en-US" dirty="0" smtClean="0"/>
              <a:t> </a:t>
            </a:r>
            <a:r>
              <a:rPr lang="en-US" dirty="0" err="1" smtClean="0"/>
              <a:t>git</a:t>
            </a:r>
            <a:r>
              <a:rPr lang="en-US" dirty="0" smtClean="0"/>
              <a:t> push origin :&lt;branch name&gt;</a:t>
            </a:r>
            <a:endParaRPr lang="en-US" dirty="0"/>
          </a:p>
        </p:txBody>
      </p:sp>
      <p:sp>
        <p:nvSpPr>
          <p:cNvPr id="46084" name="Rectangle 4"/>
          <p:cNvSpPr>
            <a:spLocks noChangeArrowheads="1"/>
          </p:cNvSpPr>
          <p:nvPr/>
        </p:nvSpPr>
        <p:spPr bwMode="auto">
          <a:xfrm>
            <a:off x="304800" y="3733800"/>
            <a:ext cx="8458200" cy="553998"/>
          </a:xfrm>
          <a:prstGeom prst="rect">
            <a:avLst/>
          </a:prstGeom>
          <a:solidFill>
            <a:srgbClr val="EFF0F1"/>
          </a:solidFill>
          <a:ln w="9525">
            <a:noFill/>
            <a:miter lim="800000"/>
            <a:headEnd/>
            <a:tailEnd/>
          </a:ln>
          <a:effec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en-US" b="1" dirty="0" err="1" smtClean="0"/>
              <a:t>git</a:t>
            </a:r>
            <a:r>
              <a:rPr lang="en-US" b="1" dirty="0" smtClean="0"/>
              <a:t> fetch origin –prune : </a:t>
            </a:r>
            <a:r>
              <a:rPr lang="en-US" dirty="0" smtClean="0"/>
              <a:t>this removes all obsolete local remote-tracking branches for any remote branches that no longer exist on the remote </a:t>
            </a:r>
          </a:p>
        </p:txBody>
      </p:sp>
      <p:pic>
        <p:nvPicPr>
          <p:cNvPr id="46085" name="Picture 5"/>
          <p:cNvPicPr>
            <a:picLocks noChangeAspect="1" noChangeArrowheads="1"/>
          </p:cNvPicPr>
          <p:nvPr/>
        </p:nvPicPr>
        <p:blipFill>
          <a:blip r:embed="rId4"/>
          <a:srcRect/>
          <a:stretch>
            <a:fillRect/>
          </a:stretch>
        </p:blipFill>
        <p:spPr bwMode="auto">
          <a:xfrm>
            <a:off x="381000" y="4648200"/>
            <a:ext cx="8458200" cy="972606"/>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215928" cy="369332"/>
          </a:xfrm>
          <a:prstGeom prst="rect">
            <a:avLst/>
          </a:prstGeom>
        </p:spPr>
        <p:txBody>
          <a:bodyPr wrap="none">
            <a:spAutoFit/>
          </a:bodyPr>
          <a:lstStyle/>
          <a:p>
            <a:r>
              <a:rPr lang="en-US" b="1" dirty="0" smtClean="0"/>
              <a:t>Tagging or Versioning</a:t>
            </a:r>
          </a:p>
        </p:txBody>
      </p:sp>
      <p:sp>
        <p:nvSpPr>
          <p:cNvPr id="3" name="Rectangle 2"/>
          <p:cNvSpPr/>
          <p:nvPr/>
        </p:nvSpPr>
        <p:spPr>
          <a:xfrm>
            <a:off x="457200" y="685800"/>
            <a:ext cx="8305800" cy="646331"/>
          </a:xfrm>
          <a:prstGeom prst="rect">
            <a:avLst/>
          </a:prstGeom>
        </p:spPr>
        <p:txBody>
          <a:bodyPr wrap="square">
            <a:spAutoFit/>
          </a:bodyPr>
          <a:lstStyle/>
          <a:p>
            <a:r>
              <a:rPr lang="en-US" dirty="0" smtClean="0"/>
              <a:t>it has the ability to tag specific points in history as being important. Typically people use this functionality to mark release points (v1.0, and so on)</a:t>
            </a:r>
            <a:endParaRPr lang="en-US" dirty="0"/>
          </a:p>
        </p:txBody>
      </p:sp>
      <p:sp>
        <p:nvSpPr>
          <p:cNvPr id="4" name="Rectangle 3"/>
          <p:cNvSpPr/>
          <p:nvPr/>
        </p:nvSpPr>
        <p:spPr>
          <a:xfrm>
            <a:off x="533400" y="1715869"/>
            <a:ext cx="7848600" cy="369332"/>
          </a:xfrm>
          <a:prstGeom prst="rect">
            <a:avLst/>
          </a:prstGeom>
        </p:spPr>
        <p:txBody>
          <a:bodyPr wrap="square">
            <a:spAutoFit/>
          </a:bodyPr>
          <a:lstStyle/>
          <a:p>
            <a:r>
              <a:rPr lang="en-US" dirty="0" err="1" smtClean="0"/>
              <a:t>Git</a:t>
            </a:r>
            <a:r>
              <a:rPr lang="en-US" dirty="0" smtClean="0"/>
              <a:t> supports two types of tags: </a:t>
            </a:r>
            <a:r>
              <a:rPr lang="en-US" i="1" dirty="0" smtClean="0"/>
              <a:t>lightweight</a:t>
            </a:r>
            <a:r>
              <a:rPr lang="en-US" dirty="0" smtClean="0"/>
              <a:t> and </a:t>
            </a:r>
            <a:r>
              <a:rPr lang="en-US" i="1" dirty="0" smtClean="0"/>
              <a:t>annotated</a:t>
            </a:r>
            <a:r>
              <a:rPr lang="en-US" dirty="0" smtClean="0"/>
              <a:t>.</a:t>
            </a:r>
            <a:endParaRPr lang="en-US" dirty="0"/>
          </a:p>
        </p:txBody>
      </p:sp>
      <p:sp>
        <p:nvSpPr>
          <p:cNvPr id="5" name="Rectangle 4"/>
          <p:cNvSpPr/>
          <p:nvPr/>
        </p:nvSpPr>
        <p:spPr>
          <a:xfrm>
            <a:off x="304800" y="1307068"/>
            <a:ext cx="1619033" cy="369332"/>
          </a:xfrm>
          <a:prstGeom prst="rect">
            <a:avLst/>
          </a:prstGeom>
        </p:spPr>
        <p:txBody>
          <a:bodyPr wrap="none">
            <a:spAutoFit/>
          </a:bodyPr>
          <a:lstStyle/>
          <a:p>
            <a:r>
              <a:rPr lang="en-US" b="1" dirty="0" smtClean="0"/>
              <a:t>Tagging Types :</a:t>
            </a:r>
          </a:p>
        </p:txBody>
      </p:sp>
      <p:sp>
        <p:nvSpPr>
          <p:cNvPr id="6" name="Rectangle 5"/>
          <p:cNvSpPr/>
          <p:nvPr/>
        </p:nvSpPr>
        <p:spPr>
          <a:xfrm>
            <a:off x="381000" y="2133600"/>
            <a:ext cx="1995033" cy="369332"/>
          </a:xfrm>
          <a:prstGeom prst="rect">
            <a:avLst/>
          </a:prstGeom>
        </p:spPr>
        <p:txBody>
          <a:bodyPr wrap="none">
            <a:spAutoFit/>
          </a:bodyPr>
          <a:lstStyle/>
          <a:p>
            <a:r>
              <a:rPr lang="en-US" b="1" dirty="0" smtClean="0"/>
              <a:t>1. Lightweight Tags</a:t>
            </a:r>
            <a:endParaRPr lang="en-US" b="1" dirty="0"/>
          </a:p>
        </p:txBody>
      </p:sp>
      <p:sp>
        <p:nvSpPr>
          <p:cNvPr id="7" name="Rectangle 6"/>
          <p:cNvSpPr/>
          <p:nvPr/>
        </p:nvSpPr>
        <p:spPr>
          <a:xfrm>
            <a:off x="762000" y="2514600"/>
            <a:ext cx="4748864" cy="369332"/>
          </a:xfrm>
          <a:prstGeom prst="rect">
            <a:avLst/>
          </a:prstGeom>
        </p:spPr>
        <p:txBody>
          <a:bodyPr wrap="none">
            <a:spAutoFit/>
          </a:bodyPr>
          <a:lstStyle/>
          <a:p>
            <a:r>
              <a:rPr lang="en-US" dirty="0" err="1" smtClean="0"/>
              <a:t>git</a:t>
            </a:r>
            <a:r>
              <a:rPr lang="en-US" dirty="0" smtClean="0"/>
              <a:t> tag &lt;tag name&gt;  (create tag on latest commit)</a:t>
            </a:r>
            <a:endParaRPr lang="en-US" dirty="0"/>
          </a:p>
        </p:txBody>
      </p:sp>
      <p:pic>
        <p:nvPicPr>
          <p:cNvPr id="47105" name="Picture 1"/>
          <p:cNvPicPr>
            <a:picLocks noChangeAspect="1" noChangeArrowheads="1"/>
          </p:cNvPicPr>
          <p:nvPr/>
        </p:nvPicPr>
        <p:blipFill>
          <a:blip r:embed="rId2"/>
          <a:srcRect/>
          <a:stretch>
            <a:fillRect/>
          </a:stretch>
        </p:blipFill>
        <p:spPr bwMode="auto">
          <a:xfrm>
            <a:off x="838200" y="2971799"/>
            <a:ext cx="7924800" cy="346141"/>
          </a:xfrm>
          <a:prstGeom prst="rect">
            <a:avLst/>
          </a:prstGeom>
          <a:noFill/>
          <a:ln w="9525">
            <a:noFill/>
            <a:miter lim="800000"/>
            <a:headEnd/>
            <a:tailEnd/>
          </a:ln>
          <a:effectLst/>
        </p:spPr>
      </p:pic>
      <p:sp>
        <p:nvSpPr>
          <p:cNvPr id="9" name="Rectangle 8"/>
          <p:cNvSpPr/>
          <p:nvPr/>
        </p:nvSpPr>
        <p:spPr>
          <a:xfrm>
            <a:off x="533400" y="3505200"/>
            <a:ext cx="1087990" cy="369332"/>
          </a:xfrm>
          <a:prstGeom prst="rect">
            <a:avLst/>
          </a:prstGeom>
        </p:spPr>
        <p:txBody>
          <a:bodyPr wrap="none">
            <a:spAutoFit/>
          </a:bodyPr>
          <a:lstStyle/>
          <a:p>
            <a:r>
              <a:rPr lang="en-US" b="1" dirty="0" smtClean="0"/>
              <a:t>Tags List :</a:t>
            </a:r>
            <a:endParaRPr lang="en-US" b="1" dirty="0"/>
          </a:p>
        </p:txBody>
      </p:sp>
      <p:pic>
        <p:nvPicPr>
          <p:cNvPr id="47106" name="Picture 2"/>
          <p:cNvPicPr>
            <a:picLocks noChangeAspect="1" noChangeArrowheads="1"/>
          </p:cNvPicPr>
          <p:nvPr/>
        </p:nvPicPr>
        <p:blipFill>
          <a:blip r:embed="rId3"/>
          <a:srcRect/>
          <a:stretch>
            <a:fillRect/>
          </a:stretch>
        </p:blipFill>
        <p:spPr bwMode="auto">
          <a:xfrm>
            <a:off x="762000" y="3962400"/>
            <a:ext cx="7924800" cy="457200"/>
          </a:xfrm>
          <a:prstGeom prst="rect">
            <a:avLst/>
          </a:prstGeom>
          <a:noFill/>
          <a:ln w="9525">
            <a:noFill/>
            <a:miter lim="800000"/>
            <a:headEnd/>
            <a:tailEnd/>
          </a:ln>
          <a:effectLst/>
        </p:spPr>
      </p:pic>
      <p:sp>
        <p:nvSpPr>
          <p:cNvPr id="11" name="Rectangle 10"/>
          <p:cNvSpPr/>
          <p:nvPr/>
        </p:nvSpPr>
        <p:spPr>
          <a:xfrm>
            <a:off x="685800" y="4648200"/>
            <a:ext cx="3366691" cy="369332"/>
          </a:xfrm>
          <a:prstGeom prst="rect">
            <a:avLst/>
          </a:prstGeom>
        </p:spPr>
        <p:txBody>
          <a:bodyPr wrap="none">
            <a:spAutoFit/>
          </a:bodyPr>
          <a:lstStyle/>
          <a:p>
            <a:r>
              <a:rPr lang="en-US" b="1" dirty="0" smtClean="0"/>
              <a:t>Create tag for particular commit :</a:t>
            </a:r>
            <a:endParaRPr lang="en-US" b="1" dirty="0"/>
          </a:p>
        </p:txBody>
      </p:sp>
      <p:sp>
        <p:nvSpPr>
          <p:cNvPr id="12" name="Rectangle 11"/>
          <p:cNvSpPr/>
          <p:nvPr/>
        </p:nvSpPr>
        <p:spPr>
          <a:xfrm>
            <a:off x="762000" y="5029200"/>
            <a:ext cx="3213187" cy="369332"/>
          </a:xfrm>
          <a:prstGeom prst="rect">
            <a:avLst/>
          </a:prstGeom>
        </p:spPr>
        <p:txBody>
          <a:bodyPr wrap="none">
            <a:spAutoFit/>
          </a:bodyPr>
          <a:lstStyle/>
          <a:p>
            <a:r>
              <a:rPr lang="en-US" dirty="0" err="1" smtClean="0"/>
              <a:t>git</a:t>
            </a:r>
            <a:r>
              <a:rPr lang="en-US" dirty="0" smtClean="0"/>
              <a:t> tag &lt;tag name&gt;  &lt;commit id&gt;</a:t>
            </a:r>
            <a:endParaRPr lang="en-US" dirty="0"/>
          </a:p>
        </p:txBody>
      </p:sp>
      <p:pic>
        <p:nvPicPr>
          <p:cNvPr id="47107" name="Picture 3"/>
          <p:cNvPicPr>
            <a:picLocks noChangeAspect="1" noChangeArrowheads="1"/>
          </p:cNvPicPr>
          <p:nvPr/>
        </p:nvPicPr>
        <p:blipFill>
          <a:blip r:embed="rId4"/>
          <a:srcRect/>
          <a:stretch>
            <a:fillRect/>
          </a:stretch>
        </p:blipFill>
        <p:spPr bwMode="auto">
          <a:xfrm>
            <a:off x="762000" y="5486400"/>
            <a:ext cx="8001000" cy="9144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1748299" cy="369332"/>
          </a:xfrm>
          <a:prstGeom prst="rect">
            <a:avLst/>
          </a:prstGeom>
        </p:spPr>
        <p:txBody>
          <a:bodyPr wrap="none">
            <a:spAutoFit/>
          </a:bodyPr>
          <a:lstStyle/>
          <a:p>
            <a:r>
              <a:rPr lang="en-US" b="1" dirty="0" smtClean="0"/>
              <a:t>To view the tag :</a:t>
            </a:r>
            <a:endParaRPr lang="en-US" b="1" dirty="0"/>
          </a:p>
        </p:txBody>
      </p:sp>
      <p:pic>
        <p:nvPicPr>
          <p:cNvPr id="48129" name="Picture 1"/>
          <p:cNvPicPr>
            <a:picLocks noChangeAspect="1" noChangeArrowheads="1"/>
          </p:cNvPicPr>
          <p:nvPr/>
        </p:nvPicPr>
        <p:blipFill>
          <a:blip r:embed="rId2"/>
          <a:srcRect/>
          <a:stretch>
            <a:fillRect/>
          </a:stretch>
        </p:blipFill>
        <p:spPr bwMode="auto">
          <a:xfrm>
            <a:off x="457200" y="903111"/>
            <a:ext cx="8382000" cy="2144889"/>
          </a:xfrm>
          <a:prstGeom prst="rect">
            <a:avLst/>
          </a:prstGeom>
          <a:noFill/>
          <a:ln w="9525">
            <a:noFill/>
            <a:miter lim="800000"/>
            <a:headEnd/>
            <a:tailEnd/>
          </a:ln>
          <a:effectLst/>
        </p:spPr>
      </p:pic>
      <p:sp>
        <p:nvSpPr>
          <p:cNvPr id="4" name="Rectangle 3"/>
          <p:cNvSpPr/>
          <p:nvPr/>
        </p:nvSpPr>
        <p:spPr>
          <a:xfrm>
            <a:off x="457200" y="457200"/>
            <a:ext cx="2284280" cy="369332"/>
          </a:xfrm>
          <a:prstGeom prst="rect">
            <a:avLst/>
          </a:prstGeom>
        </p:spPr>
        <p:txBody>
          <a:bodyPr wrap="none">
            <a:spAutoFit/>
          </a:bodyPr>
          <a:lstStyle/>
          <a:p>
            <a:r>
              <a:rPr lang="en-US" dirty="0" err="1" smtClean="0"/>
              <a:t>git</a:t>
            </a:r>
            <a:r>
              <a:rPr lang="en-US" dirty="0" smtClean="0"/>
              <a:t> show &lt;tag version&gt;</a:t>
            </a:r>
            <a:endParaRPr lang="en-US" dirty="0"/>
          </a:p>
        </p:txBody>
      </p:sp>
      <p:sp>
        <p:nvSpPr>
          <p:cNvPr id="5" name="Rectangle 4"/>
          <p:cNvSpPr/>
          <p:nvPr/>
        </p:nvSpPr>
        <p:spPr>
          <a:xfrm>
            <a:off x="304800" y="3200400"/>
            <a:ext cx="2771336" cy="369332"/>
          </a:xfrm>
          <a:prstGeom prst="rect">
            <a:avLst/>
          </a:prstGeom>
        </p:spPr>
        <p:txBody>
          <a:bodyPr wrap="none">
            <a:spAutoFit/>
          </a:bodyPr>
          <a:lstStyle/>
          <a:p>
            <a:r>
              <a:rPr lang="en-US" b="1" dirty="0" smtClean="0"/>
              <a:t>Modify particular version  :</a:t>
            </a:r>
            <a:endParaRPr lang="en-US" b="1" dirty="0"/>
          </a:p>
        </p:txBody>
      </p:sp>
      <p:sp>
        <p:nvSpPr>
          <p:cNvPr id="6" name="Rectangle 5"/>
          <p:cNvSpPr/>
          <p:nvPr/>
        </p:nvSpPr>
        <p:spPr>
          <a:xfrm>
            <a:off x="609600" y="3505200"/>
            <a:ext cx="2289858" cy="369332"/>
          </a:xfrm>
          <a:prstGeom prst="rect">
            <a:avLst/>
          </a:prstGeom>
        </p:spPr>
        <p:txBody>
          <a:bodyPr wrap="none">
            <a:spAutoFit/>
          </a:bodyPr>
          <a:lstStyle/>
          <a:p>
            <a:r>
              <a:rPr lang="en-US" dirty="0" err="1" smtClean="0"/>
              <a:t>git</a:t>
            </a:r>
            <a:r>
              <a:rPr lang="en-US" dirty="0" smtClean="0"/>
              <a:t> checkout &lt;version&gt;</a:t>
            </a:r>
            <a:endParaRPr lang="en-US" dirty="0"/>
          </a:p>
        </p:txBody>
      </p:sp>
      <p:pic>
        <p:nvPicPr>
          <p:cNvPr id="48130" name="Picture 2"/>
          <p:cNvPicPr>
            <a:picLocks noChangeAspect="1" noChangeArrowheads="1"/>
          </p:cNvPicPr>
          <p:nvPr/>
        </p:nvPicPr>
        <p:blipFill>
          <a:blip r:embed="rId3"/>
          <a:srcRect/>
          <a:stretch>
            <a:fillRect/>
          </a:stretch>
        </p:blipFill>
        <p:spPr bwMode="auto">
          <a:xfrm>
            <a:off x="457200" y="3962400"/>
            <a:ext cx="8425698" cy="25146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2921569" cy="369332"/>
          </a:xfrm>
          <a:prstGeom prst="rect">
            <a:avLst/>
          </a:prstGeom>
        </p:spPr>
        <p:txBody>
          <a:bodyPr wrap="none">
            <a:spAutoFit/>
          </a:bodyPr>
          <a:lstStyle/>
          <a:p>
            <a:r>
              <a:rPr lang="en-US" dirty="0" smtClean="0"/>
              <a:t>Create branch for the version</a:t>
            </a:r>
            <a:endParaRPr lang="en-US" dirty="0"/>
          </a:p>
        </p:txBody>
      </p:sp>
      <p:pic>
        <p:nvPicPr>
          <p:cNvPr id="49153" name="Picture 1"/>
          <p:cNvPicPr>
            <a:picLocks noChangeAspect="1" noChangeArrowheads="1"/>
          </p:cNvPicPr>
          <p:nvPr/>
        </p:nvPicPr>
        <p:blipFill>
          <a:blip r:embed="rId2"/>
          <a:srcRect/>
          <a:stretch>
            <a:fillRect/>
          </a:stretch>
        </p:blipFill>
        <p:spPr bwMode="auto">
          <a:xfrm>
            <a:off x="609600" y="685800"/>
            <a:ext cx="8153400" cy="533400"/>
          </a:xfrm>
          <a:prstGeom prst="rect">
            <a:avLst/>
          </a:prstGeom>
          <a:noFill/>
          <a:ln w="9525">
            <a:noFill/>
            <a:miter lim="800000"/>
            <a:headEnd/>
            <a:tailEnd/>
          </a:ln>
          <a:effectLst/>
        </p:spPr>
      </p:pic>
      <p:sp>
        <p:nvSpPr>
          <p:cNvPr id="4" name="Rectangle 3"/>
          <p:cNvSpPr/>
          <p:nvPr/>
        </p:nvSpPr>
        <p:spPr>
          <a:xfrm>
            <a:off x="609600" y="1295400"/>
            <a:ext cx="5835893" cy="369332"/>
          </a:xfrm>
          <a:prstGeom prst="rect">
            <a:avLst/>
          </a:prstGeom>
        </p:spPr>
        <p:txBody>
          <a:bodyPr wrap="none">
            <a:spAutoFit/>
          </a:bodyPr>
          <a:lstStyle/>
          <a:p>
            <a:r>
              <a:rPr lang="en-US" dirty="0" smtClean="0"/>
              <a:t>Now the new branch will contain the particular version code </a:t>
            </a:r>
            <a:endParaRPr lang="en-US" dirty="0"/>
          </a:p>
        </p:txBody>
      </p:sp>
      <p:sp>
        <p:nvSpPr>
          <p:cNvPr id="5" name="Rectangle 4"/>
          <p:cNvSpPr/>
          <p:nvPr/>
        </p:nvSpPr>
        <p:spPr>
          <a:xfrm>
            <a:off x="228600" y="1676400"/>
            <a:ext cx="3482428" cy="369332"/>
          </a:xfrm>
          <a:prstGeom prst="rect">
            <a:avLst/>
          </a:prstGeom>
        </p:spPr>
        <p:txBody>
          <a:bodyPr wrap="none">
            <a:spAutoFit/>
          </a:bodyPr>
          <a:lstStyle/>
          <a:p>
            <a:r>
              <a:rPr lang="en-US" b="1" dirty="0" smtClean="0"/>
              <a:t>Push the tags to remote from local</a:t>
            </a:r>
          </a:p>
        </p:txBody>
      </p:sp>
      <p:sp>
        <p:nvSpPr>
          <p:cNvPr id="6" name="Rectangle 5"/>
          <p:cNvSpPr/>
          <p:nvPr/>
        </p:nvSpPr>
        <p:spPr>
          <a:xfrm>
            <a:off x="609600" y="1981200"/>
            <a:ext cx="2685735" cy="369332"/>
          </a:xfrm>
          <a:prstGeom prst="rect">
            <a:avLst/>
          </a:prstGeom>
        </p:spPr>
        <p:txBody>
          <a:bodyPr wrap="none">
            <a:spAutoFit/>
          </a:bodyPr>
          <a:lstStyle/>
          <a:p>
            <a:r>
              <a:rPr lang="en-US" dirty="0" err="1" smtClean="0"/>
              <a:t>git</a:t>
            </a:r>
            <a:r>
              <a:rPr lang="en-US" dirty="0" smtClean="0"/>
              <a:t> push origin &lt;tag name&gt;</a:t>
            </a:r>
            <a:endParaRPr lang="en-US" dirty="0"/>
          </a:p>
        </p:txBody>
      </p:sp>
      <p:pic>
        <p:nvPicPr>
          <p:cNvPr id="49154" name="Picture 2"/>
          <p:cNvPicPr>
            <a:picLocks noChangeAspect="1" noChangeArrowheads="1"/>
          </p:cNvPicPr>
          <p:nvPr/>
        </p:nvPicPr>
        <p:blipFill>
          <a:blip r:embed="rId3"/>
          <a:srcRect/>
          <a:stretch>
            <a:fillRect/>
          </a:stretch>
        </p:blipFill>
        <p:spPr bwMode="auto">
          <a:xfrm>
            <a:off x="685800" y="2438400"/>
            <a:ext cx="8077200" cy="990600"/>
          </a:xfrm>
          <a:prstGeom prst="rect">
            <a:avLst/>
          </a:prstGeom>
          <a:noFill/>
          <a:ln w="9525">
            <a:noFill/>
            <a:miter lim="800000"/>
            <a:headEnd/>
            <a:tailEnd/>
          </a:ln>
          <a:effectLst/>
        </p:spPr>
      </p:pic>
      <p:sp>
        <p:nvSpPr>
          <p:cNvPr id="8" name="Rectangle 7"/>
          <p:cNvSpPr/>
          <p:nvPr/>
        </p:nvSpPr>
        <p:spPr>
          <a:xfrm>
            <a:off x="228600" y="3581400"/>
            <a:ext cx="3761351" cy="369332"/>
          </a:xfrm>
          <a:prstGeom prst="rect">
            <a:avLst/>
          </a:prstGeom>
        </p:spPr>
        <p:txBody>
          <a:bodyPr wrap="none">
            <a:spAutoFit/>
          </a:bodyPr>
          <a:lstStyle/>
          <a:p>
            <a:r>
              <a:rPr lang="en-US" b="1" dirty="0" smtClean="0"/>
              <a:t>Push all the tags to remote from local</a:t>
            </a:r>
          </a:p>
        </p:txBody>
      </p:sp>
      <p:sp>
        <p:nvSpPr>
          <p:cNvPr id="10" name="Rectangle 9"/>
          <p:cNvSpPr/>
          <p:nvPr/>
        </p:nvSpPr>
        <p:spPr>
          <a:xfrm>
            <a:off x="685800" y="3962400"/>
            <a:ext cx="2100640" cy="369332"/>
          </a:xfrm>
          <a:prstGeom prst="rect">
            <a:avLst/>
          </a:prstGeom>
        </p:spPr>
        <p:txBody>
          <a:bodyPr wrap="none">
            <a:spAutoFit/>
          </a:bodyPr>
          <a:lstStyle/>
          <a:p>
            <a:r>
              <a:rPr lang="en-US" dirty="0" err="1" smtClean="0"/>
              <a:t>git</a:t>
            </a:r>
            <a:r>
              <a:rPr lang="en-US" dirty="0" smtClean="0"/>
              <a:t> push origin --tags</a:t>
            </a:r>
            <a:endParaRPr lang="en-US" dirty="0"/>
          </a:p>
        </p:txBody>
      </p:sp>
      <p:pic>
        <p:nvPicPr>
          <p:cNvPr id="49156" name="Picture 4"/>
          <p:cNvPicPr>
            <a:picLocks noChangeAspect="1" noChangeArrowheads="1"/>
          </p:cNvPicPr>
          <p:nvPr/>
        </p:nvPicPr>
        <p:blipFill>
          <a:blip r:embed="rId4"/>
          <a:srcRect/>
          <a:stretch>
            <a:fillRect/>
          </a:stretch>
        </p:blipFill>
        <p:spPr bwMode="auto">
          <a:xfrm>
            <a:off x="609600" y="4495800"/>
            <a:ext cx="8077200" cy="11430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p:cNvPicPr>
            <a:picLocks noChangeAspect="1" noChangeArrowheads="1"/>
          </p:cNvPicPr>
          <p:nvPr/>
        </p:nvPicPr>
        <p:blipFill>
          <a:blip r:embed="rId2"/>
          <a:srcRect/>
          <a:stretch>
            <a:fillRect/>
          </a:stretch>
        </p:blipFill>
        <p:spPr bwMode="auto">
          <a:xfrm>
            <a:off x="304800" y="533400"/>
            <a:ext cx="8534400" cy="2568429"/>
          </a:xfrm>
          <a:prstGeom prst="rect">
            <a:avLst/>
          </a:prstGeom>
          <a:noFill/>
          <a:ln w="9525">
            <a:noFill/>
            <a:miter lim="800000"/>
            <a:headEnd/>
            <a:tailEnd/>
          </a:ln>
          <a:effectLst/>
        </p:spPr>
      </p:pic>
      <p:sp>
        <p:nvSpPr>
          <p:cNvPr id="3" name="Rectangle 2"/>
          <p:cNvSpPr/>
          <p:nvPr/>
        </p:nvSpPr>
        <p:spPr>
          <a:xfrm>
            <a:off x="228600" y="3429000"/>
            <a:ext cx="1776448" cy="369332"/>
          </a:xfrm>
          <a:prstGeom prst="rect">
            <a:avLst/>
          </a:prstGeom>
        </p:spPr>
        <p:txBody>
          <a:bodyPr wrap="none">
            <a:spAutoFit/>
          </a:bodyPr>
          <a:lstStyle/>
          <a:p>
            <a:r>
              <a:rPr lang="en-US" b="1" dirty="0" smtClean="0"/>
              <a:t>Delete local tag :</a:t>
            </a:r>
          </a:p>
        </p:txBody>
      </p:sp>
      <p:sp>
        <p:nvSpPr>
          <p:cNvPr id="4" name="Rectangle 3"/>
          <p:cNvSpPr/>
          <p:nvPr/>
        </p:nvSpPr>
        <p:spPr>
          <a:xfrm>
            <a:off x="685800" y="3810000"/>
            <a:ext cx="2088200" cy="369332"/>
          </a:xfrm>
          <a:prstGeom prst="rect">
            <a:avLst/>
          </a:prstGeom>
        </p:spPr>
        <p:txBody>
          <a:bodyPr wrap="none">
            <a:spAutoFit/>
          </a:bodyPr>
          <a:lstStyle/>
          <a:p>
            <a:r>
              <a:rPr lang="sv-SE" dirty="0" smtClean="0"/>
              <a:t>git tag -d (tag name)</a:t>
            </a:r>
            <a:endParaRPr lang="en-US" dirty="0"/>
          </a:p>
        </p:txBody>
      </p:sp>
      <p:pic>
        <p:nvPicPr>
          <p:cNvPr id="51203" name="Picture 3"/>
          <p:cNvPicPr>
            <a:picLocks noChangeAspect="1" noChangeArrowheads="1"/>
          </p:cNvPicPr>
          <p:nvPr/>
        </p:nvPicPr>
        <p:blipFill>
          <a:blip r:embed="rId3"/>
          <a:srcRect/>
          <a:stretch>
            <a:fillRect/>
          </a:stretch>
        </p:blipFill>
        <p:spPr bwMode="auto">
          <a:xfrm>
            <a:off x="762000" y="4267200"/>
            <a:ext cx="7620000" cy="19050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518638" cy="369332"/>
          </a:xfrm>
          <a:prstGeom prst="rect">
            <a:avLst/>
          </a:prstGeom>
        </p:spPr>
        <p:txBody>
          <a:bodyPr wrap="none">
            <a:spAutoFit/>
          </a:bodyPr>
          <a:lstStyle/>
          <a:p>
            <a:r>
              <a:rPr lang="en-US" b="1" dirty="0" smtClean="0"/>
              <a:t>Delete all the local tags :</a:t>
            </a:r>
          </a:p>
        </p:txBody>
      </p:sp>
      <p:sp>
        <p:nvSpPr>
          <p:cNvPr id="3" name="Rectangle 2"/>
          <p:cNvSpPr/>
          <p:nvPr/>
        </p:nvSpPr>
        <p:spPr>
          <a:xfrm>
            <a:off x="533400" y="609600"/>
            <a:ext cx="2089355" cy="369332"/>
          </a:xfrm>
          <a:prstGeom prst="rect">
            <a:avLst/>
          </a:prstGeom>
        </p:spPr>
        <p:txBody>
          <a:bodyPr wrap="none">
            <a:spAutoFit/>
          </a:bodyPr>
          <a:lstStyle/>
          <a:p>
            <a:r>
              <a:rPr lang="sv-SE" dirty="0" smtClean="0"/>
              <a:t>git tag -d $(git tag -l)</a:t>
            </a:r>
            <a:endParaRPr lang="en-US" dirty="0"/>
          </a:p>
        </p:txBody>
      </p:sp>
      <p:pic>
        <p:nvPicPr>
          <p:cNvPr id="52225" name="Picture 1"/>
          <p:cNvPicPr>
            <a:picLocks noChangeAspect="1" noChangeArrowheads="1"/>
          </p:cNvPicPr>
          <p:nvPr/>
        </p:nvPicPr>
        <p:blipFill>
          <a:blip r:embed="rId2"/>
          <a:srcRect/>
          <a:stretch>
            <a:fillRect/>
          </a:stretch>
        </p:blipFill>
        <p:spPr bwMode="auto">
          <a:xfrm>
            <a:off x="609600" y="1066800"/>
            <a:ext cx="8077200" cy="1066800"/>
          </a:xfrm>
          <a:prstGeom prst="rect">
            <a:avLst/>
          </a:prstGeom>
          <a:noFill/>
          <a:ln w="9525">
            <a:noFill/>
            <a:miter lim="800000"/>
            <a:headEnd/>
            <a:tailEnd/>
          </a:ln>
          <a:effectLst/>
        </p:spPr>
      </p:pic>
      <p:sp>
        <p:nvSpPr>
          <p:cNvPr id="5" name="Rectangle 4"/>
          <p:cNvSpPr/>
          <p:nvPr/>
        </p:nvSpPr>
        <p:spPr>
          <a:xfrm>
            <a:off x="304800" y="2209800"/>
            <a:ext cx="2219005" cy="369332"/>
          </a:xfrm>
          <a:prstGeom prst="rect">
            <a:avLst/>
          </a:prstGeom>
        </p:spPr>
        <p:txBody>
          <a:bodyPr wrap="none">
            <a:spAutoFit/>
          </a:bodyPr>
          <a:lstStyle/>
          <a:p>
            <a:r>
              <a:rPr lang="en-US" b="1" dirty="0" smtClean="0"/>
              <a:t>To view remote tags :</a:t>
            </a:r>
          </a:p>
        </p:txBody>
      </p:sp>
      <p:sp>
        <p:nvSpPr>
          <p:cNvPr id="6" name="Rectangle 5"/>
          <p:cNvSpPr/>
          <p:nvPr/>
        </p:nvSpPr>
        <p:spPr>
          <a:xfrm>
            <a:off x="533400" y="2604868"/>
            <a:ext cx="1955664" cy="369332"/>
          </a:xfrm>
          <a:prstGeom prst="rect">
            <a:avLst/>
          </a:prstGeom>
        </p:spPr>
        <p:txBody>
          <a:bodyPr wrap="none">
            <a:spAutoFit/>
          </a:bodyPr>
          <a:lstStyle/>
          <a:p>
            <a:r>
              <a:rPr lang="en-US" dirty="0" err="1" smtClean="0"/>
              <a:t>git</a:t>
            </a:r>
            <a:r>
              <a:rPr lang="en-US" dirty="0" smtClean="0"/>
              <a:t> </a:t>
            </a:r>
            <a:r>
              <a:rPr lang="en-US" dirty="0" err="1" smtClean="0"/>
              <a:t>ls</a:t>
            </a:r>
            <a:r>
              <a:rPr lang="en-US" dirty="0" smtClean="0"/>
              <a:t>-remote --tags</a:t>
            </a:r>
            <a:endParaRPr lang="en-US" dirty="0"/>
          </a:p>
        </p:txBody>
      </p:sp>
      <p:pic>
        <p:nvPicPr>
          <p:cNvPr id="52226" name="Picture 2"/>
          <p:cNvPicPr>
            <a:picLocks noChangeAspect="1" noChangeArrowheads="1"/>
          </p:cNvPicPr>
          <p:nvPr/>
        </p:nvPicPr>
        <p:blipFill>
          <a:blip r:embed="rId3"/>
          <a:srcRect/>
          <a:stretch>
            <a:fillRect/>
          </a:stretch>
        </p:blipFill>
        <p:spPr bwMode="auto">
          <a:xfrm>
            <a:off x="609600" y="3048000"/>
            <a:ext cx="8153400" cy="1066800"/>
          </a:xfrm>
          <a:prstGeom prst="rect">
            <a:avLst/>
          </a:prstGeom>
          <a:noFill/>
          <a:ln w="9525">
            <a:noFill/>
            <a:miter lim="800000"/>
            <a:headEnd/>
            <a:tailEnd/>
          </a:ln>
          <a:effectLst/>
        </p:spPr>
      </p:pic>
      <p:sp>
        <p:nvSpPr>
          <p:cNvPr id="8" name="Rectangle 7"/>
          <p:cNvSpPr/>
          <p:nvPr/>
        </p:nvSpPr>
        <p:spPr>
          <a:xfrm>
            <a:off x="381000" y="4267200"/>
            <a:ext cx="2030492" cy="369332"/>
          </a:xfrm>
          <a:prstGeom prst="rect">
            <a:avLst/>
          </a:prstGeom>
        </p:spPr>
        <p:txBody>
          <a:bodyPr wrap="none">
            <a:spAutoFit/>
          </a:bodyPr>
          <a:lstStyle/>
          <a:p>
            <a:r>
              <a:rPr lang="en-US" b="1" dirty="0" smtClean="0"/>
              <a:t>Delete remote tag :</a:t>
            </a:r>
          </a:p>
        </p:txBody>
      </p:sp>
      <p:sp>
        <p:nvSpPr>
          <p:cNvPr id="9" name="Rectangle 8"/>
          <p:cNvSpPr/>
          <p:nvPr/>
        </p:nvSpPr>
        <p:spPr>
          <a:xfrm>
            <a:off x="609600" y="4648200"/>
            <a:ext cx="2748253" cy="369332"/>
          </a:xfrm>
          <a:prstGeom prst="rect">
            <a:avLst/>
          </a:prstGeom>
        </p:spPr>
        <p:txBody>
          <a:bodyPr wrap="none">
            <a:spAutoFit/>
          </a:bodyPr>
          <a:lstStyle/>
          <a:p>
            <a:r>
              <a:rPr lang="en-US" dirty="0" err="1" smtClean="0"/>
              <a:t>git</a:t>
            </a:r>
            <a:r>
              <a:rPr lang="en-US" dirty="0" smtClean="0"/>
              <a:t> push origin :&lt;tag name&gt;</a:t>
            </a:r>
            <a:endParaRPr lang="en-US" dirty="0"/>
          </a:p>
        </p:txBody>
      </p:sp>
      <p:pic>
        <p:nvPicPr>
          <p:cNvPr id="52227" name="Picture 3"/>
          <p:cNvPicPr>
            <a:picLocks noChangeAspect="1" noChangeArrowheads="1"/>
          </p:cNvPicPr>
          <p:nvPr/>
        </p:nvPicPr>
        <p:blipFill>
          <a:blip r:embed="rId4"/>
          <a:srcRect/>
          <a:stretch>
            <a:fillRect/>
          </a:stretch>
        </p:blipFill>
        <p:spPr bwMode="auto">
          <a:xfrm>
            <a:off x="533400" y="5105400"/>
            <a:ext cx="8229600" cy="7620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2681311" cy="369332"/>
          </a:xfrm>
          <a:prstGeom prst="rect">
            <a:avLst/>
          </a:prstGeom>
        </p:spPr>
        <p:txBody>
          <a:bodyPr wrap="none">
            <a:spAutoFit/>
          </a:bodyPr>
          <a:lstStyle/>
          <a:p>
            <a:r>
              <a:rPr lang="en-US" b="1" dirty="0" smtClean="0"/>
              <a:t>Delete all the remote tag :</a:t>
            </a:r>
          </a:p>
        </p:txBody>
      </p:sp>
      <p:sp>
        <p:nvSpPr>
          <p:cNvPr id="53249" name="Rectangle 1"/>
          <p:cNvSpPr>
            <a:spLocks noChangeArrowheads="1"/>
          </p:cNvSpPr>
          <p:nvPr/>
        </p:nvSpPr>
        <p:spPr bwMode="auto">
          <a:xfrm>
            <a:off x="533400" y="609600"/>
            <a:ext cx="6596165" cy="276999"/>
          </a:xfrm>
          <a:prstGeom prst="rect">
            <a:avLst/>
          </a:prstGeom>
          <a:solidFill>
            <a:srgbClr val="EFF0F1"/>
          </a:solidFill>
          <a:ln w="9525">
            <a:noFill/>
            <a:miter lim="800000"/>
            <a:headEnd/>
            <a:tailEnd/>
          </a:ln>
          <a:effectLst/>
        </p:spPr>
        <p:txBody>
          <a:bodyPr vert="horz" wrap="none" lIns="0" tIns="0" rIns="0" bIns="0" numCol="1" anchor="ctr" anchorCtr="0" compatLnSpc="1">
            <a:prstTxWarp prst="textNoShape">
              <a:avLst/>
            </a:prstTxWarp>
            <a:spAutoFit/>
          </a:bodyPr>
          <a:lstStyle/>
          <a:p>
            <a:pPr lvl="0" fontAlgn="base">
              <a:spcBef>
                <a:spcPct val="0"/>
              </a:spcBef>
              <a:spcAft>
                <a:spcPct val="0"/>
              </a:spcAft>
            </a:pPr>
            <a:r>
              <a:rPr lang="en-US" dirty="0" err="1" smtClean="0"/>
              <a:t>git</a:t>
            </a:r>
            <a:r>
              <a:rPr lang="en-US" dirty="0" smtClean="0"/>
              <a:t> </a:t>
            </a:r>
            <a:r>
              <a:rPr lang="en-US" dirty="0" err="1" smtClean="0"/>
              <a:t>ls</a:t>
            </a:r>
            <a:r>
              <a:rPr lang="en-US" dirty="0" smtClean="0"/>
              <a:t>-remote --tags --refs origin | cut -f2 | </a:t>
            </a:r>
            <a:r>
              <a:rPr lang="en-US" dirty="0" err="1" smtClean="0"/>
              <a:t>xargs</a:t>
            </a:r>
            <a:r>
              <a:rPr lang="en-US" dirty="0" smtClean="0"/>
              <a:t> </a:t>
            </a:r>
            <a:r>
              <a:rPr lang="en-US" dirty="0" err="1" smtClean="0"/>
              <a:t>git</a:t>
            </a:r>
            <a:r>
              <a:rPr lang="en-US" dirty="0" smtClean="0"/>
              <a:t> push origin --delete</a:t>
            </a:r>
          </a:p>
        </p:txBody>
      </p:sp>
      <p:pic>
        <p:nvPicPr>
          <p:cNvPr id="53250" name="Picture 2"/>
          <p:cNvPicPr>
            <a:picLocks noChangeAspect="1" noChangeArrowheads="1"/>
          </p:cNvPicPr>
          <p:nvPr/>
        </p:nvPicPr>
        <p:blipFill>
          <a:blip r:embed="rId2"/>
          <a:srcRect/>
          <a:stretch>
            <a:fillRect/>
          </a:stretch>
        </p:blipFill>
        <p:spPr bwMode="auto">
          <a:xfrm>
            <a:off x="457200" y="1028700"/>
            <a:ext cx="8334375" cy="647700"/>
          </a:xfrm>
          <a:prstGeom prst="rect">
            <a:avLst/>
          </a:prstGeom>
          <a:noFill/>
          <a:ln w="9525">
            <a:noFill/>
            <a:miter lim="800000"/>
            <a:headEnd/>
            <a:tailEnd/>
          </a:ln>
          <a:effectLst/>
        </p:spPr>
      </p:pic>
      <p:sp>
        <p:nvSpPr>
          <p:cNvPr id="5" name="Rectangle 4"/>
          <p:cNvSpPr/>
          <p:nvPr/>
        </p:nvSpPr>
        <p:spPr>
          <a:xfrm>
            <a:off x="228600" y="1905000"/>
            <a:ext cx="2743200" cy="369332"/>
          </a:xfrm>
          <a:prstGeom prst="rect">
            <a:avLst/>
          </a:prstGeom>
        </p:spPr>
        <p:txBody>
          <a:bodyPr wrap="square">
            <a:spAutoFit/>
          </a:bodyPr>
          <a:lstStyle/>
          <a:p>
            <a:r>
              <a:rPr lang="en-US" b="1" dirty="0" smtClean="0"/>
              <a:t>2. Annotated Tags :</a:t>
            </a:r>
            <a:endParaRPr lang="en-US" b="1" dirty="0"/>
          </a:p>
        </p:txBody>
      </p:sp>
      <p:sp>
        <p:nvSpPr>
          <p:cNvPr id="53251" name="Rectangle 3"/>
          <p:cNvSpPr>
            <a:spLocks noChangeArrowheads="1"/>
          </p:cNvSpPr>
          <p:nvPr/>
        </p:nvSpPr>
        <p:spPr bwMode="auto">
          <a:xfrm>
            <a:off x="533400" y="2286000"/>
            <a:ext cx="2683492" cy="526989"/>
          </a:xfrm>
          <a:prstGeom prst="rect">
            <a:avLst/>
          </a:prstGeom>
          <a:solidFill>
            <a:srgbClr val="EEEEEE"/>
          </a:solidFill>
          <a:ln w="9525">
            <a:noFill/>
            <a:miter lim="800000"/>
            <a:headEnd/>
            <a:tailEnd/>
          </a:ln>
          <a:effectLst/>
        </p:spPr>
        <p:txBody>
          <a:bodyPr vert="horz" wrap="none" lIns="0" tIns="88872"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err="1" smtClean="0"/>
              <a:t>git</a:t>
            </a:r>
            <a:r>
              <a:rPr lang="en-US" dirty="0" smtClean="0"/>
              <a:t> tag -a v1.4 -m “message" </a:t>
            </a:r>
          </a:p>
        </p:txBody>
      </p:sp>
      <p:pic>
        <p:nvPicPr>
          <p:cNvPr id="53252" name="Picture 4"/>
          <p:cNvPicPr>
            <a:picLocks noChangeAspect="1" noChangeArrowheads="1"/>
          </p:cNvPicPr>
          <p:nvPr/>
        </p:nvPicPr>
        <p:blipFill>
          <a:blip r:embed="rId3"/>
          <a:srcRect/>
          <a:stretch>
            <a:fillRect/>
          </a:stretch>
        </p:blipFill>
        <p:spPr bwMode="auto">
          <a:xfrm>
            <a:off x="533400" y="2819400"/>
            <a:ext cx="8229600" cy="914400"/>
          </a:xfrm>
          <a:prstGeom prst="rect">
            <a:avLst/>
          </a:prstGeom>
          <a:noFill/>
          <a:ln w="9525">
            <a:noFill/>
            <a:miter lim="800000"/>
            <a:headEnd/>
            <a:tailEnd/>
          </a:ln>
          <a:effectLst/>
        </p:spPr>
      </p:pic>
      <p:sp>
        <p:nvSpPr>
          <p:cNvPr id="8" name="Rectangle 7"/>
          <p:cNvSpPr/>
          <p:nvPr/>
        </p:nvSpPr>
        <p:spPr>
          <a:xfrm>
            <a:off x="228600" y="3886200"/>
            <a:ext cx="3162469" cy="369332"/>
          </a:xfrm>
          <a:prstGeom prst="rect">
            <a:avLst/>
          </a:prstGeom>
        </p:spPr>
        <p:txBody>
          <a:bodyPr wrap="none">
            <a:spAutoFit/>
          </a:bodyPr>
          <a:lstStyle/>
          <a:p>
            <a:r>
              <a:rPr lang="en-US" b="1" dirty="0" smtClean="0"/>
              <a:t>Undo the changes before add :</a:t>
            </a:r>
          </a:p>
        </p:txBody>
      </p:sp>
      <p:sp>
        <p:nvSpPr>
          <p:cNvPr id="9" name="Rectangle 8"/>
          <p:cNvSpPr/>
          <p:nvPr/>
        </p:nvSpPr>
        <p:spPr>
          <a:xfrm>
            <a:off x="685800" y="4267200"/>
            <a:ext cx="2819400" cy="369332"/>
          </a:xfrm>
          <a:prstGeom prst="rect">
            <a:avLst/>
          </a:prstGeom>
        </p:spPr>
        <p:txBody>
          <a:bodyPr wrap="square">
            <a:spAutoFit/>
          </a:bodyPr>
          <a:lstStyle/>
          <a:p>
            <a:r>
              <a:rPr lang="en-US" dirty="0" err="1" smtClean="0"/>
              <a:t>git</a:t>
            </a:r>
            <a:r>
              <a:rPr lang="en-US" dirty="0" smtClean="0"/>
              <a:t> checkout &lt;file&gt;</a:t>
            </a:r>
            <a:endParaRPr lang="en-US" dirty="0"/>
          </a:p>
        </p:txBody>
      </p:sp>
      <p:pic>
        <p:nvPicPr>
          <p:cNvPr id="53253" name="Picture 5"/>
          <p:cNvPicPr>
            <a:picLocks noChangeAspect="1" noChangeArrowheads="1"/>
          </p:cNvPicPr>
          <p:nvPr/>
        </p:nvPicPr>
        <p:blipFill>
          <a:blip r:embed="rId4"/>
          <a:srcRect/>
          <a:stretch>
            <a:fillRect/>
          </a:stretch>
        </p:blipFill>
        <p:spPr bwMode="auto">
          <a:xfrm>
            <a:off x="304800" y="4724400"/>
            <a:ext cx="8458200" cy="20288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7000" y="228600"/>
            <a:ext cx="3434915" cy="584775"/>
          </a:xfrm>
          <a:prstGeom prst="rect">
            <a:avLst/>
          </a:prstGeom>
        </p:spPr>
        <p:txBody>
          <a:bodyPr wrap="none">
            <a:spAutoFit/>
          </a:bodyPr>
          <a:lstStyle/>
          <a:p>
            <a:r>
              <a:rPr lang="en-US" sz="3200" b="1" dirty="0" smtClean="0"/>
              <a:t>GIT ARCHITECTURE</a:t>
            </a:r>
            <a:endParaRPr lang="en-US" sz="3200" dirty="0"/>
          </a:p>
        </p:txBody>
      </p:sp>
      <p:pic>
        <p:nvPicPr>
          <p:cNvPr id="1026" name="Picture 2"/>
          <p:cNvPicPr>
            <a:picLocks noChangeAspect="1" noChangeArrowheads="1"/>
          </p:cNvPicPr>
          <p:nvPr/>
        </p:nvPicPr>
        <p:blipFill>
          <a:blip r:embed="rId2"/>
          <a:srcRect/>
          <a:stretch>
            <a:fillRect/>
          </a:stretch>
        </p:blipFill>
        <p:spPr bwMode="auto">
          <a:xfrm>
            <a:off x="609600" y="1143000"/>
            <a:ext cx="8076340" cy="51054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1"/>
          <p:cNvPicPr>
            <a:picLocks noChangeAspect="1" noChangeArrowheads="1"/>
          </p:cNvPicPr>
          <p:nvPr/>
        </p:nvPicPr>
        <p:blipFill>
          <a:blip r:embed="rId2"/>
          <a:srcRect/>
          <a:stretch>
            <a:fillRect/>
          </a:stretch>
        </p:blipFill>
        <p:spPr bwMode="auto">
          <a:xfrm>
            <a:off x="381000" y="228600"/>
            <a:ext cx="8382000" cy="838200"/>
          </a:xfrm>
          <a:prstGeom prst="rect">
            <a:avLst/>
          </a:prstGeom>
          <a:noFill/>
          <a:ln w="9525">
            <a:noFill/>
            <a:miter lim="800000"/>
            <a:headEnd/>
            <a:tailEnd/>
          </a:ln>
          <a:effectLst/>
        </p:spPr>
      </p:pic>
      <p:sp>
        <p:nvSpPr>
          <p:cNvPr id="3" name="Rectangle 2"/>
          <p:cNvSpPr/>
          <p:nvPr/>
        </p:nvSpPr>
        <p:spPr>
          <a:xfrm>
            <a:off x="304800" y="1219200"/>
            <a:ext cx="2944909" cy="369332"/>
          </a:xfrm>
          <a:prstGeom prst="rect">
            <a:avLst/>
          </a:prstGeom>
        </p:spPr>
        <p:txBody>
          <a:bodyPr wrap="none">
            <a:spAutoFit/>
          </a:bodyPr>
          <a:lstStyle/>
          <a:p>
            <a:r>
              <a:rPr lang="en-US" b="1" dirty="0" smtClean="0"/>
              <a:t>Undo the changes after add :</a:t>
            </a:r>
          </a:p>
        </p:txBody>
      </p:sp>
      <p:sp>
        <p:nvSpPr>
          <p:cNvPr id="4" name="Rectangle 3"/>
          <p:cNvSpPr/>
          <p:nvPr/>
        </p:nvSpPr>
        <p:spPr>
          <a:xfrm>
            <a:off x="685800" y="1600200"/>
            <a:ext cx="2819400" cy="923330"/>
          </a:xfrm>
          <a:prstGeom prst="rect">
            <a:avLst/>
          </a:prstGeom>
        </p:spPr>
        <p:txBody>
          <a:bodyPr wrap="square">
            <a:spAutoFit/>
          </a:bodyPr>
          <a:lstStyle/>
          <a:p>
            <a:pPr marL="342900" indent="-342900">
              <a:buAutoNum type="arabicPeriod"/>
            </a:pPr>
            <a:r>
              <a:rPr lang="en-US" dirty="0" smtClean="0"/>
              <a:t>Do the changes</a:t>
            </a:r>
          </a:p>
          <a:p>
            <a:pPr marL="342900" indent="-342900">
              <a:buAutoNum type="arabicPeriod"/>
            </a:pPr>
            <a:r>
              <a:rPr lang="en-US" dirty="0" smtClean="0"/>
              <a:t>Add the file (</a:t>
            </a:r>
            <a:r>
              <a:rPr lang="en-US" dirty="0" err="1" smtClean="0"/>
              <a:t>git</a:t>
            </a:r>
            <a:r>
              <a:rPr lang="en-US" dirty="0" smtClean="0"/>
              <a:t> add .)</a:t>
            </a:r>
          </a:p>
          <a:p>
            <a:pPr marL="342900" indent="-342900">
              <a:buAutoNum type="arabicPeriod"/>
            </a:pPr>
            <a:r>
              <a:rPr lang="en-US" dirty="0" err="1" smtClean="0"/>
              <a:t>Git</a:t>
            </a:r>
            <a:r>
              <a:rPr lang="en-US" dirty="0" smtClean="0"/>
              <a:t> reset file </a:t>
            </a:r>
            <a:endParaRPr lang="en-US" dirty="0"/>
          </a:p>
        </p:txBody>
      </p:sp>
      <p:pic>
        <p:nvPicPr>
          <p:cNvPr id="54274" name="Picture 2"/>
          <p:cNvPicPr>
            <a:picLocks noChangeAspect="1" noChangeArrowheads="1"/>
          </p:cNvPicPr>
          <p:nvPr/>
        </p:nvPicPr>
        <p:blipFill>
          <a:blip r:embed="rId3"/>
          <a:srcRect/>
          <a:stretch>
            <a:fillRect/>
          </a:stretch>
        </p:blipFill>
        <p:spPr bwMode="auto">
          <a:xfrm>
            <a:off x="533400" y="2743200"/>
            <a:ext cx="8153400" cy="457200"/>
          </a:xfrm>
          <a:prstGeom prst="rect">
            <a:avLst/>
          </a:prstGeom>
          <a:noFill/>
          <a:ln w="9525">
            <a:noFill/>
            <a:miter lim="800000"/>
            <a:headEnd/>
            <a:tailEnd/>
          </a:ln>
          <a:effectLst/>
        </p:spPr>
      </p:pic>
      <p:pic>
        <p:nvPicPr>
          <p:cNvPr id="54275" name="Picture 3"/>
          <p:cNvPicPr>
            <a:picLocks noChangeAspect="1" noChangeArrowheads="1"/>
          </p:cNvPicPr>
          <p:nvPr/>
        </p:nvPicPr>
        <p:blipFill>
          <a:blip r:embed="rId4"/>
          <a:srcRect/>
          <a:stretch>
            <a:fillRect/>
          </a:stretch>
        </p:blipFill>
        <p:spPr bwMode="auto">
          <a:xfrm>
            <a:off x="533400" y="3352800"/>
            <a:ext cx="8153400" cy="1905000"/>
          </a:xfrm>
          <a:prstGeom prst="rect">
            <a:avLst/>
          </a:prstGeom>
          <a:noFill/>
          <a:ln w="9525">
            <a:noFill/>
            <a:miter lim="800000"/>
            <a:headEnd/>
            <a:tailEnd/>
          </a:ln>
          <a:effectLst/>
        </p:spPr>
      </p:pic>
      <p:pic>
        <p:nvPicPr>
          <p:cNvPr id="54276" name="Picture 4"/>
          <p:cNvPicPr>
            <a:picLocks noChangeAspect="1" noChangeArrowheads="1"/>
          </p:cNvPicPr>
          <p:nvPr/>
        </p:nvPicPr>
        <p:blipFill>
          <a:blip r:embed="rId5"/>
          <a:srcRect/>
          <a:stretch>
            <a:fillRect/>
          </a:stretch>
        </p:blipFill>
        <p:spPr bwMode="auto">
          <a:xfrm>
            <a:off x="533401" y="5410200"/>
            <a:ext cx="8229600" cy="8382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3314049" cy="369332"/>
          </a:xfrm>
          <a:prstGeom prst="rect">
            <a:avLst/>
          </a:prstGeom>
        </p:spPr>
        <p:txBody>
          <a:bodyPr wrap="none">
            <a:spAutoFit/>
          </a:bodyPr>
          <a:lstStyle/>
          <a:p>
            <a:r>
              <a:rPr lang="en-US" b="1" dirty="0" smtClean="0"/>
              <a:t>Undo the changes after commit :</a:t>
            </a:r>
          </a:p>
        </p:txBody>
      </p:sp>
      <p:sp>
        <p:nvSpPr>
          <p:cNvPr id="3" name="Rectangle 2"/>
          <p:cNvSpPr/>
          <p:nvPr/>
        </p:nvSpPr>
        <p:spPr>
          <a:xfrm>
            <a:off x="609600" y="533400"/>
            <a:ext cx="4572000" cy="1200329"/>
          </a:xfrm>
          <a:prstGeom prst="rect">
            <a:avLst/>
          </a:prstGeom>
        </p:spPr>
        <p:txBody>
          <a:bodyPr>
            <a:spAutoFit/>
          </a:bodyPr>
          <a:lstStyle/>
          <a:p>
            <a:r>
              <a:rPr lang="en-US" dirty="0" smtClean="0"/>
              <a:t>Types of reset</a:t>
            </a:r>
          </a:p>
          <a:p>
            <a:r>
              <a:rPr lang="en-US" dirty="0" smtClean="0"/>
              <a:t>1. </a:t>
            </a:r>
            <a:r>
              <a:rPr lang="en-US" dirty="0" err="1" smtClean="0"/>
              <a:t>git</a:t>
            </a:r>
            <a:r>
              <a:rPr lang="en-US" dirty="0" smtClean="0"/>
              <a:t> reset soft</a:t>
            </a:r>
          </a:p>
          <a:p>
            <a:r>
              <a:rPr lang="en-US" dirty="0" smtClean="0"/>
              <a:t>2. </a:t>
            </a:r>
            <a:r>
              <a:rPr lang="en-US" dirty="0" err="1" smtClean="0"/>
              <a:t>git</a:t>
            </a:r>
            <a:r>
              <a:rPr lang="en-US" dirty="0" smtClean="0"/>
              <a:t> reset mixed (default)</a:t>
            </a:r>
          </a:p>
          <a:p>
            <a:r>
              <a:rPr lang="en-US" dirty="0" smtClean="0"/>
              <a:t>3. </a:t>
            </a:r>
            <a:r>
              <a:rPr lang="en-US" dirty="0" err="1" smtClean="0"/>
              <a:t>git</a:t>
            </a:r>
            <a:r>
              <a:rPr lang="en-US" dirty="0" smtClean="0"/>
              <a:t> reset hard</a:t>
            </a:r>
            <a:endParaRPr lang="en-US" dirty="0"/>
          </a:p>
        </p:txBody>
      </p:sp>
      <p:sp>
        <p:nvSpPr>
          <p:cNvPr id="4" name="Rectangle 3"/>
          <p:cNvSpPr/>
          <p:nvPr/>
        </p:nvSpPr>
        <p:spPr>
          <a:xfrm>
            <a:off x="457200" y="1752600"/>
            <a:ext cx="1384353" cy="369332"/>
          </a:xfrm>
          <a:prstGeom prst="rect">
            <a:avLst/>
          </a:prstGeom>
        </p:spPr>
        <p:txBody>
          <a:bodyPr wrap="none">
            <a:spAutoFit/>
          </a:bodyPr>
          <a:lstStyle/>
          <a:p>
            <a:r>
              <a:rPr lang="en-US" b="1" dirty="0" err="1" smtClean="0"/>
              <a:t>git</a:t>
            </a:r>
            <a:r>
              <a:rPr lang="en-US" b="1" dirty="0" smtClean="0"/>
              <a:t> reset soft</a:t>
            </a:r>
            <a:endParaRPr lang="en-US" b="1" dirty="0"/>
          </a:p>
        </p:txBody>
      </p:sp>
      <p:sp>
        <p:nvSpPr>
          <p:cNvPr id="5" name="Rectangle 4"/>
          <p:cNvSpPr/>
          <p:nvPr/>
        </p:nvSpPr>
        <p:spPr>
          <a:xfrm>
            <a:off x="685800" y="2209800"/>
            <a:ext cx="5562600" cy="646331"/>
          </a:xfrm>
          <a:prstGeom prst="rect">
            <a:avLst/>
          </a:prstGeom>
        </p:spPr>
        <p:txBody>
          <a:bodyPr wrap="square">
            <a:spAutoFit/>
          </a:bodyPr>
          <a:lstStyle/>
          <a:p>
            <a:pPr marL="342900" indent="-342900">
              <a:buAutoNum type="arabicPeriod"/>
            </a:pPr>
            <a:r>
              <a:rPr lang="en-US" dirty="0" smtClean="0"/>
              <a:t>Take the commit id which we want to keep</a:t>
            </a:r>
          </a:p>
          <a:p>
            <a:pPr marL="342900" indent="-342900">
              <a:buAutoNum type="arabicPeriod"/>
            </a:pPr>
            <a:r>
              <a:rPr lang="en-US" dirty="0" smtClean="0"/>
              <a:t>Apply the command (</a:t>
            </a:r>
            <a:r>
              <a:rPr lang="en-US" dirty="0" err="1" smtClean="0"/>
              <a:t>git</a:t>
            </a:r>
            <a:r>
              <a:rPr lang="en-US" dirty="0" smtClean="0"/>
              <a:t> reset --soft paste the id)</a:t>
            </a:r>
            <a:endParaRPr lang="en-US" dirty="0"/>
          </a:p>
        </p:txBody>
      </p:sp>
      <p:pic>
        <p:nvPicPr>
          <p:cNvPr id="55298" name="Picture 2"/>
          <p:cNvPicPr>
            <a:picLocks noChangeAspect="1" noChangeArrowheads="1"/>
          </p:cNvPicPr>
          <p:nvPr/>
        </p:nvPicPr>
        <p:blipFill>
          <a:blip r:embed="rId2"/>
          <a:srcRect/>
          <a:stretch>
            <a:fillRect/>
          </a:stretch>
        </p:blipFill>
        <p:spPr bwMode="auto">
          <a:xfrm>
            <a:off x="762000" y="3048000"/>
            <a:ext cx="7620000" cy="3349204"/>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p:cNvPicPr>
            <a:picLocks noChangeAspect="1" noChangeArrowheads="1"/>
          </p:cNvPicPr>
          <p:nvPr/>
        </p:nvPicPr>
        <p:blipFill>
          <a:blip r:embed="rId2"/>
          <a:srcRect/>
          <a:stretch>
            <a:fillRect/>
          </a:stretch>
        </p:blipFill>
        <p:spPr bwMode="auto">
          <a:xfrm>
            <a:off x="228600" y="228600"/>
            <a:ext cx="8610600" cy="381000"/>
          </a:xfrm>
          <a:prstGeom prst="rect">
            <a:avLst/>
          </a:prstGeom>
          <a:noFill/>
          <a:ln w="9525">
            <a:noFill/>
            <a:miter lim="800000"/>
            <a:headEnd/>
            <a:tailEnd/>
          </a:ln>
          <a:effectLst/>
        </p:spPr>
      </p:pic>
      <p:pic>
        <p:nvPicPr>
          <p:cNvPr id="56325" name="Picture 5"/>
          <p:cNvPicPr>
            <a:picLocks noChangeAspect="1" noChangeArrowheads="1"/>
          </p:cNvPicPr>
          <p:nvPr/>
        </p:nvPicPr>
        <p:blipFill>
          <a:blip r:embed="rId3"/>
          <a:srcRect/>
          <a:stretch>
            <a:fillRect/>
          </a:stretch>
        </p:blipFill>
        <p:spPr bwMode="auto">
          <a:xfrm>
            <a:off x="228600" y="685800"/>
            <a:ext cx="8534400" cy="2209800"/>
          </a:xfrm>
          <a:prstGeom prst="rect">
            <a:avLst/>
          </a:prstGeom>
          <a:noFill/>
          <a:ln w="9525">
            <a:noFill/>
            <a:miter lim="800000"/>
            <a:headEnd/>
            <a:tailEnd/>
          </a:ln>
          <a:effectLst/>
        </p:spPr>
      </p:pic>
      <p:pic>
        <p:nvPicPr>
          <p:cNvPr id="56326" name="Picture 6"/>
          <p:cNvPicPr>
            <a:picLocks noChangeAspect="1" noChangeArrowheads="1"/>
          </p:cNvPicPr>
          <p:nvPr/>
        </p:nvPicPr>
        <p:blipFill>
          <a:blip r:embed="rId4"/>
          <a:srcRect/>
          <a:stretch>
            <a:fillRect/>
          </a:stretch>
        </p:blipFill>
        <p:spPr bwMode="auto">
          <a:xfrm>
            <a:off x="228600" y="3421029"/>
            <a:ext cx="8534400" cy="2217771"/>
          </a:xfrm>
          <a:prstGeom prst="rect">
            <a:avLst/>
          </a:prstGeom>
          <a:noFill/>
          <a:ln w="9525">
            <a:noFill/>
            <a:miter lim="800000"/>
            <a:headEnd/>
            <a:tailEnd/>
          </a:ln>
          <a:effectLst/>
        </p:spPr>
      </p:pic>
      <p:sp>
        <p:nvSpPr>
          <p:cNvPr id="9" name="Rectangle 8"/>
          <p:cNvSpPr/>
          <p:nvPr/>
        </p:nvSpPr>
        <p:spPr>
          <a:xfrm>
            <a:off x="152400" y="2983468"/>
            <a:ext cx="5562600" cy="369332"/>
          </a:xfrm>
          <a:prstGeom prst="rect">
            <a:avLst/>
          </a:prstGeom>
        </p:spPr>
        <p:txBody>
          <a:bodyPr wrap="square">
            <a:spAutoFit/>
          </a:bodyPr>
          <a:lstStyle/>
          <a:p>
            <a:pPr marL="342900" indent="-342900"/>
            <a:r>
              <a:rPr lang="en-US" dirty="0" smtClean="0"/>
              <a:t>Changes will come back to staging (after add)</a:t>
            </a:r>
          </a:p>
        </p:txBody>
      </p:sp>
      <p:pic>
        <p:nvPicPr>
          <p:cNvPr id="56327" name="Picture 7"/>
          <p:cNvPicPr>
            <a:picLocks noChangeAspect="1" noChangeArrowheads="1"/>
          </p:cNvPicPr>
          <p:nvPr/>
        </p:nvPicPr>
        <p:blipFill>
          <a:blip r:embed="rId5"/>
          <a:srcRect/>
          <a:stretch>
            <a:fillRect/>
          </a:stretch>
        </p:blipFill>
        <p:spPr bwMode="auto">
          <a:xfrm>
            <a:off x="228600" y="5867399"/>
            <a:ext cx="8610600" cy="732481"/>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476319" cy="369332"/>
          </a:xfrm>
          <a:prstGeom prst="rect">
            <a:avLst/>
          </a:prstGeom>
        </p:spPr>
        <p:txBody>
          <a:bodyPr wrap="none">
            <a:spAutoFit/>
          </a:bodyPr>
          <a:lstStyle/>
          <a:p>
            <a:r>
              <a:rPr lang="en-US" b="1" dirty="0" err="1" smtClean="0"/>
              <a:t>git</a:t>
            </a:r>
            <a:r>
              <a:rPr lang="en-US" b="1" dirty="0" smtClean="0"/>
              <a:t> reset mixed (default)</a:t>
            </a:r>
            <a:endParaRPr lang="en-US" b="1" dirty="0"/>
          </a:p>
        </p:txBody>
      </p:sp>
      <p:sp>
        <p:nvSpPr>
          <p:cNvPr id="3" name="Rectangle 2"/>
          <p:cNvSpPr/>
          <p:nvPr/>
        </p:nvSpPr>
        <p:spPr>
          <a:xfrm>
            <a:off x="533400" y="609600"/>
            <a:ext cx="5562600" cy="369332"/>
          </a:xfrm>
          <a:prstGeom prst="rect">
            <a:avLst/>
          </a:prstGeom>
        </p:spPr>
        <p:txBody>
          <a:bodyPr wrap="square">
            <a:spAutoFit/>
          </a:bodyPr>
          <a:lstStyle/>
          <a:p>
            <a:pPr marL="342900" indent="-342900"/>
            <a:r>
              <a:rPr lang="en-US" dirty="0" smtClean="0"/>
              <a:t>Changes will come back to staging (before add)</a:t>
            </a:r>
          </a:p>
        </p:txBody>
      </p:sp>
      <p:pic>
        <p:nvPicPr>
          <p:cNvPr id="57346" name="Picture 2"/>
          <p:cNvPicPr>
            <a:picLocks noChangeAspect="1" noChangeArrowheads="1"/>
          </p:cNvPicPr>
          <p:nvPr/>
        </p:nvPicPr>
        <p:blipFill>
          <a:blip r:embed="rId3"/>
          <a:srcRect/>
          <a:stretch>
            <a:fillRect/>
          </a:stretch>
        </p:blipFill>
        <p:spPr bwMode="auto">
          <a:xfrm>
            <a:off x="609600" y="1066800"/>
            <a:ext cx="8153400" cy="2297578"/>
          </a:xfrm>
          <a:prstGeom prst="rect">
            <a:avLst/>
          </a:prstGeom>
          <a:noFill/>
          <a:ln w="9525">
            <a:noFill/>
            <a:miter lim="800000"/>
            <a:headEnd/>
            <a:tailEnd/>
          </a:ln>
          <a:effectLst/>
        </p:spPr>
      </p:pic>
      <p:sp>
        <p:nvSpPr>
          <p:cNvPr id="5" name="Rectangle 4"/>
          <p:cNvSpPr/>
          <p:nvPr/>
        </p:nvSpPr>
        <p:spPr>
          <a:xfrm>
            <a:off x="304800" y="3505200"/>
            <a:ext cx="1455270" cy="369332"/>
          </a:xfrm>
          <a:prstGeom prst="rect">
            <a:avLst/>
          </a:prstGeom>
        </p:spPr>
        <p:txBody>
          <a:bodyPr wrap="none">
            <a:spAutoFit/>
          </a:bodyPr>
          <a:lstStyle/>
          <a:p>
            <a:r>
              <a:rPr lang="en-US" b="1" dirty="0" err="1" smtClean="0"/>
              <a:t>git</a:t>
            </a:r>
            <a:r>
              <a:rPr lang="en-US" b="1" dirty="0" smtClean="0"/>
              <a:t> reset hard</a:t>
            </a:r>
            <a:endParaRPr lang="en-US" b="1" dirty="0"/>
          </a:p>
        </p:txBody>
      </p:sp>
      <p:pic>
        <p:nvPicPr>
          <p:cNvPr id="57347" name="Picture 3"/>
          <p:cNvPicPr>
            <a:picLocks noChangeAspect="1" noChangeArrowheads="1"/>
          </p:cNvPicPr>
          <p:nvPr/>
        </p:nvPicPr>
        <p:blipFill>
          <a:blip r:embed="rId4"/>
          <a:srcRect/>
          <a:stretch>
            <a:fillRect/>
          </a:stretch>
        </p:blipFill>
        <p:spPr bwMode="auto">
          <a:xfrm>
            <a:off x="457200" y="4191000"/>
            <a:ext cx="8419531" cy="16764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2503442" cy="369332"/>
          </a:xfrm>
          <a:prstGeom prst="rect">
            <a:avLst/>
          </a:prstGeom>
        </p:spPr>
        <p:txBody>
          <a:bodyPr wrap="none">
            <a:spAutoFit/>
          </a:bodyPr>
          <a:lstStyle/>
          <a:p>
            <a:r>
              <a:rPr lang="en-US" b="1" dirty="0" smtClean="0"/>
              <a:t>Bring back deleted data:</a:t>
            </a:r>
            <a:endParaRPr lang="en-US" b="1" dirty="0"/>
          </a:p>
        </p:txBody>
      </p:sp>
      <p:sp>
        <p:nvSpPr>
          <p:cNvPr id="3" name="Rectangle 2"/>
          <p:cNvSpPr/>
          <p:nvPr/>
        </p:nvSpPr>
        <p:spPr>
          <a:xfrm>
            <a:off x="533400" y="609600"/>
            <a:ext cx="8229600" cy="369332"/>
          </a:xfrm>
          <a:prstGeom prst="rect">
            <a:avLst/>
          </a:prstGeom>
        </p:spPr>
        <p:txBody>
          <a:bodyPr wrap="square">
            <a:spAutoFit/>
          </a:bodyPr>
          <a:lstStyle/>
          <a:p>
            <a:r>
              <a:rPr lang="en-US" dirty="0" err="1" smtClean="0"/>
              <a:t>git</a:t>
            </a:r>
            <a:r>
              <a:rPr lang="en-US" dirty="0" smtClean="0"/>
              <a:t> </a:t>
            </a:r>
            <a:r>
              <a:rPr lang="en-US" dirty="0" err="1" smtClean="0"/>
              <a:t>reflog</a:t>
            </a:r>
            <a:r>
              <a:rPr lang="en-US" dirty="0" smtClean="0"/>
              <a:t> --&gt; will show all the commits history even after reset</a:t>
            </a:r>
            <a:endParaRPr lang="en-US" dirty="0"/>
          </a:p>
        </p:txBody>
      </p:sp>
      <p:pic>
        <p:nvPicPr>
          <p:cNvPr id="58370" name="Picture 2"/>
          <p:cNvPicPr>
            <a:picLocks noChangeAspect="1" noChangeArrowheads="1"/>
          </p:cNvPicPr>
          <p:nvPr/>
        </p:nvPicPr>
        <p:blipFill>
          <a:blip r:embed="rId2"/>
          <a:srcRect/>
          <a:stretch>
            <a:fillRect/>
          </a:stretch>
        </p:blipFill>
        <p:spPr bwMode="auto">
          <a:xfrm>
            <a:off x="609600" y="1066800"/>
            <a:ext cx="7629525" cy="1571625"/>
          </a:xfrm>
          <a:prstGeom prst="rect">
            <a:avLst/>
          </a:prstGeom>
          <a:noFill/>
          <a:ln w="9525">
            <a:noFill/>
            <a:miter lim="800000"/>
            <a:headEnd/>
            <a:tailEnd/>
          </a:ln>
          <a:effectLst/>
        </p:spPr>
      </p:pic>
      <p:pic>
        <p:nvPicPr>
          <p:cNvPr id="58371" name="Picture 3"/>
          <p:cNvPicPr>
            <a:picLocks noChangeAspect="1" noChangeArrowheads="1"/>
          </p:cNvPicPr>
          <p:nvPr/>
        </p:nvPicPr>
        <p:blipFill>
          <a:blip r:embed="rId3"/>
          <a:srcRect/>
          <a:stretch>
            <a:fillRect/>
          </a:stretch>
        </p:blipFill>
        <p:spPr bwMode="auto">
          <a:xfrm>
            <a:off x="609600" y="3200400"/>
            <a:ext cx="7696200" cy="2069592"/>
          </a:xfrm>
          <a:prstGeom prst="rect">
            <a:avLst/>
          </a:prstGeom>
          <a:noFill/>
          <a:ln w="9525">
            <a:noFill/>
            <a:miter lim="800000"/>
            <a:headEnd/>
            <a:tailEnd/>
          </a:ln>
          <a:effectLst/>
        </p:spPr>
      </p:pic>
      <p:sp>
        <p:nvSpPr>
          <p:cNvPr id="6" name="Rectangle 5"/>
          <p:cNvSpPr/>
          <p:nvPr/>
        </p:nvSpPr>
        <p:spPr>
          <a:xfrm>
            <a:off x="457200" y="2678668"/>
            <a:ext cx="8229600" cy="369332"/>
          </a:xfrm>
          <a:prstGeom prst="rect">
            <a:avLst/>
          </a:prstGeom>
        </p:spPr>
        <p:txBody>
          <a:bodyPr wrap="square">
            <a:spAutoFit/>
          </a:bodyPr>
          <a:lstStyle/>
          <a:p>
            <a:r>
              <a:rPr lang="en-US" dirty="0" err="1" smtClean="0"/>
              <a:t>git</a:t>
            </a:r>
            <a:r>
              <a:rPr lang="en-US" dirty="0" smtClean="0"/>
              <a:t> checkout &lt;</a:t>
            </a:r>
            <a:r>
              <a:rPr lang="en-US" dirty="0" err="1" smtClean="0"/>
              <a:t>commid</a:t>
            </a:r>
            <a:r>
              <a:rPr lang="en-US" dirty="0" smtClean="0"/>
              <a:t> id&gt;  --&gt; checkout the deleted commit id</a:t>
            </a:r>
            <a:endParaRPr lang="en-US" dirty="0"/>
          </a:p>
        </p:txBody>
      </p:sp>
      <p:pic>
        <p:nvPicPr>
          <p:cNvPr id="58372" name="Picture 4"/>
          <p:cNvPicPr>
            <a:picLocks noChangeAspect="1" noChangeArrowheads="1"/>
          </p:cNvPicPr>
          <p:nvPr/>
        </p:nvPicPr>
        <p:blipFill>
          <a:blip r:embed="rId4"/>
          <a:srcRect/>
          <a:stretch>
            <a:fillRect/>
          </a:stretch>
        </p:blipFill>
        <p:spPr bwMode="auto">
          <a:xfrm>
            <a:off x="533400" y="5486400"/>
            <a:ext cx="7772400" cy="11430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228600" y="228600"/>
            <a:ext cx="8534400" cy="576943"/>
          </a:xfrm>
          <a:prstGeom prst="rect">
            <a:avLst/>
          </a:prstGeom>
          <a:noFill/>
          <a:ln w="9525">
            <a:noFill/>
            <a:miter lim="800000"/>
            <a:headEnd/>
            <a:tailEnd/>
          </a:ln>
          <a:effectLst/>
        </p:spPr>
      </p:pic>
      <p:pic>
        <p:nvPicPr>
          <p:cNvPr id="59395" name="Picture 3"/>
          <p:cNvPicPr>
            <a:picLocks noChangeAspect="1" noChangeArrowheads="1"/>
          </p:cNvPicPr>
          <p:nvPr/>
        </p:nvPicPr>
        <p:blipFill>
          <a:blip r:embed="rId3"/>
          <a:srcRect/>
          <a:stretch>
            <a:fillRect/>
          </a:stretch>
        </p:blipFill>
        <p:spPr bwMode="auto">
          <a:xfrm>
            <a:off x="228600" y="914400"/>
            <a:ext cx="8534400" cy="1066800"/>
          </a:xfrm>
          <a:prstGeom prst="rect">
            <a:avLst/>
          </a:prstGeom>
          <a:noFill/>
          <a:ln w="9525">
            <a:noFill/>
            <a:miter lim="800000"/>
            <a:headEnd/>
            <a:tailEnd/>
          </a:ln>
          <a:effectLst/>
        </p:spPr>
      </p:pic>
      <p:pic>
        <p:nvPicPr>
          <p:cNvPr id="59396" name="Picture 4"/>
          <p:cNvPicPr>
            <a:picLocks noChangeAspect="1" noChangeArrowheads="1"/>
          </p:cNvPicPr>
          <p:nvPr/>
        </p:nvPicPr>
        <p:blipFill>
          <a:blip r:embed="rId4"/>
          <a:srcRect/>
          <a:stretch>
            <a:fillRect/>
          </a:stretch>
        </p:blipFill>
        <p:spPr bwMode="auto">
          <a:xfrm>
            <a:off x="228600" y="2133600"/>
            <a:ext cx="8534400" cy="1711618"/>
          </a:xfrm>
          <a:prstGeom prst="rect">
            <a:avLst/>
          </a:prstGeom>
          <a:noFill/>
          <a:ln w="9525">
            <a:noFill/>
            <a:miter lim="800000"/>
            <a:headEnd/>
            <a:tailEnd/>
          </a:ln>
          <a:effectLst/>
        </p:spPr>
      </p:pic>
      <p:sp>
        <p:nvSpPr>
          <p:cNvPr id="5" name="Rectangle 4"/>
          <p:cNvSpPr/>
          <p:nvPr/>
        </p:nvSpPr>
        <p:spPr>
          <a:xfrm>
            <a:off x="228600" y="3962400"/>
            <a:ext cx="1762214" cy="369332"/>
          </a:xfrm>
          <a:prstGeom prst="rect">
            <a:avLst/>
          </a:prstGeom>
        </p:spPr>
        <p:txBody>
          <a:bodyPr wrap="none">
            <a:spAutoFit/>
          </a:bodyPr>
          <a:lstStyle/>
          <a:p>
            <a:r>
              <a:rPr lang="en-US" b="1" dirty="0" smtClean="0"/>
              <a:t>Revert commit  :</a:t>
            </a:r>
          </a:p>
        </p:txBody>
      </p:sp>
      <p:sp>
        <p:nvSpPr>
          <p:cNvPr id="6" name="Rectangle 5"/>
          <p:cNvSpPr/>
          <p:nvPr/>
        </p:nvSpPr>
        <p:spPr>
          <a:xfrm>
            <a:off x="609600" y="4267200"/>
            <a:ext cx="3429000" cy="369332"/>
          </a:xfrm>
          <a:prstGeom prst="rect">
            <a:avLst/>
          </a:prstGeom>
        </p:spPr>
        <p:txBody>
          <a:bodyPr wrap="square">
            <a:spAutoFit/>
          </a:bodyPr>
          <a:lstStyle/>
          <a:p>
            <a:r>
              <a:rPr lang="en-US" dirty="0" err="1" smtClean="0"/>
              <a:t>git</a:t>
            </a:r>
            <a:r>
              <a:rPr lang="en-US" dirty="0" smtClean="0"/>
              <a:t> revert  &lt;commit id&gt;</a:t>
            </a:r>
            <a:endParaRPr lang="en-US" dirty="0"/>
          </a:p>
        </p:txBody>
      </p:sp>
      <p:pic>
        <p:nvPicPr>
          <p:cNvPr id="59397" name="Picture 5"/>
          <p:cNvPicPr>
            <a:picLocks noChangeAspect="1" noChangeArrowheads="1"/>
          </p:cNvPicPr>
          <p:nvPr/>
        </p:nvPicPr>
        <p:blipFill>
          <a:blip r:embed="rId5"/>
          <a:srcRect/>
          <a:stretch>
            <a:fillRect/>
          </a:stretch>
        </p:blipFill>
        <p:spPr bwMode="auto">
          <a:xfrm>
            <a:off x="533400" y="5257800"/>
            <a:ext cx="8153400" cy="914400"/>
          </a:xfrm>
          <a:prstGeom prst="rect">
            <a:avLst/>
          </a:prstGeom>
          <a:noFill/>
          <a:ln w="9525">
            <a:noFill/>
            <a:miter lim="800000"/>
            <a:headEnd/>
            <a:tailEnd/>
          </a:ln>
          <a:effectLst/>
        </p:spPr>
      </p:pic>
      <p:sp>
        <p:nvSpPr>
          <p:cNvPr id="8" name="Rectangle 7"/>
          <p:cNvSpPr/>
          <p:nvPr/>
        </p:nvSpPr>
        <p:spPr>
          <a:xfrm>
            <a:off x="609600" y="4648200"/>
            <a:ext cx="8001000" cy="369332"/>
          </a:xfrm>
          <a:prstGeom prst="rect">
            <a:avLst/>
          </a:prstGeom>
        </p:spPr>
        <p:txBody>
          <a:bodyPr wrap="square">
            <a:spAutoFit/>
          </a:bodyPr>
          <a:lstStyle/>
          <a:p>
            <a:r>
              <a:rPr lang="en-US" dirty="0" smtClean="0"/>
              <a:t>It won’t delete the commit id instead creates new commit on top of existing one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1250086" cy="369332"/>
          </a:xfrm>
          <a:prstGeom prst="rect">
            <a:avLst/>
          </a:prstGeom>
        </p:spPr>
        <p:txBody>
          <a:bodyPr wrap="none">
            <a:spAutoFit/>
          </a:bodyPr>
          <a:lstStyle/>
          <a:p>
            <a:r>
              <a:rPr lang="en-US" b="1" dirty="0" smtClean="0"/>
              <a:t>cherry-pick</a:t>
            </a:r>
            <a:endParaRPr lang="en-US" b="1" dirty="0"/>
          </a:p>
        </p:txBody>
      </p:sp>
      <p:sp>
        <p:nvSpPr>
          <p:cNvPr id="3" name="Rectangle 2"/>
          <p:cNvSpPr/>
          <p:nvPr/>
        </p:nvSpPr>
        <p:spPr>
          <a:xfrm>
            <a:off x="457200" y="685800"/>
            <a:ext cx="8153400" cy="369332"/>
          </a:xfrm>
          <a:prstGeom prst="rect">
            <a:avLst/>
          </a:prstGeom>
        </p:spPr>
        <p:txBody>
          <a:bodyPr wrap="square">
            <a:spAutoFit/>
          </a:bodyPr>
          <a:lstStyle/>
          <a:p>
            <a:r>
              <a:rPr lang="en-US" dirty="0" smtClean="0"/>
              <a:t>choose a commit from one branch and apply it onto another</a:t>
            </a:r>
            <a:endParaRPr lang="en-US" dirty="0"/>
          </a:p>
        </p:txBody>
      </p:sp>
      <p:sp>
        <p:nvSpPr>
          <p:cNvPr id="65537" name="Rectangle 1"/>
          <p:cNvSpPr>
            <a:spLocks noChangeArrowheads="1"/>
          </p:cNvSpPr>
          <p:nvPr/>
        </p:nvSpPr>
        <p:spPr bwMode="auto">
          <a:xfrm>
            <a:off x="533400" y="1143000"/>
            <a:ext cx="8077200" cy="1107996"/>
          </a:xfrm>
          <a:prstGeom prst="rect">
            <a:avLst/>
          </a:prstGeom>
          <a:solidFill>
            <a:srgbClr val="EFF0F1"/>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dirty="0" smtClean="0"/>
              <a:t>Make sure you are on the branch you want to apply the commit to.</a:t>
            </a:r>
          </a:p>
          <a:p>
            <a:pPr marL="0" marR="0" lvl="0" indent="0" algn="l" defTabSz="914400" rtl="0" eaLnBrk="0" fontAlgn="base" latinLnBrk="0" hangingPunct="0">
              <a:lnSpc>
                <a:spcPct val="100000"/>
              </a:lnSpc>
              <a:spcBef>
                <a:spcPct val="0"/>
              </a:spcBef>
              <a:spcAft>
                <a:spcPct val="0"/>
              </a:spcAft>
              <a:buClrTx/>
              <a:buSzTx/>
              <a:buFontTx/>
              <a:buNone/>
              <a:tabLst/>
            </a:pPr>
            <a:r>
              <a:rPr lang="en-US" dirty="0" err="1" smtClean="0"/>
              <a:t>git</a:t>
            </a:r>
            <a:r>
              <a:rPr lang="en-US" dirty="0" smtClean="0"/>
              <a:t> checkout &lt;branch&gt;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dirty="0" smtClean="0"/>
              <a:t>Execute the following:</a:t>
            </a:r>
          </a:p>
          <a:p>
            <a:pPr marL="0" marR="0" lvl="0" indent="0" algn="l" defTabSz="914400" rtl="0" eaLnBrk="0" fontAlgn="base" latinLnBrk="0" hangingPunct="0">
              <a:lnSpc>
                <a:spcPct val="100000"/>
              </a:lnSpc>
              <a:spcBef>
                <a:spcPct val="0"/>
              </a:spcBef>
              <a:spcAft>
                <a:spcPct val="0"/>
              </a:spcAft>
              <a:buClrTx/>
              <a:buSzTx/>
              <a:buFontTx/>
              <a:buNone/>
              <a:tabLst/>
            </a:pPr>
            <a:r>
              <a:rPr lang="en-US" dirty="0" err="1" smtClean="0"/>
              <a:t>git</a:t>
            </a:r>
            <a:r>
              <a:rPr lang="en-US" dirty="0" smtClean="0"/>
              <a:t> cherry-pick &lt;commit-hash&gt; </a:t>
            </a:r>
          </a:p>
        </p:txBody>
      </p:sp>
      <p:pic>
        <p:nvPicPr>
          <p:cNvPr id="65538" name="Picture 2"/>
          <p:cNvPicPr>
            <a:picLocks noChangeAspect="1" noChangeArrowheads="1"/>
          </p:cNvPicPr>
          <p:nvPr/>
        </p:nvPicPr>
        <p:blipFill>
          <a:blip r:embed="rId2"/>
          <a:srcRect/>
          <a:stretch>
            <a:fillRect/>
          </a:stretch>
        </p:blipFill>
        <p:spPr bwMode="auto">
          <a:xfrm>
            <a:off x="533400" y="2438400"/>
            <a:ext cx="8077200" cy="762000"/>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a:srcRect/>
          <a:stretch>
            <a:fillRect/>
          </a:stretch>
        </p:blipFill>
        <p:spPr bwMode="auto">
          <a:xfrm>
            <a:off x="533400" y="3733800"/>
            <a:ext cx="8077200" cy="1066800"/>
          </a:xfrm>
          <a:prstGeom prst="rect">
            <a:avLst/>
          </a:prstGeom>
          <a:noFill/>
          <a:ln w="9525">
            <a:noFill/>
            <a:miter lim="800000"/>
            <a:headEnd/>
            <a:tailEnd/>
          </a:ln>
          <a:effectLst/>
        </p:spPr>
      </p:pic>
      <p:sp>
        <p:nvSpPr>
          <p:cNvPr id="7" name="Rectangle 6"/>
          <p:cNvSpPr/>
          <p:nvPr/>
        </p:nvSpPr>
        <p:spPr>
          <a:xfrm>
            <a:off x="533400" y="3288268"/>
            <a:ext cx="3657600" cy="369332"/>
          </a:xfrm>
          <a:prstGeom prst="rect">
            <a:avLst/>
          </a:prstGeom>
        </p:spPr>
        <p:txBody>
          <a:bodyPr wrap="square">
            <a:spAutoFit/>
          </a:bodyPr>
          <a:lstStyle/>
          <a:p>
            <a:r>
              <a:rPr lang="en-US" dirty="0" smtClean="0"/>
              <a:t>Take the commit id of the branch </a:t>
            </a:r>
            <a:endParaRPr lang="en-US" dirty="0"/>
          </a:p>
        </p:txBody>
      </p:sp>
      <p:sp>
        <p:nvSpPr>
          <p:cNvPr id="8" name="Rectangle 7"/>
          <p:cNvSpPr/>
          <p:nvPr/>
        </p:nvSpPr>
        <p:spPr>
          <a:xfrm>
            <a:off x="533400" y="4953000"/>
            <a:ext cx="7924800" cy="369332"/>
          </a:xfrm>
          <a:prstGeom prst="rect">
            <a:avLst/>
          </a:prstGeom>
        </p:spPr>
        <p:txBody>
          <a:bodyPr wrap="square">
            <a:spAutoFit/>
          </a:bodyPr>
          <a:lstStyle/>
          <a:p>
            <a:r>
              <a:rPr lang="en-US" dirty="0" smtClean="0"/>
              <a:t>Switch the branch which you want to copy the commit and apply cherry-pick </a:t>
            </a:r>
            <a:endParaRPr lang="en-US" dirty="0"/>
          </a:p>
        </p:txBody>
      </p:sp>
      <p:pic>
        <p:nvPicPr>
          <p:cNvPr id="65540" name="Picture 4"/>
          <p:cNvPicPr>
            <a:picLocks noChangeAspect="1" noChangeArrowheads="1"/>
          </p:cNvPicPr>
          <p:nvPr/>
        </p:nvPicPr>
        <p:blipFill>
          <a:blip r:embed="rId4"/>
          <a:srcRect/>
          <a:stretch>
            <a:fillRect/>
          </a:stretch>
        </p:blipFill>
        <p:spPr bwMode="auto">
          <a:xfrm>
            <a:off x="533400" y="5486400"/>
            <a:ext cx="8153400" cy="7620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1"/>
          <p:cNvPicPr>
            <a:picLocks noChangeAspect="1" noChangeArrowheads="1"/>
          </p:cNvPicPr>
          <p:nvPr/>
        </p:nvPicPr>
        <p:blipFill>
          <a:blip r:embed="rId2"/>
          <a:srcRect/>
          <a:stretch>
            <a:fillRect/>
          </a:stretch>
        </p:blipFill>
        <p:spPr bwMode="auto">
          <a:xfrm>
            <a:off x="381000" y="762000"/>
            <a:ext cx="8534400" cy="685800"/>
          </a:xfrm>
          <a:prstGeom prst="rect">
            <a:avLst/>
          </a:prstGeom>
          <a:noFill/>
          <a:ln w="9525">
            <a:noFill/>
            <a:miter lim="800000"/>
            <a:headEnd/>
            <a:tailEnd/>
          </a:ln>
          <a:effectLst/>
        </p:spPr>
      </p:pic>
      <p:sp>
        <p:nvSpPr>
          <p:cNvPr id="3" name="Rectangle 2"/>
          <p:cNvSpPr/>
          <p:nvPr/>
        </p:nvSpPr>
        <p:spPr>
          <a:xfrm>
            <a:off x="381000" y="304800"/>
            <a:ext cx="6172200" cy="369332"/>
          </a:xfrm>
          <a:prstGeom prst="rect">
            <a:avLst/>
          </a:prstGeom>
        </p:spPr>
        <p:txBody>
          <a:bodyPr wrap="square">
            <a:spAutoFit/>
          </a:bodyPr>
          <a:lstStyle/>
          <a:p>
            <a:r>
              <a:rPr lang="en-US" dirty="0" smtClean="0"/>
              <a:t>Commit will be copied into the destination branch  </a:t>
            </a:r>
            <a:endParaRPr lang="en-US" dirty="0"/>
          </a:p>
        </p:txBody>
      </p:sp>
      <p:pic>
        <p:nvPicPr>
          <p:cNvPr id="60418" name="Picture 2"/>
          <p:cNvPicPr>
            <a:picLocks noChangeAspect="1" noChangeArrowheads="1"/>
          </p:cNvPicPr>
          <p:nvPr/>
        </p:nvPicPr>
        <p:blipFill>
          <a:blip r:embed="rId3"/>
          <a:srcRect/>
          <a:stretch>
            <a:fillRect/>
          </a:stretch>
        </p:blipFill>
        <p:spPr bwMode="auto">
          <a:xfrm>
            <a:off x="381000" y="1676400"/>
            <a:ext cx="8534400" cy="739877"/>
          </a:xfrm>
          <a:prstGeom prst="rect">
            <a:avLst/>
          </a:prstGeom>
          <a:noFill/>
          <a:ln w="9525">
            <a:noFill/>
            <a:miter lim="800000"/>
            <a:headEnd/>
            <a:tailEnd/>
          </a:ln>
          <a:effectLst/>
        </p:spPr>
      </p:pic>
      <p:sp>
        <p:nvSpPr>
          <p:cNvPr id="5" name="Rectangle 4"/>
          <p:cNvSpPr/>
          <p:nvPr/>
        </p:nvSpPr>
        <p:spPr>
          <a:xfrm>
            <a:off x="228600" y="2743200"/>
            <a:ext cx="6172200" cy="369332"/>
          </a:xfrm>
          <a:prstGeom prst="rect">
            <a:avLst/>
          </a:prstGeom>
        </p:spPr>
        <p:txBody>
          <a:bodyPr wrap="square">
            <a:spAutoFit/>
          </a:bodyPr>
          <a:lstStyle/>
          <a:p>
            <a:r>
              <a:rPr lang="en-US" b="1" dirty="0" smtClean="0"/>
              <a:t>Stashing : </a:t>
            </a:r>
            <a:r>
              <a:rPr lang="en-US" dirty="0" smtClean="0"/>
              <a:t>  </a:t>
            </a:r>
            <a:endParaRPr lang="en-US" dirty="0"/>
          </a:p>
        </p:txBody>
      </p:sp>
      <p:sp>
        <p:nvSpPr>
          <p:cNvPr id="6" name="Rectangle 5"/>
          <p:cNvSpPr/>
          <p:nvPr/>
        </p:nvSpPr>
        <p:spPr>
          <a:xfrm>
            <a:off x="533400" y="3200400"/>
            <a:ext cx="8305800" cy="923330"/>
          </a:xfrm>
          <a:prstGeom prst="rect">
            <a:avLst/>
          </a:prstGeom>
        </p:spPr>
        <p:txBody>
          <a:bodyPr wrap="square">
            <a:spAutoFit/>
          </a:bodyPr>
          <a:lstStyle/>
          <a:p>
            <a:r>
              <a:rPr lang="en-US" dirty="0" smtClean="0"/>
              <a:t>Often, when you’ve been working on part of your project, things are in a messy state and you want to switch branches for a bit to work on something else and don’t want to commit half done work</a:t>
            </a:r>
            <a:endParaRPr lang="en-US" dirty="0"/>
          </a:p>
        </p:txBody>
      </p:sp>
      <p:sp>
        <p:nvSpPr>
          <p:cNvPr id="7" name="Rectangle 6"/>
          <p:cNvSpPr/>
          <p:nvPr/>
        </p:nvSpPr>
        <p:spPr>
          <a:xfrm>
            <a:off x="609600" y="4343400"/>
            <a:ext cx="8153400" cy="1754326"/>
          </a:xfrm>
          <a:prstGeom prst="rect">
            <a:avLst/>
          </a:prstGeom>
        </p:spPr>
        <p:txBody>
          <a:bodyPr wrap="square">
            <a:spAutoFit/>
          </a:bodyPr>
          <a:lstStyle/>
          <a:p>
            <a:r>
              <a:rPr lang="en-US" dirty="0" err="1" smtClean="0"/>
              <a:t>Git</a:t>
            </a:r>
            <a:r>
              <a:rPr lang="en-US" dirty="0" smtClean="0"/>
              <a:t> stash -</a:t>
            </a:r>
            <a:r>
              <a:rPr lang="en-US" dirty="0" smtClean="0">
                <a:sym typeface="Wingdings" pitchFamily="2" charset="2"/>
              </a:rPr>
              <a:t> to save the changes in buffer </a:t>
            </a:r>
          </a:p>
          <a:p>
            <a:r>
              <a:rPr lang="en-US" dirty="0" err="1" smtClean="0">
                <a:sym typeface="Wingdings" pitchFamily="2" charset="2"/>
              </a:rPr>
              <a:t>Git</a:t>
            </a:r>
            <a:r>
              <a:rPr lang="en-US" dirty="0" smtClean="0">
                <a:sym typeface="Wingdings" pitchFamily="2" charset="2"/>
              </a:rPr>
              <a:t> stash list - to check the stashed list</a:t>
            </a:r>
          </a:p>
          <a:p>
            <a:r>
              <a:rPr lang="en-US" dirty="0" err="1" smtClean="0">
                <a:sym typeface="Wingdings" pitchFamily="2" charset="2"/>
              </a:rPr>
              <a:t>Git</a:t>
            </a:r>
            <a:r>
              <a:rPr lang="en-US" dirty="0" smtClean="0">
                <a:sym typeface="Wingdings" pitchFamily="2" charset="2"/>
              </a:rPr>
              <a:t> stash apply - To jump into latest one</a:t>
            </a:r>
          </a:p>
          <a:p>
            <a:r>
              <a:rPr lang="en-US" dirty="0" err="1" smtClean="0">
                <a:sym typeface="Wingdings" pitchFamily="2" charset="2"/>
              </a:rPr>
              <a:t>Git</a:t>
            </a:r>
            <a:r>
              <a:rPr lang="en-US" dirty="0" smtClean="0">
                <a:sym typeface="Wingdings" pitchFamily="2" charset="2"/>
              </a:rPr>
              <a:t> stash apply </a:t>
            </a:r>
            <a:r>
              <a:rPr lang="en-US" dirty="0" err="1" smtClean="0">
                <a:sym typeface="Wingdings" pitchFamily="2" charset="2"/>
              </a:rPr>
              <a:t>stashid</a:t>
            </a:r>
            <a:r>
              <a:rPr lang="en-US" dirty="0" smtClean="0">
                <a:sym typeface="Wingdings" pitchFamily="2" charset="2"/>
              </a:rPr>
              <a:t>   to go to the particular stash block</a:t>
            </a:r>
          </a:p>
          <a:p>
            <a:r>
              <a:rPr lang="en-US" dirty="0" err="1" smtClean="0">
                <a:sym typeface="Wingdings" pitchFamily="2" charset="2"/>
              </a:rPr>
              <a:t>Git</a:t>
            </a:r>
            <a:r>
              <a:rPr lang="en-US" dirty="0" smtClean="0">
                <a:sym typeface="Wingdings" pitchFamily="2" charset="2"/>
              </a:rPr>
              <a:t> stash apply pop  to go to the particular block and remove the entry from stash list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229600" cy="2585323"/>
          </a:xfrm>
          <a:prstGeom prst="rect">
            <a:avLst/>
          </a:prstGeom>
        </p:spPr>
        <p:txBody>
          <a:bodyPr wrap="square">
            <a:spAutoFit/>
          </a:bodyPr>
          <a:lstStyle/>
          <a:p>
            <a:r>
              <a:rPr lang="en-US" b="1" dirty="0" smtClean="0"/>
              <a:t>Stash process:</a:t>
            </a:r>
          </a:p>
          <a:p>
            <a:r>
              <a:rPr lang="en-US" dirty="0" smtClean="0"/>
              <a:t>create branch(child1) on master do some changes to file, then add the file then stash </a:t>
            </a:r>
          </a:p>
          <a:p>
            <a:r>
              <a:rPr lang="en-US" dirty="0" smtClean="0"/>
              <a:t>create branch(child2) on master do some changes to file, then add the file then stash </a:t>
            </a:r>
          </a:p>
          <a:p>
            <a:r>
              <a:rPr lang="en-US" dirty="0" smtClean="0"/>
              <a:t>create branch(child3) on master do some changes to file, then add the file then stash </a:t>
            </a:r>
          </a:p>
          <a:p>
            <a:r>
              <a:rPr lang="en-US" dirty="0" err="1" smtClean="0"/>
              <a:t>git</a:t>
            </a:r>
            <a:r>
              <a:rPr lang="en-US" dirty="0" smtClean="0"/>
              <a:t> stash list (it will show you from 0 to 2)</a:t>
            </a:r>
          </a:p>
          <a:p>
            <a:r>
              <a:rPr lang="en-US" dirty="0" err="1" smtClean="0"/>
              <a:t>git</a:t>
            </a:r>
            <a:r>
              <a:rPr lang="en-US" dirty="0" smtClean="0"/>
              <a:t> stash apply stash@{1} --&gt; it will go to second one</a:t>
            </a:r>
          </a:p>
          <a:p>
            <a:r>
              <a:rPr lang="en-US" dirty="0" smtClean="0"/>
              <a:t>now undo the changes or commit (</a:t>
            </a:r>
            <a:r>
              <a:rPr lang="en-US" dirty="0" err="1" smtClean="0"/>
              <a:t>git</a:t>
            </a:r>
            <a:r>
              <a:rPr lang="en-US" dirty="0" smtClean="0"/>
              <a:t> checkout file or </a:t>
            </a:r>
            <a:r>
              <a:rPr lang="en-US" dirty="0" err="1" smtClean="0"/>
              <a:t>git</a:t>
            </a:r>
            <a:r>
              <a:rPr lang="en-US" dirty="0" smtClean="0"/>
              <a:t> commit)</a:t>
            </a:r>
          </a:p>
          <a:p>
            <a:r>
              <a:rPr lang="en-US" dirty="0" err="1" smtClean="0"/>
              <a:t>git</a:t>
            </a:r>
            <a:r>
              <a:rPr lang="en-US" dirty="0" smtClean="0"/>
              <a:t> stash apply stash@{2} --&gt; it will go to third one</a:t>
            </a:r>
          </a:p>
          <a:p>
            <a:r>
              <a:rPr lang="en-US" dirty="0" smtClean="0"/>
              <a:t>now undo the changes or commit (</a:t>
            </a:r>
            <a:r>
              <a:rPr lang="en-US" dirty="0" err="1" smtClean="0"/>
              <a:t>git</a:t>
            </a:r>
            <a:r>
              <a:rPr lang="en-US" dirty="0" smtClean="0"/>
              <a:t> checkout file or </a:t>
            </a:r>
            <a:r>
              <a:rPr lang="en-US" dirty="0" err="1" smtClean="0"/>
              <a:t>git</a:t>
            </a:r>
            <a:r>
              <a:rPr lang="en-US" dirty="0" smtClean="0"/>
              <a:t> commit)</a:t>
            </a:r>
            <a:endParaRPr lang="en-US" dirty="0"/>
          </a:p>
        </p:txBody>
      </p:sp>
      <p:sp>
        <p:nvSpPr>
          <p:cNvPr id="3" name="Rectangle 2"/>
          <p:cNvSpPr/>
          <p:nvPr/>
        </p:nvSpPr>
        <p:spPr>
          <a:xfrm>
            <a:off x="304800" y="2971800"/>
            <a:ext cx="6172200" cy="369332"/>
          </a:xfrm>
          <a:prstGeom prst="rect">
            <a:avLst/>
          </a:prstGeom>
        </p:spPr>
        <p:txBody>
          <a:bodyPr wrap="square">
            <a:spAutoFit/>
          </a:bodyPr>
          <a:lstStyle/>
          <a:p>
            <a:r>
              <a:rPr lang="en-US" b="1" dirty="0" smtClean="0"/>
              <a:t>GIT Rebase : </a:t>
            </a:r>
            <a:r>
              <a:rPr lang="en-US" dirty="0" smtClean="0"/>
              <a:t>  </a:t>
            </a:r>
            <a:endParaRPr lang="en-US" dirty="0"/>
          </a:p>
        </p:txBody>
      </p:sp>
      <p:sp>
        <p:nvSpPr>
          <p:cNvPr id="4" name="Rectangle 3"/>
          <p:cNvSpPr/>
          <p:nvPr/>
        </p:nvSpPr>
        <p:spPr>
          <a:xfrm>
            <a:off x="609600" y="3352800"/>
            <a:ext cx="8001000" cy="646331"/>
          </a:xfrm>
          <a:prstGeom prst="rect">
            <a:avLst/>
          </a:prstGeom>
        </p:spPr>
        <p:txBody>
          <a:bodyPr wrap="square">
            <a:spAutoFit/>
          </a:bodyPr>
          <a:lstStyle/>
          <a:p>
            <a:r>
              <a:rPr lang="en-US" dirty="0" smtClean="0"/>
              <a:t>Rebasing is the process of moving or combining a sequence of commits to a new base commit.</a:t>
            </a:r>
            <a:endParaRPr lang="en-US" dirty="0"/>
          </a:p>
        </p:txBody>
      </p:sp>
      <p:sp>
        <p:nvSpPr>
          <p:cNvPr id="5" name="Rectangle 4"/>
          <p:cNvSpPr/>
          <p:nvPr/>
        </p:nvSpPr>
        <p:spPr>
          <a:xfrm>
            <a:off x="685800" y="4191000"/>
            <a:ext cx="7924800" cy="2308324"/>
          </a:xfrm>
          <a:prstGeom prst="rect">
            <a:avLst/>
          </a:prstGeom>
        </p:spPr>
        <p:txBody>
          <a:bodyPr wrap="square">
            <a:spAutoFit/>
          </a:bodyPr>
          <a:lstStyle/>
          <a:p>
            <a:pPr fontAlgn="base"/>
            <a:r>
              <a:rPr lang="en-US" b="1" dirty="0" smtClean="0"/>
              <a:t>Example : </a:t>
            </a:r>
          </a:p>
          <a:p>
            <a:pPr fontAlgn="base"/>
            <a:r>
              <a:rPr lang="en-US" dirty="0" smtClean="0"/>
              <a:t>Commit A: we add a.txt file in the ‘master’ branch</a:t>
            </a:r>
          </a:p>
          <a:p>
            <a:pPr fontAlgn="base"/>
            <a:r>
              <a:rPr lang="en-US" dirty="0" smtClean="0"/>
              <a:t>Commit B: we add b.txt file in the ‘master’ branch</a:t>
            </a:r>
          </a:p>
          <a:p>
            <a:pPr fontAlgn="base"/>
            <a:r>
              <a:rPr lang="en-US" dirty="0" smtClean="0"/>
              <a:t>At this stage, we create the branch ‘feature’ which means it will have a.txt and b.txt</a:t>
            </a:r>
          </a:p>
          <a:p>
            <a:pPr fontAlgn="base"/>
            <a:r>
              <a:rPr lang="en-US" dirty="0" smtClean="0"/>
              <a:t>Commit C: we add c.txt file in the ‘master’ branch</a:t>
            </a:r>
          </a:p>
          <a:p>
            <a:pPr fontAlgn="base"/>
            <a:r>
              <a:rPr lang="en-US" dirty="0" smtClean="0"/>
              <a:t>We go to the ‘feature’ branch</a:t>
            </a:r>
          </a:p>
          <a:p>
            <a:pPr fontAlgn="base"/>
            <a:r>
              <a:rPr lang="en-US" dirty="0" smtClean="0"/>
              <a:t>Commit E: we modify a.txt in ‘feature’ branch</a:t>
            </a:r>
          </a:p>
          <a:p>
            <a:pPr fontAlgn="base"/>
            <a:r>
              <a:rPr lang="en-US" dirty="0" smtClean="0"/>
              <a:t>Commit F: we modify b.txt in ‘feature’ branch</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752600" y="197346"/>
            <a:ext cx="4572000" cy="6463308"/>
          </a:xfrm>
          <a:prstGeom prst="rect">
            <a:avLst/>
          </a:prstGeom>
        </p:spPr>
        <p:txBody>
          <a:bodyPr>
            <a:spAutoFit/>
          </a:bodyPr>
          <a:lstStyle/>
          <a:p>
            <a:r>
              <a:rPr lang="en-US" dirty="0" err="1" smtClean="0"/>
              <a:t>git</a:t>
            </a:r>
            <a:r>
              <a:rPr lang="en-US" dirty="0" smtClean="0"/>
              <a:t> init</a:t>
            </a:r>
          </a:p>
          <a:p>
            <a:r>
              <a:rPr lang="en-US" dirty="0" smtClean="0"/>
              <a:t>touch a.txt</a:t>
            </a:r>
          </a:p>
          <a:p>
            <a:r>
              <a:rPr lang="en-US" dirty="0" err="1" smtClean="0"/>
              <a:t>git</a:t>
            </a:r>
            <a:r>
              <a:rPr lang="en-US" dirty="0" smtClean="0"/>
              <a:t> add -A</a:t>
            </a:r>
          </a:p>
          <a:p>
            <a:r>
              <a:rPr lang="en-US" dirty="0" err="1" smtClean="0"/>
              <a:t>git</a:t>
            </a:r>
            <a:r>
              <a:rPr lang="en-US" dirty="0" smtClean="0"/>
              <a:t> commit -m "Commit A: added a.txt"</a:t>
            </a:r>
          </a:p>
          <a:p>
            <a:r>
              <a:rPr lang="en-US" dirty="0" smtClean="0"/>
              <a:t> </a:t>
            </a:r>
          </a:p>
          <a:p>
            <a:r>
              <a:rPr lang="en-US" dirty="0" smtClean="0"/>
              <a:t>touch b.txt</a:t>
            </a:r>
          </a:p>
          <a:p>
            <a:r>
              <a:rPr lang="en-US" dirty="0" err="1" smtClean="0"/>
              <a:t>git</a:t>
            </a:r>
            <a:r>
              <a:rPr lang="en-US" dirty="0" smtClean="0"/>
              <a:t> add -A</a:t>
            </a:r>
          </a:p>
          <a:p>
            <a:r>
              <a:rPr lang="en-US" dirty="0" err="1" smtClean="0"/>
              <a:t>git</a:t>
            </a:r>
            <a:r>
              <a:rPr lang="en-US" dirty="0" smtClean="0"/>
              <a:t> commit -m "Commit B: added b.txt"</a:t>
            </a:r>
          </a:p>
          <a:p>
            <a:r>
              <a:rPr lang="en-US" dirty="0" err="1" smtClean="0"/>
              <a:t>git</a:t>
            </a:r>
            <a:r>
              <a:rPr lang="en-US" dirty="0" smtClean="0"/>
              <a:t> branch feature</a:t>
            </a:r>
          </a:p>
          <a:p>
            <a:r>
              <a:rPr lang="en-US" dirty="0" smtClean="0"/>
              <a:t> </a:t>
            </a:r>
          </a:p>
          <a:p>
            <a:r>
              <a:rPr lang="en-US" dirty="0" smtClean="0"/>
              <a:t>touch c.txt</a:t>
            </a:r>
          </a:p>
          <a:p>
            <a:r>
              <a:rPr lang="en-US" dirty="0" err="1" smtClean="0"/>
              <a:t>git</a:t>
            </a:r>
            <a:r>
              <a:rPr lang="en-US" dirty="0" smtClean="0"/>
              <a:t> add -A</a:t>
            </a:r>
          </a:p>
          <a:p>
            <a:r>
              <a:rPr lang="en-US" dirty="0" err="1" smtClean="0"/>
              <a:t>git</a:t>
            </a:r>
            <a:r>
              <a:rPr lang="en-US" dirty="0" smtClean="0"/>
              <a:t> commit -m "Commit C: added c.txt"</a:t>
            </a:r>
          </a:p>
          <a:p>
            <a:r>
              <a:rPr lang="en-US" dirty="0" err="1" smtClean="0"/>
              <a:t>git</a:t>
            </a:r>
            <a:r>
              <a:rPr lang="en-US" dirty="0" smtClean="0"/>
              <a:t> status</a:t>
            </a:r>
          </a:p>
          <a:p>
            <a:r>
              <a:rPr lang="en-US" dirty="0" err="1" smtClean="0"/>
              <a:t>git</a:t>
            </a:r>
            <a:r>
              <a:rPr lang="en-US" dirty="0" smtClean="0"/>
              <a:t> checkout feature</a:t>
            </a:r>
          </a:p>
          <a:p>
            <a:r>
              <a:rPr lang="en-US" dirty="0" smtClean="0"/>
              <a:t> </a:t>
            </a:r>
          </a:p>
          <a:p>
            <a:r>
              <a:rPr lang="en-US" dirty="0" smtClean="0"/>
              <a:t>echo </a:t>
            </a:r>
            <a:r>
              <a:rPr lang="en-US" dirty="0" err="1" smtClean="0"/>
              <a:t>aaa</a:t>
            </a:r>
            <a:r>
              <a:rPr lang="en-US" dirty="0" smtClean="0"/>
              <a:t> &gt; a.txt</a:t>
            </a:r>
          </a:p>
          <a:p>
            <a:r>
              <a:rPr lang="en-US" dirty="0" err="1" smtClean="0"/>
              <a:t>git</a:t>
            </a:r>
            <a:r>
              <a:rPr lang="en-US" dirty="0" smtClean="0"/>
              <a:t> add -A</a:t>
            </a:r>
          </a:p>
          <a:p>
            <a:r>
              <a:rPr lang="en-US" dirty="0" err="1" smtClean="0"/>
              <a:t>git</a:t>
            </a:r>
            <a:r>
              <a:rPr lang="en-US" dirty="0" smtClean="0"/>
              <a:t> commit -m "Commit E: modified a.txt"</a:t>
            </a:r>
          </a:p>
          <a:p>
            <a:r>
              <a:rPr lang="en-US" dirty="0" smtClean="0"/>
              <a:t> </a:t>
            </a:r>
          </a:p>
          <a:p>
            <a:r>
              <a:rPr lang="en-US" dirty="0" smtClean="0"/>
              <a:t>echo </a:t>
            </a:r>
            <a:r>
              <a:rPr lang="en-US" dirty="0" err="1" smtClean="0"/>
              <a:t>bbb</a:t>
            </a:r>
            <a:r>
              <a:rPr lang="en-US" dirty="0" smtClean="0"/>
              <a:t> &gt; b.txt</a:t>
            </a:r>
          </a:p>
          <a:p>
            <a:r>
              <a:rPr lang="en-US" dirty="0" err="1" smtClean="0"/>
              <a:t>git</a:t>
            </a:r>
            <a:r>
              <a:rPr lang="en-US" dirty="0" smtClean="0"/>
              <a:t> add -A</a:t>
            </a:r>
          </a:p>
          <a:p>
            <a:r>
              <a:rPr lang="en-US" dirty="0" err="1" smtClean="0"/>
              <a:t>git</a:t>
            </a:r>
            <a:r>
              <a:rPr lang="en-US" dirty="0" smtClean="0"/>
              <a:t> commit -m "Commit F: modified b.txt"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352800" cy="400110"/>
          </a:xfrm>
          <a:prstGeom prst="rect">
            <a:avLst/>
          </a:prstGeom>
        </p:spPr>
        <p:txBody>
          <a:bodyPr wrap="square">
            <a:spAutoFit/>
          </a:bodyPr>
          <a:lstStyle/>
          <a:p>
            <a:r>
              <a:rPr lang="en-US" sz="2000" b="1" dirty="0" smtClean="0"/>
              <a:t>GIT Installation</a:t>
            </a:r>
            <a:endParaRPr lang="en-US" sz="2000" b="1" dirty="0"/>
          </a:p>
        </p:txBody>
      </p:sp>
      <p:sp>
        <p:nvSpPr>
          <p:cNvPr id="3" name="Rectangle 2"/>
          <p:cNvSpPr/>
          <p:nvPr/>
        </p:nvSpPr>
        <p:spPr>
          <a:xfrm>
            <a:off x="762000" y="609600"/>
            <a:ext cx="3631443" cy="369332"/>
          </a:xfrm>
          <a:prstGeom prst="rect">
            <a:avLst/>
          </a:prstGeom>
          <a:solidFill>
            <a:schemeClr val="bg1"/>
          </a:solidFill>
        </p:spPr>
        <p:txBody>
          <a:bodyPr wrap="none">
            <a:spAutoFit/>
          </a:bodyPr>
          <a:lstStyle/>
          <a:p>
            <a:r>
              <a:rPr lang="en-US" dirty="0" err="1" smtClean="0">
                <a:hlinkClick r:id="rId2"/>
              </a:rPr>
              <a:t>Ubuntu, Debian and derived systems</a:t>
            </a:r>
            <a:endParaRPr lang="en-US" dirty="0" err="1" smtClean="0"/>
          </a:p>
        </p:txBody>
      </p:sp>
      <p:sp>
        <p:nvSpPr>
          <p:cNvPr id="2049" name="Rectangle 1"/>
          <p:cNvSpPr>
            <a:spLocks noChangeArrowheads="1"/>
          </p:cNvSpPr>
          <p:nvPr/>
        </p:nvSpPr>
        <p:spPr bwMode="auto">
          <a:xfrm>
            <a:off x="1219200" y="1066800"/>
            <a:ext cx="2209003" cy="276999"/>
          </a:xfrm>
          <a:prstGeom prst="rect">
            <a:avLst/>
          </a:prstGeom>
          <a:solidFill>
            <a:srgbClr val="F7F7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err="1" smtClean="0"/>
              <a:t>sudo</a:t>
            </a:r>
            <a:r>
              <a:rPr lang="en-US" dirty="0" smtClean="0"/>
              <a:t> apt-get install </a:t>
            </a:r>
            <a:r>
              <a:rPr lang="en-US" dirty="0" err="1" smtClean="0"/>
              <a:t>git</a:t>
            </a:r>
            <a:r>
              <a:rPr lang="en-US" dirty="0" smtClean="0"/>
              <a:t> </a:t>
            </a:r>
          </a:p>
        </p:txBody>
      </p:sp>
      <p:sp>
        <p:nvSpPr>
          <p:cNvPr id="5" name="Rectangle 4"/>
          <p:cNvSpPr/>
          <p:nvPr/>
        </p:nvSpPr>
        <p:spPr>
          <a:xfrm>
            <a:off x="762000" y="1447800"/>
            <a:ext cx="2784352" cy="369332"/>
          </a:xfrm>
          <a:prstGeom prst="rect">
            <a:avLst/>
          </a:prstGeom>
          <a:solidFill>
            <a:schemeClr val="bg1"/>
          </a:solidFill>
        </p:spPr>
        <p:txBody>
          <a:bodyPr wrap="none">
            <a:spAutoFit/>
          </a:bodyPr>
          <a:lstStyle/>
          <a:p>
            <a:r>
              <a:rPr lang="en-US" dirty="0" err="1" smtClean="0"/>
              <a:t>RedHat</a:t>
            </a:r>
            <a:r>
              <a:rPr lang="en-US" dirty="0" smtClean="0"/>
              <a:t>, </a:t>
            </a:r>
            <a:r>
              <a:rPr lang="en-US" dirty="0" err="1" smtClean="0"/>
              <a:t>CentOS</a:t>
            </a:r>
            <a:r>
              <a:rPr lang="en-US" dirty="0" smtClean="0"/>
              <a:t> and Fedora</a:t>
            </a:r>
          </a:p>
        </p:txBody>
      </p:sp>
      <p:sp>
        <p:nvSpPr>
          <p:cNvPr id="6" name="Rectangle 1"/>
          <p:cNvSpPr>
            <a:spLocks noChangeArrowheads="1"/>
          </p:cNvSpPr>
          <p:nvPr/>
        </p:nvSpPr>
        <p:spPr bwMode="auto">
          <a:xfrm>
            <a:off x="1295400" y="1905000"/>
            <a:ext cx="1868525" cy="276999"/>
          </a:xfrm>
          <a:prstGeom prst="rect">
            <a:avLst/>
          </a:prstGeom>
          <a:solidFill>
            <a:srgbClr val="F7F7F8"/>
          </a:solidFill>
          <a:ln w="9525">
            <a:noFill/>
            <a:miter lim="800000"/>
            <a:headEnd/>
            <a:tailEnd/>
          </a:ln>
          <a:effectLst/>
        </p:spPr>
        <p:txBody>
          <a:bodyPr vert="horz" wrap="none" lIns="0" tIns="0" rIns="0" bIns="0" numCol="1" anchor="ctr" anchorCtr="0" compatLnSpc="1">
            <a:prstTxWarp prst="textNoShape">
              <a:avLst/>
            </a:prstTxWarp>
            <a:spAutoFit/>
          </a:bodyPr>
          <a:lstStyle/>
          <a:p>
            <a:pPr fontAlgn="base">
              <a:spcBef>
                <a:spcPct val="0"/>
              </a:spcBef>
              <a:spcAft>
                <a:spcPct val="0"/>
              </a:spcAft>
            </a:pPr>
            <a:r>
              <a:rPr lang="en-US" dirty="0" err="1" smtClean="0"/>
              <a:t>sudo</a:t>
            </a:r>
            <a:r>
              <a:rPr lang="en-US" dirty="0" smtClean="0"/>
              <a:t> yum install </a:t>
            </a:r>
            <a:r>
              <a:rPr lang="en-US" dirty="0" err="1" smtClean="0"/>
              <a:t>git</a:t>
            </a:r>
            <a:r>
              <a:rPr lang="en-US" dirty="0" smtClean="0"/>
              <a:t> </a:t>
            </a:r>
          </a:p>
        </p:txBody>
      </p:sp>
      <p:sp>
        <p:nvSpPr>
          <p:cNvPr id="7" name="Rectangle 6"/>
          <p:cNvSpPr/>
          <p:nvPr/>
        </p:nvSpPr>
        <p:spPr>
          <a:xfrm>
            <a:off x="304800" y="2286000"/>
            <a:ext cx="3352800" cy="400110"/>
          </a:xfrm>
          <a:prstGeom prst="rect">
            <a:avLst/>
          </a:prstGeom>
        </p:spPr>
        <p:txBody>
          <a:bodyPr wrap="square">
            <a:spAutoFit/>
          </a:bodyPr>
          <a:lstStyle/>
          <a:p>
            <a:r>
              <a:rPr lang="en-US" sz="2000" b="1" dirty="0" smtClean="0"/>
              <a:t>GIT Configuration</a:t>
            </a:r>
            <a:endParaRPr lang="en-US" sz="2000" b="1" dirty="0"/>
          </a:p>
        </p:txBody>
      </p:sp>
      <p:sp>
        <p:nvSpPr>
          <p:cNvPr id="2050" name="Rectangle 2"/>
          <p:cNvSpPr>
            <a:spLocks noChangeArrowheads="1"/>
          </p:cNvSpPr>
          <p:nvPr/>
        </p:nvSpPr>
        <p:spPr bwMode="auto">
          <a:xfrm>
            <a:off x="762000" y="2667000"/>
            <a:ext cx="5268430" cy="553998"/>
          </a:xfrm>
          <a:prstGeom prst="rect">
            <a:avLst/>
          </a:prstGeom>
          <a:solidFill>
            <a:srgbClr val="F7F7F8"/>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err="1" smtClean="0"/>
              <a:t>git</a:t>
            </a:r>
            <a:r>
              <a:rPr lang="en-US" dirty="0" smtClean="0"/>
              <a:t> </a:t>
            </a:r>
            <a:r>
              <a:rPr lang="en-US" dirty="0" err="1" smtClean="0"/>
              <a:t>config</a:t>
            </a:r>
            <a:r>
              <a:rPr lang="en-US" dirty="0" smtClean="0"/>
              <a:t> --global user.name "</a:t>
            </a:r>
            <a:r>
              <a:rPr lang="en-US" dirty="0" err="1" smtClean="0"/>
              <a:t>Firstname</a:t>
            </a:r>
            <a:r>
              <a:rPr lang="en-US" dirty="0" smtClean="0"/>
              <a:t> </a:t>
            </a:r>
            <a:r>
              <a:rPr lang="en-US" dirty="0" err="1" smtClean="0"/>
              <a:t>Lastname</a:t>
            </a:r>
            <a:r>
              <a:rPr lang="en-US" dirty="0" smtClean="0"/>
              <a:t>“</a:t>
            </a:r>
          </a:p>
          <a:p>
            <a:pPr lvl="0" fontAlgn="base">
              <a:spcBef>
                <a:spcPct val="0"/>
              </a:spcBef>
              <a:spcAft>
                <a:spcPct val="0"/>
              </a:spcAft>
            </a:pPr>
            <a:r>
              <a:rPr lang="en-US" dirty="0" err="1" smtClean="0"/>
              <a:t>git</a:t>
            </a:r>
            <a:r>
              <a:rPr lang="en-US" dirty="0" smtClean="0"/>
              <a:t> </a:t>
            </a:r>
            <a:r>
              <a:rPr lang="en-US" dirty="0" err="1" smtClean="0"/>
              <a:t>config</a:t>
            </a:r>
            <a:r>
              <a:rPr lang="en-US" dirty="0" smtClean="0"/>
              <a:t> --global </a:t>
            </a:r>
            <a:r>
              <a:rPr lang="en-US" dirty="0" err="1" smtClean="0"/>
              <a:t>user.email</a:t>
            </a:r>
            <a:r>
              <a:rPr lang="en-US" dirty="0" smtClean="0"/>
              <a:t> "your.email@example.org" </a:t>
            </a:r>
          </a:p>
        </p:txBody>
      </p:sp>
      <p:sp>
        <p:nvSpPr>
          <p:cNvPr id="9" name="Rectangle 8"/>
          <p:cNvSpPr/>
          <p:nvPr/>
        </p:nvSpPr>
        <p:spPr>
          <a:xfrm>
            <a:off x="381000" y="3505200"/>
            <a:ext cx="3352800" cy="400110"/>
          </a:xfrm>
          <a:prstGeom prst="rect">
            <a:avLst/>
          </a:prstGeom>
        </p:spPr>
        <p:txBody>
          <a:bodyPr wrap="square">
            <a:spAutoFit/>
          </a:bodyPr>
          <a:lstStyle/>
          <a:p>
            <a:r>
              <a:rPr lang="en-US" sz="2000" b="1" dirty="0" smtClean="0"/>
              <a:t>Creating Repository thru CLI</a:t>
            </a:r>
            <a:endParaRPr lang="en-US" sz="2000" b="1" dirty="0"/>
          </a:p>
        </p:txBody>
      </p:sp>
      <p:sp>
        <p:nvSpPr>
          <p:cNvPr id="10" name="Rectangle 9"/>
          <p:cNvSpPr/>
          <p:nvPr/>
        </p:nvSpPr>
        <p:spPr>
          <a:xfrm>
            <a:off x="762000" y="4038600"/>
            <a:ext cx="6096000" cy="1477328"/>
          </a:xfrm>
          <a:prstGeom prst="rect">
            <a:avLst/>
          </a:prstGeom>
        </p:spPr>
        <p:txBody>
          <a:bodyPr wrap="square">
            <a:spAutoFit/>
          </a:bodyPr>
          <a:lstStyle/>
          <a:p>
            <a:r>
              <a:rPr lang="en-US" dirty="0" smtClean="0"/>
              <a:t>[</a:t>
            </a:r>
            <a:r>
              <a:rPr lang="en-US" dirty="0" err="1" smtClean="0"/>
              <a:t>root@localhost</a:t>
            </a:r>
            <a:r>
              <a:rPr lang="en-US" dirty="0" smtClean="0"/>
              <a:t> ~]# </a:t>
            </a:r>
            <a:r>
              <a:rPr lang="en-US" dirty="0" err="1" smtClean="0"/>
              <a:t>mkdir</a:t>
            </a:r>
            <a:r>
              <a:rPr lang="en-US" dirty="0" smtClean="0"/>
              <a:t> </a:t>
            </a:r>
            <a:r>
              <a:rPr lang="en-US" dirty="0" err="1" smtClean="0"/>
              <a:t>devops</a:t>
            </a:r>
            <a:endParaRPr lang="en-US" dirty="0" smtClean="0"/>
          </a:p>
          <a:p>
            <a:r>
              <a:rPr lang="en-US" dirty="0" smtClean="0"/>
              <a:t>[</a:t>
            </a:r>
            <a:r>
              <a:rPr lang="en-US" dirty="0" err="1" smtClean="0"/>
              <a:t>root@localhost</a:t>
            </a:r>
            <a:r>
              <a:rPr lang="en-US" dirty="0" smtClean="0"/>
              <a:t> ~]# </a:t>
            </a:r>
            <a:r>
              <a:rPr lang="en-US" dirty="0" err="1" smtClean="0"/>
              <a:t>cd</a:t>
            </a:r>
            <a:r>
              <a:rPr lang="en-US" dirty="0" smtClean="0"/>
              <a:t> </a:t>
            </a:r>
            <a:r>
              <a:rPr lang="en-US" dirty="0" err="1" smtClean="0"/>
              <a:t>devops</a:t>
            </a:r>
            <a:endParaRPr lang="en-US" dirty="0" smtClean="0"/>
          </a:p>
          <a:p>
            <a:r>
              <a:rPr lang="en-US" dirty="0" smtClean="0"/>
              <a:t>[</a:t>
            </a:r>
            <a:r>
              <a:rPr lang="en-US" dirty="0" err="1" smtClean="0"/>
              <a:t>root@localhost</a:t>
            </a:r>
            <a:r>
              <a:rPr lang="en-US" dirty="0" smtClean="0"/>
              <a:t> </a:t>
            </a:r>
            <a:r>
              <a:rPr lang="en-US" dirty="0" err="1" smtClean="0"/>
              <a:t>devops</a:t>
            </a:r>
            <a:r>
              <a:rPr lang="en-US" dirty="0" smtClean="0"/>
              <a:t>]# </a:t>
            </a:r>
            <a:r>
              <a:rPr lang="en-US" dirty="0" err="1" smtClean="0"/>
              <a:t>git</a:t>
            </a:r>
            <a:r>
              <a:rPr lang="en-US" dirty="0" smtClean="0"/>
              <a:t> init</a:t>
            </a:r>
          </a:p>
          <a:p>
            <a:r>
              <a:rPr lang="en-US" dirty="0" smtClean="0"/>
              <a:t>Initialized empty </a:t>
            </a:r>
            <a:r>
              <a:rPr lang="en-US" dirty="0" err="1" smtClean="0"/>
              <a:t>Git</a:t>
            </a:r>
            <a:r>
              <a:rPr lang="en-US" dirty="0" smtClean="0"/>
              <a:t> repository in /root/</a:t>
            </a:r>
            <a:r>
              <a:rPr lang="en-US" dirty="0" err="1" smtClean="0"/>
              <a:t>devops</a:t>
            </a:r>
            <a:r>
              <a:rPr lang="en-US" dirty="0" smtClean="0"/>
              <a:t>/.</a:t>
            </a:r>
            <a:r>
              <a:rPr lang="en-US" dirty="0" err="1" smtClean="0"/>
              <a:t>git</a:t>
            </a:r>
            <a:r>
              <a:rPr lang="en-US" dirty="0" smtClean="0"/>
              <a:t>/</a:t>
            </a:r>
          </a:p>
          <a:p>
            <a:r>
              <a:rPr lang="en-US" dirty="0" smtClean="0"/>
              <a:t>[</a:t>
            </a:r>
            <a:r>
              <a:rPr lang="en-US" dirty="0" err="1" smtClean="0"/>
              <a:t>root@localhost</a:t>
            </a:r>
            <a:r>
              <a:rPr lang="en-US" dirty="0" smtClean="0"/>
              <a:t> </a:t>
            </a:r>
            <a:r>
              <a:rPr lang="en-US" dirty="0" err="1" smtClean="0"/>
              <a:t>devops</a:t>
            </a:r>
            <a:r>
              <a:rPr lang="en-US" dirty="0" smtClean="0"/>
              <a:t>]#</a:t>
            </a:r>
            <a:endParaRPr lang="en-US" dirty="0"/>
          </a:p>
        </p:txBody>
      </p:sp>
      <p:sp>
        <p:nvSpPr>
          <p:cNvPr id="11" name="Rectangle 10"/>
          <p:cNvSpPr/>
          <p:nvPr/>
        </p:nvSpPr>
        <p:spPr>
          <a:xfrm>
            <a:off x="838200" y="5638800"/>
            <a:ext cx="7391400" cy="369332"/>
          </a:xfrm>
          <a:prstGeom prst="rect">
            <a:avLst/>
          </a:prstGeom>
        </p:spPr>
        <p:txBody>
          <a:bodyPr wrap="square">
            <a:spAutoFit/>
          </a:bodyPr>
          <a:lstStyle/>
          <a:p>
            <a:r>
              <a:rPr lang="en-US" b="1" dirty="0" err="1" smtClean="0"/>
              <a:t>git</a:t>
            </a:r>
            <a:r>
              <a:rPr lang="en-US" dirty="0" smtClean="0"/>
              <a:t> </a:t>
            </a:r>
            <a:r>
              <a:rPr lang="en-US" b="1" dirty="0" smtClean="0"/>
              <a:t>init</a:t>
            </a:r>
            <a:r>
              <a:rPr lang="en-US" dirty="0" smtClean="0"/>
              <a:t> is used to start using </a:t>
            </a:r>
            <a:r>
              <a:rPr lang="en-US" b="1" dirty="0" err="1" smtClean="0"/>
              <a:t>git</a:t>
            </a:r>
            <a:r>
              <a:rPr lang="en-US" b="1" dirty="0" smtClean="0"/>
              <a:t> </a:t>
            </a:r>
            <a:r>
              <a:rPr lang="en-US" dirty="0" smtClean="0"/>
              <a:t>on a project that's not under </a:t>
            </a:r>
            <a:r>
              <a:rPr lang="en-US" b="1" dirty="0" err="1" smtClean="0"/>
              <a:t>git</a:t>
            </a:r>
            <a:r>
              <a:rPr lang="en-US" dirty="0" smtClean="0"/>
              <a:t>.</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228600"/>
          <a:ext cx="6096000" cy="365760"/>
        </p:xfrm>
        <a:graphic>
          <a:graphicData uri="http://schemas.openxmlformats.org/drawingml/2006/table">
            <a:tbl>
              <a:tblPr/>
              <a:tblGrid>
                <a:gridCol w="6096000"/>
              </a:tblGrid>
              <a:tr h="0">
                <a:tc>
                  <a:txBody>
                    <a:bodyPr/>
                    <a:lstStyle/>
                    <a:p>
                      <a:pPr algn="l" rtl="0" fontAlgn="t"/>
                      <a:r>
                        <a:rPr lang="en-US" b="0" i="0" dirty="0" err="1">
                          <a:solidFill>
                            <a:srgbClr val="000000"/>
                          </a:solidFill>
                          <a:latin typeface="consolas"/>
                        </a:rPr>
                        <a:t>git</a:t>
                      </a:r>
                      <a:r>
                        <a:rPr lang="en-US" b="0" i="0" dirty="0">
                          <a:solidFill>
                            <a:srgbClr val="000000"/>
                          </a:solidFill>
                          <a:latin typeface="consolas"/>
                        </a:rPr>
                        <a:t> checkout master</a:t>
                      </a:r>
                    </a:p>
                  </a:txBody>
                  <a:tcPr>
                    <a:lnL>
                      <a:noFill/>
                    </a:lnL>
                    <a:lnR>
                      <a:noFill/>
                    </a:lnR>
                    <a:lnT>
                      <a:noFill/>
                    </a:lnT>
                    <a:lnB>
                      <a:noFill/>
                    </a:lnB>
                  </a:tcPr>
                </a:tc>
              </a:tr>
            </a:tbl>
          </a:graphicData>
        </a:graphic>
      </p:graphicFrame>
      <p:pic>
        <p:nvPicPr>
          <p:cNvPr id="2049" name="Picture 1"/>
          <p:cNvPicPr>
            <a:picLocks noChangeAspect="1" noChangeArrowheads="1"/>
          </p:cNvPicPr>
          <p:nvPr/>
        </p:nvPicPr>
        <p:blipFill>
          <a:blip r:embed="rId2"/>
          <a:srcRect/>
          <a:stretch>
            <a:fillRect/>
          </a:stretch>
        </p:blipFill>
        <p:spPr bwMode="auto">
          <a:xfrm>
            <a:off x="762000" y="685800"/>
            <a:ext cx="7239001" cy="1143000"/>
          </a:xfrm>
          <a:prstGeom prst="rect">
            <a:avLst/>
          </a:prstGeom>
          <a:noFill/>
          <a:ln w="9525">
            <a:noFill/>
            <a:miter lim="800000"/>
            <a:headEnd/>
            <a:tailEnd/>
          </a:ln>
          <a:effectLst/>
        </p:spPr>
      </p:pic>
      <p:sp>
        <p:nvSpPr>
          <p:cNvPr id="5" name="Rectangle 4"/>
          <p:cNvSpPr/>
          <p:nvPr/>
        </p:nvSpPr>
        <p:spPr>
          <a:xfrm>
            <a:off x="228600" y="1905000"/>
            <a:ext cx="2059153" cy="369332"/>
          </a:xfrm>
          <a:prstGeom prst="rect">
            <a:avLst/>
          </a:prstGeom>
        </p:spPr>
        <p:txBody>
          <a:bodyPr wrap="none">
            <a:spAutoFit/>
          </a:bodyPr>
          <a:lstStyle/>
          <a:p>
            <a:r>
              <a:rPr lang="en-US" dirty="0" err="1" smtClean="0"/>
              <a:t>git</a:t>
            </a:r>
            <a:r>
              <a:rPr lang="en-US" dirty="0" smtClean="0"/>
              <a:t> checkout feature</a:t>
            </a:r>
            <a:endParaRPr lang="en-US" dirty="0"/>
          </a:p>
        </p:txBody>
      </p:sp>
      <p:pic>
        <p:nvPicPr>
          <p:cNvPr id="2050" name="Picture 2"/>
          <p:cNvPicPr>
            <a:picLocks noChangeAspect="1" noChangeArrowheads="1"/>
          </p:cNvPicPr>
          <p:nvPr/>
        </p:nvPicPr>
        <p:blipFill>
          <a:blip r:embed="rId3"/>
          <a:srcRect/>
          <a:stretch>
            <a:fillRect/>
          </a:stretch>
        </p:blipFill>
        <p:spPr bwMode="auto">
          <a:xfrm>
            <a:off x="685799" y="2362200"/>
            <a:ext cx="7315201" cy="1143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609599" y="4267200"/>
            <a:ext cx="7315201" cy="1524000"/>
          </a:xfrm>
          <a:prstGeom prst="rect">
            <a:avLst/>
          </a:prstGeom>
          <a:noFill/>
          <a:ln w="9525">
            <a:noFill/>
            <a:miter lim="800000"/>
            <a:headEnd/>
            <a:tailEnd/>
          </a:ln>
          <a:effectLst/>
        </p:spPr>
      </p:pic>
      <p:sp>
        <p:nvSpPr>
          <p:cNvPr id="8" name="Rectangle 7"/>
          <p:cNvSpPr/>
          <p:nvPr/>
        </p:nvSpPr>
        <p:spPr>
          <a:xfrm>
            <a:off x="381000" y="3669268"/>
            <a:ext cx="3553409" cy="369332"/>
          </a:xfrm>
          <a:prstGeom prst="rect">
            <a:avLst/>
          </a:prstGeom>
        </p:spPr>
        <p:txBody>
          <a:bodyPr wrap="none">
            <a:spAutoFit/>
          </a:bodyPr>
          <a:lstStyle/>
          <a:p>
            <a:r>
              <a:rPr lang="en-US" dirty="0" smtClean="0"/>
              <a:t>Merge the feature branch to master</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1"/>
          <p:cNvPicPr>
            <a:picLocks noChangeAspect="1" noChangeArrowheads="1"/>
          </p:cNvPicPr>
          <p:nvPr/>
        </p:nvPicPr>
        <p:blipFill>
          <a:blip r:embed="rId2"/>
          <a:srcRect/>
          <a:stretch>
            <a:fillRect/>
          </a:stretch>
        </p:blipFill>
        <p:spPr bwMode="auto">
          <a:xfrm>
            <a:off x="533400" y="838200"/>
            <a:ext cx="8077200" cy="1600200"/>
          </a:xfrm>
          <a:prstGeom prst="rect">
            <a:avLst/>
          </a:prstGeom>
          <a:noFill/>
          <a:ln w="9525">
            <a:noFill/>
            <a:miter lim="800000"/>
            <a:headEnd/>
            <a:tailEnd/>
          </a:ln>
          <a:effectLst/>
        </p:spPr>
      </p:pic>
      <p:sp>
        <p:nvSpPr>
          <p:cNvPr id="3" name="Rectangle 2"/>
          <p:cNvSpPr/>
          <p:nvPr/>
        </p:nvSpPr>
        <p:spPr>
          <a:xfrm>
            <a:off x="304800" y="228600"/>
            <a:ext cx="3735253" cy="369332"/>
          </a:xfrm>
          <a:prstGeom prst="rect">
            <a:avLst/>
          </a:prstGeom>
        </p:spPr>
        <p:txBody>
          <a:bodyPr wrap="none">
            <a:spAutoFit/>
          </a:bodyPr>
          <a:lstStyle/>
          <a:p>
            <a:r>
              <a:rPr lang="en-US" dirty="0" smtClean="0"/>
              <a:t>Check the commit history after merge</a:t>
            </a:r>
            <a:endParaRPr lang="en-US" dirty="0"/>
          </a:p>
        </p:txBody>
      </p:sp>
      <p:pic>
        <p:nvPicPr>
          <p:cNvPr id="66562" name="Picture 2"/>
          <p:cNvPicPr>
            <a:picLocks noChangeAspect="1" noChangeArrowheads="1"/>
          </p:cNvPicPr>
          <p:nvPr/>
        </p:nvPicPr>
        <p:blipFill>
          <a:blip r:embed="rId3"/>
          <a:srcRect/>
          <a:stretch>
            <a:fillRect/>
          </a:stretch>
        </p:blipFill>
        <p:spPr bwMode="auto">
          <a:xfrm>
            <a:off x="609600" y="4677195"/>
            <a:ext cx="8001000" cy="1571205"/>
          </a:xfrm>
          <a:prstGeom prst="rect">
            <a:avLst/>
          </a:prstGeom>
          <a:noFill/>
          <a:ln w="9525">
            <a:noFill/>
            <a:miter lim="800000"/>
            <a:headEnd/>
            <a:tailEnd/>
          </a:ln>
          <a:effectLst/>
        </p:spPr>
      </p:pic>
      <p:pic>
        <p:nvPicPr>
          <p:cNvPr id="66563" name="Picture 3"/>
          <p:cNvPicPr>
            <a:picLocks noChangeAspect="1" noChangeArrowheads="1"/>
          </p:cNvPicPr>
          <p:nvPr/>
        </p:nvPicPr>
        <p:blipFill>
          <a:blip r:embed="rId4"/>
          <a:srcRect/>
          <a:stretch>
            <a:fillRect/>
          </a:stretch>
        </p:blipFill>
        <p:spPr bwMode="auto">
          <a:xfrm>
            <a:off x="533399" y="3048000"/>
            <a:ext cx="8077201" cy="1295400"/>
          </a:xfrm>
          <a:prstGeom prst="rect">
            <a:avLst/>
          </a:prstGeom>
          <a:noFill/>
          <a:ln w="9525">
            <a:noFill/>
            <a:miter lim="800000"/>
            <a:headEnd/>
            <a:tailEnd/>
          </a:ln>
          <a:effectLst/>
        </p:spPr>
      </p:pic>
      <p:sp>
        <p:nvSpPr>
          <p:cNvPr id="6" name="Rectangle 5"/>
          <p:cNvSpPr/>
          <p:nvPr/>
        </p:nvSpPr>
        <p:spPr>
          <a:xfrm>
            <a:off x="457200" y="2602468"/>
            <a:ext cx="3327386" cy="369332"/>
          </a:xfrm>
          <a:prstGeom prst="rect">
            <a:avLst/>
          </a:prstGeom>
        </p:spPr>
        <p:txBody>
          <a:bodyPr wrap="none">
            <a:spAutoFit/>
          </a:bodyPr>
          <a:lstStyle/>
          <a:p>
            <a:r>
              <a:rPr lang="en-US" dirty="0" smtClean="0"/>
              <a:t>After merge log of feature branch</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1200329"/>
          </a:xfrm>
          <a:prstGeom prst="rect">
            <a:avLst/>
          </a:prstGeom>
        </p:spPr>
        <p:txBody>
          <a:bodyPr wrap="square">
            <a:spAutoFit/>
          </a:bodyPr>
          <a:lstStyle/>
          <a:p>
            <a:r>
              <a:rPr lang="en-US" dirty="0" smtClean="0"/>
              <a:t>In the Commit G(new), all the changes from ‘feature’ branch have been brought into the master branch. But the ‘feature’ branch itself has remained untouched due to the merge process. Notice the hash of each commit. After the merge, E (376a209) and F (cc097be) commit has the same hash on the ‘feature’ and ‘master’ branch.</a:t>
            </a:r>
            <a:endParaRPr lang="en-US" dirty="0"/>
          </a:p>
        </p:txBody>
      </p:sp>
      <p:sp>
        <p:nvSpPr>
          <p:cNvPr id="3" name="Rectangle 2"/>
          <p:cNvSpPr/>
          <p:nvPr/>
        </p:nvSpPr>
        <p:spPr>
          <a:xfrm>
            <a:off x="228600" y="1611868"/>
            <a:ext cx="2374689" cy="369332"/>
          </a:xfrm>
          <a:prstGeom prst="rect">
            <a:avLst/>
          </a:prstGeom>
        </p:spPr>
        <p:txBody>
          <a:bodyPr wrap="none">
            <a:spAutoFit/>
          </a:bodyPr>
          <a:lstStyle/>
          <a:p>
            <a:pPr fontAlgn="base"/>
            <a:r>
              <a:rPr lang="en-US" b="1" dirty="0" smtClean="0"/>
              <a:t>Merging with Rebasing</a:t>
            </a:r>
            <a:endParaRPr lang="en-US" b="1" dirty="0"/>
          </a:p>
        </p:txBody>
      </p:sp>
      <p:sp>
        <p:nvSpPr>
          <p:cNvPr id="4" name="Rectangle 3"/>
          <p:cNvSpPr/>
          <p:nvPr/>
        </p:nvSpPr>
        <p:spPr>
          <a:xfrm>
            <a:off x="609600" y="2057400"/>
            <a:ext cx="6000874" cy="369332"/>
          </a:xfrm>
          <a:prstGeom prst="rect">
            <a:avLst/>
          </a:prstGeom>
        </p:spPr>
        <p:txBody>
          <a:bodyPr wrap="none">
            <a:spAutoFit/>
          </a:bodyPr>
          <a:lstStyle/>
          <a:p>
            <a:r>
              <a:rPr lang="en-US" dirty="0" smtClean="0"/>
              <a:t>After done the changes on both master and feature branches</a:t>
            </a:r>
            <a:endParaRPr lang="en-US" dirty="0"/>
          </a:p>
        </p:txBody>
      </p:sp>
      <p:sp>
        <p:nvSpPr>
          <p:cNvPr id="5" name="Rectangle 4"/>
          <p:cNvSpPr/>
          <p:nvPr/>
        </p:nvSpPr>
        <p:spPr>
          <a:xfrm>
            <a:off x="685800" y="2438400"/>
            <a:ext cx="2031325" cy="369332"/>
          </a:xfrm>
          <a:prstGeom prst="rect">
            <a:avLst/>
          </a:prstGeom>
        </p:spPr>
        <p:txBody>
          <a:bodyPr wrap="none">
            <a:spAutoFit/>
          </a:bodyPr>
          <a:lstStyle/>
          <a:p>
            <a:r>
              <a:rPr lang="en-US" dirty="0" err="1" smtClean="0"/>
              <a:t>git</a:t>
            </a:r>
            <a:r>
              <a:rPr lang="en-US" dirty="0" smtClean="0"/>
              <a:t> checkout master</a:t>
            </a:r>
            <a:endParaRPr lang="en-US" dirty="0"/>
          </a:p>
        </p:txBody>
      </p:sp>
      <p:pic>
        <p:nvPicPr>
          <p:cNvPr id="67585" name="Picture 1"/>
          <p:cNvPicPr>
            <a:picLocks noChangeAspect="1" noChangeArrowheads="1"/>
          </p:cNvPicPr>
          <p:nvPr/>
        </p:nvPicPr>
        <p:blipFill>
          <a:blip r:embed="rId2"/>
          <a:srcRect/>
          <a:stretch>
            <a:fillRect/>
          </a:stretch>
        </p:blipFill>
        <p:spPr bwMode="auto">
          <a:xfrm>
            <a:off x="762000" y="2895600"/>
            <a:ext cx="7873448" cy="1066800"/>
          </a:xfrm>
          <a:prstGeom prst="rect">
            <a:avLst/>
          </a:prstGeom>
          <a:noFill/>
          <a:ln w="9525">
            <a:noFill/>
            <a:miter lim="800000"/>
            <a:headEnd/>
            <a:tailEnd/>
          </a:ln>
          <a:effectLst/>
        </p:spPr>
      </p:pic>
      <p:sp>
        <p:nvSpPr>
          <p:cNvPr id="7" name="Rectangle 6"/>
          <p:cNvSpPr/>
          <p:nvPr/>
        </p:nvSpPr>
        <p:spPr>
          <a:xfrm>
            <a:off x="685800" y="4114800"/>
            <a:ext cx="2059153" cy="369332"/>
          </a:xfrm>
          <a:prstGeom prst="rect">
            <a:avLst/>
          </a:prstGeom>
        </p:spPr>
        <p:txBody>
          <a:bodyPr wrap="none">
            <a:spAutoFit/>
          </a:bodyPr>
          <a:lstStyle/>
          <a:p>
            <a:r>
              <a:rPr lang="en-US" dirty="0" err="1" smtClean="0"/>
              <a:t>git</a:t>
            </a:r>
            <a:r>
              <a:rPr lang="en-US" dirty="0" smtClean="0"/>
              <a:t> checkout feature</a:t>
            </a:r>
            <a:endParaRPr lang="en-US" dirty="0"/>
          </a:p>
        </p:txBody>
      </p:sp>
      <p:pic>
        <p:nvPicPr>
          <p:cNvPr id="67587" name="Picture 3"/>
          <p:cNvPicPr>
            <a:picLocks noChangeAspect="1" noChangeArrowheads="1"/>
          </p:cNvPicPr>
          <p:nvPr/>
        </p:nvPicPr>
        <p:blipFill>
          <a:blip r:embed="rId3"/>
          <a:srcRect/>
          <a:stretch>
            <a:fillRect/>
          </a:stretch>
        </p:blipFill>
        <p:spPr bwMode="auto">
          <a:xfrm>
            <a:off x="838200" y="4724400"/>
            <a:ext cx="7772400" cy="12192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p:cNvPicPr>
            <a:picLocks noChangeAspect="1" noChangeArrowheads="1"/>
          </p:cNvPicPr>
          <p:nvPr/>
        </p:nvPicPr>
        <p:blipFill>
          <a:blip r:embed="rId2"/>
          <a:srcRect/>
          <a:stretch>
            <a:fillRect/>
          </a:stretch>
        </p:blipFill>
        <p:spPr bwMode="auto">
          <a:xfrm>
            <a:off x="304800" y="685800"/>
            <a:ext cx="8382000" cy="914400"/>
          </a:xfrm>
          <a:prstGeom prst="rect">
            <a:avLst/>
          </a:prstGeom>
          <a:noFill/>
          <a:ln w="9525">
            <a:noFill/>
            <a:miter lim="800000"/>
            <a:headEnd/>
            <a:tailEnd/>
          </a:ln>
          <a:effectLst/>
        </p:spPr>
      </p:pic>
      <p:sp>
        <p:nvSpPr>
          <p:cNvPr id="3" name="Rectangle 2"/>
          <p:cNvSpPr/>
          <p:nvPr/>
        </p:nvSpPr>
        <p:spPr>
          <a:xfrm>
            <a:off x="304800" y="228600"/>
            <a:ext cx="1811650" cy="369332"/>
          </a:xfrm>
          <a:prstGeom prst="rect">
            <a:avLst/>
          </a:prstGeom>
        </p:spPr>
        <p:txBody>
          <a:bodyPr wrap="none">
            <a:spAutoFit/>
          </a:bodyPr>
          <a:lstStyle/>
          <a:p>
            <a:r>
              <a:rPr lang="en-US" dirty="0" err="1" smtClean="0"/>
              <a:t>git</a:t>
            </a:r>
            <a:r>
              <a:rPr lang="en-US" dirty="0" smtClean="0"/>
              <a:t> rebase master</a:t>
            </a:r>
            <a:endParaRPr lang="en-US" dirty="0"/>
          </a:p>
        </p:txBody>
      </p:sp>
      <p:sp>
        <p:nvSpPr>
          <p:cNvPr id="4" name="Rectangle 3"/>
          <p:cNvSpPr/>
          <p:nvPr/>
        </p:nvSpPr>
        <p:spPr>
          <a:xfrm>
            <a:off x="304800" y="1828800"/>
            <a:ext cx="2863669" cy="369332"/>
          </a:xfrm>
          <a:prstGeom prst="rect">
            <a:avLst/>
          </a:prstGeom>
        </p:spPr>
        <p:txBody>
          <a:bodyPr wrap="none">
            <a:spAutoFit/>
          </a:bodyPr>
          <a:lstStyle/>
          <a:p>
            <a:r>
              <a:rPr lang="en-US" b="1" dirty="0" smtClean="0"/>
              <a:t>merge ‘feature’ into ‘master</a:t>
            </a:r>
            <a:endParaRPr lang="en-US" dirty="0"/>
          </a:p>
        </p:txBody>
      </p:sp>
      <p:sp>
        <p:nvSpPr>
          <p:cNvPr id="5" name="Rectangle 4"/>
          <p:cNvSpPr/>
          <p:nvPr/>
        </p:nvSpPr>
        <p:spPr>
          <a:xfrm>
            <a:off x="762000" y="2209800"/>
            <a:ext cx="2068195" cy="646331"/>
          </a:xfrm>
          <a:prstGeom prst="rect">
            <a:avLst/>
          </a:prstGeom>
        </p:spPr>
        <p:txBody>
          <a:bodyPr wrap="none">
            <a:spAutoFit/>
          </a:bodyPr>
          <a:lstStyle/>
          <a:p>
            <a:r>
              <a:rPr lang="en-US" dirty="0" err="1" smtClean="0"/>
              <a:t>Git</a:t>
            </a:r>
            <a:r>
              <a:rPr lang="en-US" dirty="0" smtClean="0"/>
              <a:t> checkout master</a:t>
            </a:r>
          </a:p>
          <a:p>
            <a:r>
              <a:rPr lang="en-US" dirty="0" err="1" smtClean="0"/>
              <a:t>git</a:t>
            </a:r>
            <a:r>
              <a:rPr lang="en-US" dirty="0" smtClean="0"/>
              <a:t> merge feature</a:t>
            </a:r>
            <a:endParaRPr lang="en-US" dirty="0"/>
          </a:p>
        </p:txBody>
      </p:sp>
      <p:pic>
        <p:nvPicPr>
          <p:cNvPr id="68610" name="Picture 2"/>
          <p:cNvPicPr>
            <a:picLocks noChangeAspect="1" noChangeArrowheads="1"/>
          </p:cNvPicPr>
          <p:nvPr/>
        </p:nvPicPr>
        <p:blipFill>
          <a:blip r:embed="rId3"/>
          <a:srcRect/>
          <a:stretch>
            <a:fillRect/>
          </a:stretch>
        </p:blipFill>
        <p:spPr bwMode="auto">
          <a:xfrm>
            <a:off x="838199" y="3200400"/>
            <a:ext cx="7772401" cy="1295400"/>
          </a:xfrm>
          <a:prstGeom prst="rect">
            <a:avLst/>
          </a:prstGeom>
          <a:noFill/>
          <a:ln w="9525">
            <a:noFill/>
            <a:miter lim="800000"/>
            <a:headEnd/>
            <a:tailEnd/>
          </a:ln>
          <a:effectLst/>
        </p:spPr>
      </p:pic>
      <p:sp>
        <p:nvSpPr>
          <p:cNvPr id="7" name="Rectangle 6"/>
          <p:cNvSpPr/>
          <p:nvPr/>
        </p:nvSpPr>
        <p:spPr>
          <a:xfrm>
            <a:off x="609600" y="2831068"/>
            <a:ext cx="3085204" cy="369332"/>
          </a:xfrm>
          <a:prstGeom prst="rect">
            <a:avLst/>
          </a:prstGeom>
        </p:spPr>
        <p:txBody>
          <a:bodyPr wrap="none">
            <a:spAutoFit/>
          </a:bodyPr>
          <a:lstStyle/>
          <a:p>
            <a:r>
              <a:rPr lang="en-US" dirty="0" smtClean="0"/>
              <a:t>Verify the log of master branch</a:t>
            </a:r>
            <a:endParaRPr lang="en-US" dirty="0"/>
          </a:p>
        </p:txBody>
      </p:sp>
      <p:sp>
        <p:nvSpPr>
          <p:cNvPr id="8" name="Rectangle 7"/>
          <p:cNvSpPr/>
          <p:nvPr/>
        </p:nvSpPr>
        <p:spPr>
          <a:xfrm>
            <a:off x="648596" y="4648200"/>
            <a:ext cx="3113032" cy="369332"/>
          </a:xfrm>
          <a:prstGeom prst="rect">
            <a:avLst/>
          </a:prstGeom>
        </p:spPr>
        <p:txBody>
          <a:bodyPr wrap="none">
            <a:spAutoFit/>
          </a:bodyPr>
          <a:lstStyle/>
          <a:p>
            <a:r>
              <a:rPr lang="en-US" dirty="0" smtClean="0"/>
              <a:t>Verify the log of feature branch</a:t>
            </a:r>
            <a:endParaRPr lang="en-US" dirty="0"/>
          </a:p>
        </p:txBody>
      </p:sp>
      <p:pic>
        <p:nvPicPr>
          <p:cNvPr id="68611" name="Picture 3"/>
          <p:cNvPicPr>
            <a:picLocks noChangeAspect="1" noChangeArrowheads="1"/>
          </p:cNvPicPr>
          <p:nvPr/>
        </p:nvPicPr>
        <p:blipFill>
          <a:blip r:embed="rId4"/>
          <a:srcRect/>
          <a:stretch>
            <a:fillRect/>
          </a:stretch>
        </p:blipFill>
        <p:spPr bwMode="auto">
          <a:xfrm>
            <a:off x="762000" y="5181600"/>
            <a:ext cx="7772400" cy="13716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229600" cy="923330"/>
          </a:xfrm>
          <a:prstGeom prst="rect">
            <a:avLst/>
          </a:prstGeom>
        </p:spPr>
        <p:txBody>
          <a:bodyPr wrap="square">
            <a:spAutoFit/>
          </a:bodyPr>
          <a:lstStyle/>
          <a:p>
            <a:r>
              <a:rPr lang="en-US" dirty="0" smtClean="0"/>
              <a:t>Notice that after the rebase and merge both branches are the same. Also, the hashes for E and F have changed in both branches. Basically, in the rebase scenario, this is what happened:</a:t>
            </a:r>
            <a:endParaRPr lang="en-US" dirty="0"/>
          </a:p>
        </p:txBody>
      </p:sp>
      <p:pic>
        <p:nvPicPr>
          <p:cNvPr id="69633" name="Picture 1"/>
          <p:cNvPicPr>
            <a:picLocks noChangeAspect="1" noChangeArrowheads="1"/>
          </p:cNvPicPr>
          <p:nvPr/>
        </p:nvPicPr>
        <p:blipFill>
          <a:blip r:embed="rId2"/>
          <a:srcRect/>
          <a:stretch>
            <a:fillRect/>
          </a:stretch>
        </p:blipFill>
        <p:spPr bwMode="auto">
          <a:xfrm>
            <a:off x="1295400" y="1371599"/>
            <a:ext cx="5486400" cy="979357"/>
          </a:xfrm>
          <a:prstGeom prst="rect">
            <a:avLst/>
          </a:prstGeom>
          <a:noFill/>
          <a:ln w="9525">
            <a:noFill/>
            <a:miter lim="800000"/>
            <a:headEnd/>
            <a:tailEnd/>
          </a:ln>
          <a:effectLst/>
        </p:spPr>
      </p:pic>
      <p:sp>
        <p:nvSpPr>
          <p:cNvPr id="4" name="Rectangle 3"/>
          <p:cNvSpPr/>
          <p:nvPr/>
        </p:nvSpPr>
        <p:spPr>
          <a:xfrm>
            <a:off x="533400" y="2590800"/>
            <a:ext cx="8153400" cy="646331"/>
          </a:xfrm>
          <a:prstGeom prst="rect">
            <a:avLst/>
          </a:prstGeom>
        </p:spPr>
        <p:txBody>
          <a:bodyPr wrap="square">
            <a:spAutoFit/>
          </a:bodyPr>
          <a:lstStyle/>
          <a:p>
            <a:r>
              <a:rPr lang="en-US" dirty="0" smtClean="0"/>
              <a:t>That’s why there is no new commit. The E and F commits have been recalculated and latched to the end of the ‘master’ branch.</a:t>
            </a:r>
            <a:endParaRPr lang="en-US" dirty="0"/>
          </a:p>
        </p:txBody>
      </p:sp>
      <p:pic>
        <p:nvPicPr>
          <p:cNvPr id="69635" name="Picture 3"/>
          <p:cNvPicPr>
            <a:picLocks noChangeAspect="1" noChangeArrowheads="1"/>
          </p:cNvPicPr>
          <p:nvPr/>
        </p:nvPicPr>
        <p:blipFill>
          <a:blip r:embed="rId3"/>
          <a:srcRect/>
          <a:stretch>
            <a:fillRect/>
          </a:stretch>
        </p:blipFill>
        <p:spPr bwMode="auto">
          <a:xfrm>
            <a:off x="685800" y="3705225"/>
            <a:ext cx="6629400" cy="2847975"/>
          </a:xfrm>
          <a:prstGeom prst="rect">
            <a:avLst/>
          </a:prstGeom>
          <a:noFill/>
          <a:ln w="9525">
            <a:noFill/>
            <a:miter lim="800000"/>
            <a:headEnd/>
            <a:tailEnd/>
          </a:ln>
          <a:effectLst/>
        </p:spPr>
      </p:pic>
      <p:sp>
        <p:nvSpPr>
          <p:cNvPr id="7" name="Rectangle 6"/>
          <p:cNvSpPr/>
          <p:nvPr/>
        </p:nvSpPr>
        <p:spPr>
          <a:xfrm>
            <a:off x="457200" y="3276600"/>
            <a:ext cx="3469861" cy="369332"/>
          </a:xfrm>
          <a:prstGeom prst="rect">
            <a:avLst/>
          </a:prstGeom>
        </p:spPr>
        <p:txBody>
          <a:bodyPr wrap="none">
            <a:spAutoFit/>
          </a:bodyPr>
          <a:lstStyle/>
          <a:p>
            <a:r>
              <a:rPr lang="en-US" b="1" dirty="0" smtClean="0"/>
              <a:t>Re arranging commit using rebase</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5110694" cy="369332"/>
          </a:xfrm>
          <a:prstGeom prst="rect">
            <a:avLst/>
          </a:prstGeom>
        </p:spPr>
        <p:txBody>
          <a:bodyPr wrap="none">
            <a:spAutoFit/>
          </a:bodyPr>
          <a:lstStyle/>
          <a:p>
            <a:r>
              <a:rPr lang="en-US" b="1" dirty="0" err="1" smtClean="0"/>
              <a:t>git</a:t>
            </a:r>
            <a:r>
              <a:rPr lang="en-US" b="1" dirty="0" smtClean="0"/>
              <a:t> rebase -</a:t>
            </a:r>
            <a:r>
              <a:rPr lang="en-US" b="1" dirty="0" err="1" smtClean="0"/>
              <a:t>i</a:t>
            </a:r>
            <a:r>
              <a:rPr lang="en-US" b="1" dirty="0" smtClean="0"/>
              <a:t> HEAD~3 </a:t>
            </a:r>
            <a:r>
              <a:rPr lang="en-US" dirty="0" smtClean="0"/>
              <a:t>: will open latest three commits</a:t>
            </a:r>
            <a:endParaRPr lang="en-US" dirty="0"/>
          </a:p>
        </p:txBody>
      </p:sp>
      <p:pic>
        <p:nvPicPr>
          <p:cNvPr id="1025" name="Picture 1"/>
          <p:cNvPicPr>
            <a:picLocks noChangeAspect="1" noChangeArrowheads="1"/>
          </p:cNvPicPr>
          <p:nvPr/>
        </p:nvPicPr>
        <p:blipFill>
          <a:blip r:embed="rId2"/>
          <a:srcRect/>
          <a:stretch>
            <a:fillRect/>
          </a:stretch>
        </p:blipFill>
        <p:spPr bwMode="auto">
          <a:xfrm>
            <a:off x="304800" y="1066800"/>
            <a:ext cx="8495353" cy="44958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a:srcRect/>
          <a:stretch>
            <a:fillRect/>
          </a:stretch>
        </p:blipFill>
        <p:spPr bwMode="auto">
          <a:xfrm>
            <a:off x="670195" y="914400"/>
            <a:ext cx="7864205" cy="4953000"/>
          </a:xfrm>
          <a:prstGeom prst="rect">
            <a:avLst/>
          </a:prstGeom>
          <a:noFill/>
          <a:ln w="9525">
            <a:noFill/>
            <a:miter lim="800000"/>
            <a:headEnd/>
            <a:tailEnd/>
          </a:ln>
          <a:effectLst/>
        </p:spPr>
      </p:pic>
      <p:sp>
        <p:nvSpPr>
          <p:cNvPr id="3" name="Rectangle 2"/>
          <p:cNvSpPr/>
          <p:nvPr/>
        </p:nvSpPr>
        <p:spPr>
          <a:xfrm>
            <a:off x="381000" y="304800"/>
            <a:ext cx="3869136" cy="369332"/>
          </a:xfrm>
          <a:prstGeom prst="rect">
            <a:avLst/>
          </a:prstGeom>
        </p:spPr>
        <p:txBody>
          <a:bodyPr wrap="none">
            <a:spAutoFit/>
          </a:bodyPr>
          <a:lstStyle/>
          <a:p>
            <a:r>
              <a:rPr lang="en-US" dirty="0" smtClean="0"/>
              <a:t>Now change the order and save the file</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srcRect/>
          <a:stretch>
            <a:fillRect/>
          </a:stretch>
        </p:blipFill>
        <p:spPr bwMode="auto">
          <a:xfrm>
            <a:off x="228600" y="838200"/>
            <a:ext cx="8543925" cy="4572000"/>
          </a:xfrm>
          <a:prstGeom prst="rect">
            <a:avLst/>
          </a:prstGeom>
          <a:noFill/>
          <a:ln w="9525">
            <a:noFill/>
            <a:miter lim="800000"/>
            <a:headEnd/>
            <a:tailEnd/>
          </a:ln>
          <a:effectLst/>
        </p:spPr>
      </p:pic>
      <p:sp>
        <p:nvSpPr>
          <p:cNvPr id="3" name="Rectangle 2"/>
          <p:cNvSpPr/>
          <p:nvPr/>
        </p:nvSpPr>
        <p:spPr>
          <a:xfrm>
            <a:off x="381000" y="304800"/>
            <a:ext cx="4778552" cy="369332"/>
          </a:xfrm>
          <a:prstGeom prst="rect">
            <a:avLst/>
          </a:prstGeom>
        </p:spPr>
        <p:txBody>
          <a:bodyPr wrap="none">
            <a:spAutoFit/>
          </a:bodyPr>
          <a:lstStyle/>
          <a:p>
            <a:r>
              <a:rPr lang="en-US" dirty="0" smtClean="0"/>
              <a:t>Check </a:t>
            </a:r>
            <a:r>
              <a:rPr lang="en-US" dirty="0" err="1" smtClean="0"/>
              <a:t>th</a:t>
            </a:r>
            <a:r>
              <a:rPr lang="en-US" dirty="0" smtClean="0"/>
              <a:t> log , now we can see the changed order</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1289520" cy="369332"/>
          </a:xfrm>
          <a:prstGeom prst="rect">
            <a:avLst/>
          </a:prstGeom>
        </p:spPr>
        <p:txBody>
          <a:bodyPr wrap="none">
            <a:spAutoFit/>
          </a:bodyPr>
          <a:lstStyle/>
          <a:p>
            <a:pPr fontAlgn="base"/>
            <a:r>
              <a:rPr lang="en-US" b="1" dirty="0" smtClean="0"/>
              <a:t>GIT Conflict</a:t>
            </a:r>
            <a:endParaRPr lang="en-US" b="1" dirty="0"/>
          </a:p>
        </p:txBody>
      </p:sp>
      <p:sp>
        <p:nvSpPr>
          <p:cNvPr id="3" name="Rectangle 2"/>
          <p:cNvSpPr/>
          <p:nvPr/>
        </p:nvSpPr>
        <p:spPr>
          <a:xfrm>
            <a:off x="533400" y="609600"/>
            <a:ext cx="7437549" cy="369332"/>
          </a:xfrm>
          <a:prstGeom prst="rect">
            <a:avLst/>
          </a:prstGeom>
        </p:spPr>
        <p:txBody>
          <a:bodyPr wrap="none">
            <a:spAutoFit/>
          </a:bodyPr>
          <a:lstStyle/>
          <a:p>
            <a:r>
              <a:rPr lang="en-US" dirty="0" smtClean="0"/>
              <a:t>No sync between remote repository and local repository conflicts will happen</a:t>
            </a:r>
            <a:endParaRPr lang="en-US" dirty="0"/>
          </a:p>
        </p:txBody>
      </p:sp>
      <p:pic>
        <p:nvPicPr>
          <p:cNvPr id="72706" name="Picture 2"/>
          <p:cNvPicPr>
            <a:picLocks noChangeAspect="1" noChangeArrowheads="1"/>
          </p:cNvPicPr>
          <p:nvPr/>
        </p:nvPicPr>
        <p:blipFill>
          <a:blip r:embed="rId2"/>
          <a:srcRect/>
          <a:stretch>
            <a:fillRect/>
          </a:stretch>
        </p:blipFill>
        <p:spPr bwMode="auto">
          <a:xfrm>
            <a:off x="228600" y="3886200"/>
            <a:ext cx="8305800" cy="2543175"/>
          </a:xfrm>
          <a:prstGeom prst="rect">
            <a:avLst/>
          </a:prstGeom>
          <a:noFill/>
          <a:ln w="9525">
            <a:noFill/>
            <a:miter lim="800000"/>
            <a:headEnd/>
            <a:tailEnd/>
          </a:ln>
          <a:effectLst/>
        </p:spPr>
      </p:pic>
      <p:pic>
        <p:nvPicPr>
          <p:cNvPr id="72707" name="Picture 3"/>
          <p:cNvPicPr>
            <a:picLocks noChangeAspect="1" noChangeArrowheads="1"/>
          </p:cNvPicPr>
          <p:nvPr/>
        </p:nvPicPr>
        <p:blipFill>
          <a:blip r:embed="rId3"/>
          <a:srcRect/>
          <a:stretch>
            <a:fillRect/>
          </a:stretch>
        </p:blipFill>
        <p:spPr bwMode="auto">
          <a:xfrm>
            <a:off x="228600" y="1752600"/>
            <a:ext cx="8610600" cy="1371600"/>
          </a:xfrm>
          <a:prstGeom prst="rect">
            <a:avLst/>
          </a:prstGeom>
          <a:noFill/>
          <a:ln w="9525">
            <a:noFill/>
            <a:miter lim="800000"/>
            <a:headEnd/>
            <a:tailEnd/>
          </a:ln>
          <a:effectLst/>
        </p:spPr>
      </p:pic>
      <p:sp>
        <p:nvSpPr>
          <p:cNvPr id="6" name="Rectangle 5"/>
          <p:cNvSpPr/>
          <p:nvPr/>
        </p:nvSpPr>
        <p:spPr>
          <a:xfrm>
            <a:off x="304800" y="1219200"/>
            <a:ext cx="500458" cy="369332"/>
          </a:xfrm>
          <a:prstGeom prst="rect">
            <a:avLst/>
          </a:prstGeom>
        </p:spPr>
        <p:txBody>
          <a:bodyPr wrap="none">
            <a:spAutoFit/>
          </a:bodyPr>
          <a:lstStyle/>
          <a:p>
            <a:r>
              <a:rPr lang="en-US" dirty="0" smtClean="0"/>
              <a:t>GIT</a:t>
            </a:r>
            <a:endParaRPr lang="en-US" dirty="0"/>
          </a:p>
        </p:txBody>
      </p:sp>
      <p:sp>
        <p:nvSpPr>
          <p:cNvPr id="7" name="Rectangle 6"/>
          <p:cNvSpPr/>
          <p:nvPr/>
        </p:nvSpPr>
        <p:spPr>
          <a:xfrm>
            <a:off x="228600" y="3429000"/>
            <a:ext cx="970137" cy="369332"/>
          </a:xfrm>
          <a:prstGeom prst="rect">
            <a:avLst/>
          </a:prstGeom>
        </p:spPr>
        <p:txBody>
          <a:bodyPr wrap="none">
            <a:spAutoFit/>
          </a:bodyPr>
          <a:lstStyle/>
          <a:p>
            <a:r>
              <a:rPr lang="en-US" dirty="0" smtClean="0"/>
              <a:t>GIT HUB</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a:blip r:embed="rId2"/>
          <a:srcRect/>
          <a:stretch>
            <a:fillRect/>
          </a:stretch>
        </p:blipFill>
        <p:spPr bwMode="auto">
          <a:xfrm>
            <a:off x="228600" y="838200"/>
            <a:ext cx="8418022" cy="2133600"/>
          </a:xfrm>
          <a:prstGeom prst="rect">
            <a:avLst/>
          </a:prstGeom>
          <a:noFill/>
          <a:ln w="9525">
            <a:noFill/>
            <a:miter lim="800000"/>
            <a:headEnd/>
            <a:tailEnd/>
          </a:ln>
          <a:effectLst/>
        </p:spPr>
      </p:pic>
      <p:sp>
        <p:nvSpPr>
          <p:cNvPr id="3" name="Rectangle 2"/>
          <p:cNvSpPr/>
          <p:nvPr/>
        </p:nvSpPr>
        <p:spPr>
          <a:xfrm>
            <a:off x="228600" y="228600"/>
            <a:ext cx="6464334" cy="369332"/>
          </a:xfrm>
          <a:prstGeom prst="rect">
            <a:avLst/>
          </a:prstGeom>
        </p:spPr>
        <p:txBody>
          <a:bodyPr wrap="none">
            <a:spAutoFit/>
          </a:bodyPr>
          <a:lstStyle/>
          <a:p>
            <a:r>
              <a:rPr lang="en-US" dirty="0" smtClean="0"/>
              <a:t>Try update the remote with local , will face conflict due to non sync</a:t>
            </a:r>
            <a:endParaRPr lang="en-US" dirty="0"/>
          </a:p>
        </p:txBody>
      </p:sp>
      <p:sp>
        <p:nvSpPr>
          <p:cNvPr id="4" name="Rectangle 3"/>
          <p:cNvSpPr/>
          <p:nvPr/>
        </p:nvSpPr>
        <p:spPr>
          <a:xfrm>
            <a:off x="228600" y="3276600"/>
            <a:ext cx="5631157" cy="369332"/>
          </a:xfrm>
          <a:prstGeom prst="rect">
            <a:avLst/>
          </a:prstGeom>
        </p:spPr>
        <p:txBody>
          <a:bodyPr wrap="none">
            <a:spAutoFit/>
          </a:bodyPr>
          <a:lstStyle/>
          <a:p>
            <a:r>
              <a:rPr lang="en-US" b="1" dirty="0" smtClean="0"/>
              <a:t>Resolving Conflicts : </a:t>
            </a:r>
            <a:r>
              <a:rPr lang="en-US" dirty="0" smtClean="0"/>
              <a:t> open the file and modify accordingly</a:t>
            </a:r>
            <a:endParaRPr lang="en-US" b="1" dirty="0" smtClean="0"/>
          </a:p>
        </p:txBody>
      </p:sp>
      <p:pic>
        <p:nvPicPr>
          <p:cNvPr id="73731" name="Picture 3"/>
          <p:cNvPicPr>
            <a:picLocks noChangeAspect="1" noChangeArrowheads="1"/>
          </p:cNvPicPr>
          <p:nvPr/>
        </p:nvPicPr>
        <p:blipFill>
          <a:blip r:embed="rId3"/>
          <a:srcRect/>
          <a:stretch>
            <a:fillRect/>
          </a:stretch>
        </p:blipFill>
        <p:spPr bwMode="auto">
          <a:xfrm>
            <a:off x="304800" y="3962400"/>
            <a:ext cx="8229600" cy="1828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304800" y="381000"/>
            <a:ext cx="8534400" cy="92333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dirty="0" smtClean="0"/>
              <a:t>your local repository consists of three "trees" maintained by </a:t>
            </a:r>
            <a:r>
              <a:rPr lang="en-US" dirty="0" err="1" smtClean="0"/>
              <a:t>git</a:t>
            </a:r>
            <a:r>
              <a:rPr lang="en-US" dirty="0" smtClean="0"/>
              <a:t>. the first one is your </a:t>
            </a:r>
            <a:r>
              <a:rPr lang="en-US" b="1" dirty="0" smtClean="0"/>
              <a:t>Working Directory</a:t>
            </a:r>
            <a:r>
              <a:rPr lang="en-US" dirty="0" smtClean="0"/>
              <a:t> which holds the actual files. the second one is the </a:t>
            </a:r>
            <a:r>
              <a:rPr lang="en-US" b="1" dirty="0" smtClean="0"/>
              <a:t>Index</a:t>
            </a:r>
            <a:r>
              <a:rPr lang="en-US" dirty="0" smtClean="0"/>
              <a:t> which acts as a staging area and finally the</a:t>
            </a:r>
            <a:r>
              <a:rPr lang="en-US" b="1" dirty="0" smtClean="0"/>
              <a:t> HEAD</a:t>
            </a:r>
            <a:r>
              <a:rPr lang="en-US" dirty="0" smtClean="0"/>
              <a:t> which points to the last commit you've made </a:t>
            </a:r>
          </a:p>
        </p:txBody>
      </p:sp>
      <p:pic>
        <p:nvPicPr>
          <p:cNvPr id="1028" name="Picture 4"/>
          <p:cNvPicPr>
            <a:picLocks noChangeAspect="1" noChangeArrowheads="1"/>
          </p:cNvPicPr>
          <p:nvPr/>
        </p:nvPicPr>
        <p:blipFill>
          <a:blip r:embed="rId2"/>
          <a:srcRect/>
          <a:stretch>
            <a:fillRect/>
          </a:stretch>
        </p:blipFill>
        <p:spPr bwMode="auto">
          <a:xfrm>
            <a:off x="2895600" y="1600200"/>
            <a:ext cx="3190950" cy="44958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2"/>
          <a:srcRect/>
          <a:stretch>
            <a:fillRect/>
          </a:stretch>
        </p:blipFill>
        <p:spPr bwMode="auto">
          <a:xfrm>
            <a:off x="381000" y="304800"/>
            <a:ext cx="8153400" cy="1066800"/>
          </a:xfrm>
          <a:prstGeom prst="rect">
            <a:avLst/>
          </a:prstGeom>
          <a:noFill/>
          <a:ln w="9525">
            <a:noFill/>
            <a:miter lim="800000"/>
            <a:headEnd/>
            <a:tailEnd/>
          </a:ln>
          <a:effectLst/>
        </p:spPr>
      </p:pic>
      <p:pic>
        <p:nvPicPr>
          <p:cNvPr id="74755" name="Picture 3"/>
          <p:cNvPicPr>
            <a:picLocks noChangeAspect="1" noChangeArrowheads="1"/>
          </p:cNvPicPr>
          <p:nvPr/>
        </p:nvPicPr>
        <p:blipFill>
          <a:blip r:embed="rId3"/>
          <a:srcRect/>
          <a:stretch>
            <a:fillRect/>
          </a:stretch>
        </p:blipFill>
        <p:spPr bwMode="auto">
          <a:xfrm>
            <a:off x="304799" y="1600200"/>
            <a:ext cx="8229601" cy="609600"/>
          </a:xfrm>
          <a:prstGeom prst="rect">
            <a:avLst/>
          </a:prstGeom>
          <a:noFill/>
          <a:ln w="9525">
            <a:noFill/>
            <a:miter lim="800000"/>
            <a:headEnd/>
            <a:tailEnd/>
          </a:ln>
          <a:effectLst/>
        </p:spPr>
      </p:pic>
      <p:sp>
        <p:nvSpPr>
          <p:cNvPr id="4" name="Rectangle 3"/>
          <p:cNvSpPr/>
          <p:nvPr/>
        </p:nvSpPr>
        <p:spPr>
          <a:xfrm>
            <a:off x="381000" y="2895600"/>
            <a:ext cx="8229600" cy="369332"/>
          </a:xfrm>
          <a:prstGeom prst="rect">
            <a:avLst/>
          </a:prstGeom>
        </p:spPr>
        <p:txBody>
          <a:bodyPr wrap="square">
            <a:spAutoFit/>
          </a:bodyPr>
          <a:lstStyle/>
          <a:p>
            <a:r>
              <a:rPr lang="en-US" dirty="0" err="1" smtClean="0"/>
              <a:t>github</a:t>
            </a:r>
            <a:r>
              <a:rPr lang="en-US" dirty="0" smtClean="0"/>
              <a:t> makes a separate copy for you, independent of the original repository</a:t>
            </a:r>
            <a:endParaRPr lang="en-US" dirty="0"/>
          </a:p>
        </p:txBody>
      </p:sp>
      <p:sp>
        <p:nvSpPr>
          <p:cNvPr id="5" name="Rectangle 4"/>
          <p:cNvSpPr/>
          <p:nvPr/>
        </p:nvSpPr>
        <p:spPr>
          <a:xfrm>
            <a:off x="381000" y="2514600"/>
            <a:ext cx="1075872" cy="369332"/>
          </a:xfrm>
          <a:prstGeom prst="rect">
            <a:avLst/>
          </a:prstGeom>
        </p:spPr>
        <p:txBody>
          <a:bodyPr wrap="none">
            <a:spAutoFit/>
          </a:bodyPr>
          <a:lstStyle/>
          <a:p>
            <a:r>
              <a:rPr lang="en-US" b="1" dirty="0" smtClean="0"/>
              <a:t>GIT FORK</a:t>
            </a:r>
          </a:p>
        </p:txBody>
      </p:sp>
      <p:pic>
        <p:nvPicPr>
          <p:cNvPr id="74757" name="Picture 5"/>
          <p:cNvPicPr>
            <a:picLocks noChangeAspect="1" noChangeArrowheads="1"/>
          </p:cNvPicPr>
          <p:nvPr/>
        </p:nvPicPr>
        <p:blipFill>
          <a:blip r:embed="rId4"/>
          <a:srcRect/>
          <a:stretch>
            <a:fillRect/>
          </a:stretch>
        </p:blipFill>
        <p:spPr bwMode="auto">
          <a:xfrm>
            <a:off x="304800" y="3505200"/>
            <a:ext cx="8382000" cy="2447925"/>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229600" cy="369332"/>
          </a:xfrm>
          <a:prstGeom prst="rect">
            <a:avLst/>
          </a:prstGeom>
        </p:spPr>
        <p:txBody>
          <a:bodyPr wrap="square">
            <a:spAutoFit/>
          </a:bodyPr>
          <a:lstStyle/>
          <a:p>
            <a:r>
              <a:rPr lang="en-US" dirty="0" smtClean="0"/>
              <a:t>Open the project which you want to be fork and click on fork</a:t>
            </a:r>
            <a:endParaRPr lang="en-US" dirty="0"/>
          </a:p>
        </p:txBody>
      </p:sp>
      <p:pic>
        <p:nvPicPr>
          <p:cNvPr id="75778" name="Picture 2"/>
          <p:cNvPicPr>
            <a:picLocks noChangeAspect="1" noChangeArrowheads="1"/>
          </p:cNvPicPr>
          <p:nvPr/>
        </p:nvPicPr>
        <p:blipFill>
          <a:blip r:embed="rId2"/>
          <a:srcRect/>
          <a:stretch>
            <a:fillRect/>
          </a:stretch>
        </p:blipFill>
        <p:spPr bwMode="auto">
          <a:xfrm>
            <a:off x="249081" y="990600"/>
            <a:ext cx="8818719" cy="46482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 y="1228725"/>
            <a:ext cx="8915400" cy="4181475"/>
          </a:xfrm>
          <a:prstGeom prst="rect">
            <a:avLst/>
          </a:prstGeom>
          <a:noFill/>
          <a:ln w="9525">
            <a:noFill/>
            <a:miter lim="800000"/>
            <a:headEnd/>
            <a:tailEnd/>
          </a:ln>
          <a:effectLst/>
        </p:spPr>
      </p:pic>
      <p:sp>
        <p:nvSpPr>
          <p:cNvPr id="3" name="Rectangle 2"/>
          <p:cNvSpPr/>
          <p:nvPr/>
        </p:nvSpPr>
        <p:spPr>
          <a:xfrm>
            <a:off x="381000" y="304800"/>
            <a:ext cx="3033010" cy="369332"/>
          </a:xfrm>
          <a:prstGeom prst="rect">
            <a:avLst/>
          </a:prstGeom>
        </p:spPr>
        <p:txBody>
          <a:bodyPr wrap="none">
            <a:spAutoFit/>
          </a:bodyPr>
          <a:lstStyle/>
          <a:p>
            <a:r>
              <a:rPr lang="en-US" b="1" dirty="0" smtClean="0"/>
              <a:t>GIT Merge Conflict Resolution</a:t>
            </a:r>
          </a:p>
        </p:txBody>
      </p:sp>
      <p:sp>
        <p:nvSpPr>
          <p:cNvPr id="4" name="Rectangle 3"/>
          <p:cNvSpPr/>
          <p:nvPr/>
        </p:nvSpPr>
        <p:spPr>
          <a:xfrm>
            <a:off x="533400" y="5791200"/>
            <a:ext cx="6282425" cy="369332"/>
          </a:xfrm>
          <a:prstGeom prst="rect">
            <a:avLst/>
          </a:prstGeom>
        </p:spPr>
        <p:txBody>
          <a:bodyPr wrap="none">
            <a:spAutoFit/>
          </a:bodyPr>
          <a:lstStyle/>
          <a:p>
            <a:r>
              <a:rPr lang="en-US" dirty="0" smtClean="0"/>
              <a:t>Changing Merge Tool : </a:t>
            </a:r>
            <a:r>
              <a:rPr lang="en-US" dirty="0" err="1" smtClean="0"/>
              <a:t>Git</a:t>
            </a:r>
            <a:r>
              <a:rPr lang="en-US" dirty="0" smtClean="0"/>
              <a:t> </a:t>
            </a:r>
            <a:r>
              <a:rPr lang="en-US" dirty="0" err="1" smtClean="0"/>
              <a:t>config</a:t>
            </a:r>
            <a:r>
              <a:rPr lang="en-US" dirty="0" smtClean="0"/>
              <a:t> –global </a:t>
            </a:r>
            <a:r>
              <a:rPr lang="en-US" dirty="0" err="1" smtClean="0"/>
              <a:t>merge.tool</a:t>
            </a:r>
            <a:r>
              <a:rPr lang="en-US" dirty="0" smtClean="0"/>
              <a:t> &lt;tool name&gt; </a:t>
            </a:r>
            <a:endParaRPr lang="en-US" dirty="0"/>
          </a:p>
        </p:txBody>
      </p:sp>
      <p:sp>
        <p:nvSpPr>
          <p:cNvPr id="6" name="Rectangle 5"/>
          <p:cNvSpPr/>
          <p:nvPr/>
        </p:nvSpPr>
        <p:spPr>
          <a:xfrm>
            <a:off x="304800" y="762000"/>
            <a:ext cx="3444726" cy="369332"/>
          </a:xfrm>
          <a:prstGeom prst="rect">
            <a:avLst/>
          </a:prstGeom>
        </p:spPr>
        <p:txBody>
          <a:bodyPr wrap="none">
            <a:spAutoFit/>
          </a:bodyPr>
          <a:lstStyle/>
          <a:p>
            <a:r>
              <a:rPr lang="en-US" dirty="0" smtClean="0"/>
              <a:t>Launch Merge Tool : </a:t>
            </a:r>
            <a:r>
              <a:rPr lang="en-US" dirty="0" err="1" smtClean="0"/>
              <a:t>git</a:t>
            </a:r>
            <a:r>
              <a:rPr lang="en-US" dirty="0" smtClean="0"/>
              <a:t> </a:t>
            </a:r>
            <a:r>
              <a:rPr lang="en-US" dirty="0" err="1" smtClean="0"/>
              <a:t>mergetool</a:t>
            </a:r>
            <a:r>
              <a:rPr lang="en-US" dirty="0" smtClean="0"/>
              <a:t> </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09600"/>
            <a:ext cx="8153400" cy="3139321"/>
          </a:xfrm>
          <a:prstGeom prst="rect">
            <a:avLst/>
          </a:prstGeom>
        </p:spPr>
        <p:txBody>
          <a:bodyPr wrap="square">
            <a:spAutoFit/>
          </a:bodyPr>
          <a:lstStyle/>
          <a:p>
            <a:r>
              <a:rPr lang="en-US" dirty="0" smtClean="0"/>
              <a:t>You can incorporate the changes by manually editing the MERGED split, or use Vim shortcuts pull from one of the LOCAL, BASE ad REMOTE versions.</a:t>
            </a:r>
          </a:p>
          <a:p>
            <a:endParaRPr lang="en-US" dirty="0" smtClean="0"/>
          </a:p>
          <a:p>
            <a:r>
              <a:rPr lang="en-US" dirty="0" smtClean="0"/>
              <a:t>:</a:t>
            </a:r>
            <a:r>
              <a:rPr lang="en-US" dirty="0" err="1" smtClean="0"/>
              <a:t>diffg</a:t>
            </a:r>
            <a:r>
              <a:rPr lang="en-US" dirty="0" smtClean="0"/>
              <a:t> RE  # get from REMOTE</a:t>
            </a:r>
          </a:p>
          <a:p>
            <a:r>
              <a:rPr lang="en-US" dirty="0" smtClean="0"/>
              <a:t>:</a:t>
            </a:r>
            <a:r>
              <a:rPr lang="en-US" dirty="0" err="1" smtClean="0"/>
              <a:t>diffg</a:t>
            </a:r>
            <a:r>
              <a:rPr lang="en-US" dirty="0" smtClean="0"/>
              <a:t> BA  # get from BASE</a:t>
            </a:r>
          </a:p>
          <a:p>
            <a:r>
              <a:rPr lang="en-US" dirty="0" smtClean="0"/>
              <a:t>:</a:t>
            </a:r>
            <a:r>
              <a:rPr lang="en-US" dirty="0" err="1" smtClean="0"/>
              <a:t>diffg</a:t>
            </a:r>
            <a:r>
              <a:rPr lang="en-US" dirty="0" smtClean="0"/>
              <a:t> LO  # get from LOCAL</a:t>
            </a:r>
          </a:p>
          <a:p>
            <a:endParaRPr lang="en-US" dirty="0" smtClean="0"/>
          </a:p>
          <a:p>
            <a:r>
              <a:rPr lang="en-US" dirty="0" smtClean="0"/>
              <a:t>save the changes then quit with :</a:t>
            </a:r>
            <a:r>
              <a:rPr lang="en-US" dirty="0" err="1" smtClean="0"/>
              <a:t>wqa</a:t>
            </a:r>
            <a:r>
              <a:rPr lang="en-US" dirty="0" smtClean="0"/>
              <a:t> to close all the splits. Remember to commit the merge.</a:t>
            </a:r>
          </a:p>
          <a:p>
            <a:endParaRPr lang="en-US" dirty="0" smtClean="0"/>
          </a:p>
          <a:p>
            <a:r>
              <a:rPr lang="en-US" dirty="0" smtClean="0"/>
              <a:t>$ </a:t>
            </a:r>
            <a:r>
              <a:rPr lang="en-US" dirty="0" err="1" smtClean="0"/>
              <a:t>git</a:t>
            </a:r>
            <a:r>
              <a:rPr lang="en-US" dirty="0" smtClean="0"/>
              <a:t> commit -am 'merged from several branches'</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85800" y="304800"/>
            <a:ext cx="7372350" cy="25812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371600" y="2971799"/>
            <a:ext cx="5562600" cy="3623271"/>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09638" y="328613"/>
            <a:ext cx="7324725" cy="6200775"/>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81000" y="533400"/>
            <a:ext cx="7467600" cy="140142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762000" y="2590800"/>
            <a:ext cx="7467600" cy="26670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762000" y="609600"/>
            <a:ext cx="7495852" cy="48006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728663" y="876300"/>
            <a:ext cx="7686675" cy="51054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09600" y="533400"/>
            <a:ext cx="7806485" cy="4953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2"/>
          <a:srcRect/>
          <a:stretch>
            <a:fillRect/>
          </a:stretch>
        </p:blipFill>
        <p:spPr bwMode="auto">
          <a:xfrm>
            <a:off x="609600" y="371475"/>
            <a:ext cx="7924800" cy="6181725"/>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457200" y="914400"/>
            <a:ext cx="8395252" cy="42672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838200" y="152400"/>
            <a:ext cx="5972175" cy="54578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762000" y="5715000"/>
            <a:ext cx="6896100" cy="723900"/>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838200" y="6391275"/>
            <a:ext cx="2476500" cy="466725"/>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609600" y="228600"/>
            <a:ext cx="7029450" cy="23241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971550" y="2552700"/>
            <a:ext cx="7105650" cy="41529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257175" y="152400"/>
            <a:ext cx="6600825" cy="97155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381000" y="990600"/>
            <a:ext cx="4314825" cy="59055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457200" y="1676400"/>
            <a:ext cx="7591425" cy="3248025"/>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304800" y="228600"/>
            <a:ext cx="7639050" cy="326707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381000" y="3886200"/>
            <a:ext cx="6972300" cy="923925"/>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457200" y="304800"/>
            <a:ext cx="7191375" cy="2638425"/>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685800" y="2971800"/>
            <a:ext cx="6648450" cy="704850"/>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685800" y="3733800"/>
            <a:ext cx="6115050" cy="742950"/>
          </a:xfrm>
          <a:prstGeom prst="rect">
            <a:avLst/>
          </a:prstGeom>
          <a:noFill/>
          <a:ln w="9525">
            <a:noFill/>
            <a:miter lim="800000"/>
            <a:headEnd/>
            <a:tailEnd/>
          </a:ln>
          <a:effectLst/>
        </p:spPr>
      </p:pic>
      <p:pic>
        <p:nvPicPr>
          <p:cNvPr id="12293" name="Picture 5"/>
          <p:cNvPicPr>
            <a:picLocks noChangeAspect="1" noChangeArrowheads="1"/>
          </p:cNvPicPr>
          <p:nvPr/>
        </p:nvPicPr>
        <p:blipFill>
          <a:blip r:embed="rId5"/>
          <a:srcRect/>
          <a:stretch>
            <a:fillRect/>
          </a:stretch>
        </p:blipFill>
        <p:spPr bwMode="auto">
          <a:xfrm>
            <a:off x="685800" y="4495800"/>
            <a:ext cx="3895725" cy="504825"/>
          </a:xfrm>
          <a:prstGeom prst="rect">
            <a:avLst/>
          </a:prstGeom>
          <a:noFill/>
          <a:ln w="9525">
            <a:noFill/>
            <a:miter lim="800000"/>
            <a:headEnd/>
            <a:tailEnd/>
          </a:ln>
          <a:effectLst/>
        </p:spPr>
      </p:pic>
      <p:pic>
        <p:nvPicPr>
          <p:cNvPr id="12294" name="Picture 6"/>
          <p:cNvPicPr>
            <a:picLocks noChangeAspect="1" noChangeArrowheads="1"/>
          </p:cNvPicPr>
          <p:nvPr/>
        </p:nvPicPr>
        <p:blipFill>
          <a:blip r:embed="rId6"/>
          <a:srcRect/>
          <a:stretch>
            <a:fillRect/>
          </a:stretch>
        </p:blipFill>
        <p:spPr bwMode="auto">
          <a:xfrm>
            <a:off x="685800" y="5029200"/>
            <a:ext cx="4076700" cy="552450"/>
          </a:xfrm>
          <a:prstGeom prst="rect">
            <a:avLst/>
          </a:prstGeom>
          <a:noFill/>
          <a:ln w="9525">
            <a:noFill/>
            <a:miter lim="800000"/>
            <a:headEnd/>
            <a:tailEnd/>
          </a:ln>
          <a:effectLst/>
        </p:spPr>
      </p:pic>
      <p:pic>
        <p:nvPicPr>
          <p:cNvPr id="12295" name="Picture 7"/>
          <p:cNvPicPr>
            <a:picLocks noChangeAspect="1" noChangeArrowheads="1"/>
          </p:cNvPicPr>
          <p:nvPr/>
        </p:nvPicPr>
        <p:blipFill>
          <a:blip r:embed="rId7"/>
          <a:srcRect/>
          <a:stretch>
            <a:fillRect/>
          </a:stretch>
        </p:blipFill>
        <p:spPr bwMode="auto">
          <a:xfrm>
            <a:off x="685800" y="5638800"/>
            <a:ext cx="4572000" cy="561975"/>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381000" y="381000"/>
            <a:ext cx="7219950" cy="239077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304800" y="304800"/>
            <a:ext cx="7019925" cy="203835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457200" y="2514600"/>
            <a:ext cx="6019800" cy="523875"/>
          </a:xfrm>
          <a:prstGeom prst="rect">
            <a:avLst/>
          </a:prstGeom>
          <a:noFill/>
          <a:ln w="9525">
            <a:noFill/>
            <a:miter lim="800000"/>
            <a:headEnd/>
            <a:tailEnd/>
          </a:ln>
          <a:effectLst/>
        </p:spPr>
      </p:pic>
      <p:pic>
        <p:nvPicPr>
          <p:cNvPr id="19460" name="Picture 4"/>
          <p:cNvPicPr>
            <a:picLocks noChangeAspect="1" noChangeArrowheads="1"/>
          </p:cNvPicPr>
          <p:nvPr/>
        </p:nvPicPr>
        <p:blipFill>
          <a:blip r:embed="rId4"/>
          <a:srcRect/>
          <a:stretch>
            <a:fillRect/>
          </a:stretch>
        </p:blipFill>
        <p:spPr bwMode="auto">
          <a:xfrm>
            <a:off x="438150" y="2971800"/>
            <a:ext cx="6191250" cy="666750"/>
          </a:xfrm>
          <a:prstGeom prst="rect">
            <a:avLst/>
          </a:prstGeom>
          <a:noFill/>
          <a:ln w="9525">
            <a:noFill/>
            <a:miter lim="800000"/>
            <a:headEnd/>
            <a:tailEnd/>
          </a:ln>
          <a:effectLst/>
        </p:spPr>
      </p:pic>
      <p:pic>
        <p:nvPicPr>
          <p:cNvPr id="19461" name="Picture 5"/>
          <p:cNvPicPr>
            <a:picLocks noChangeAspect="1" noChangeArrowheads="1"/>
          </p:cNvPicPr>
          <p:nvPr/>
        </p:nvPicPr>
        <p:blipFill>
          <a:blip r:embed="rId5"/>
          <a:srcRect/>
          <a:stretch>
            <a:fillRect/>
          </a:stretch>
        </p:blipFill>
        <p:spPr bwMode="auto">
          <a:xfrm>
            <a:off x="457200" y="3733800"/>
            <a:ext cx="6372225" cy="742950"/>
          </a:xfrm>
          <a:prstGeom prst="rect">
            <a:avLst/>
          </a:prstGeom>
          <a:noFill/>
          <a:ln w="9525">
            <a:noFill/>
            <a:miter lim="800000"/>
            <a:headEnd/>
            <a:tailEnd/>
          </a:ln>
          <a:effectLst/>
        </p:spPr>
      </p:pic>
      <p:pic>
        <p:nvPicPr>
          <p:cNvPr id="19463" name="Picture 7"/>
          <p:cNvPicPr>
            <a:picLocks noChangeAspect="1" noChangeArrowheads="1"/>
          </p:cNvPicPr>
          <p:nvPr/>
        </p:nvPicPr>
        <p:blipFill>
          <a:blip r:embed="rId6"/>
          <a:srcRect/>
          <a:stretch>
            <a:fillRect/>
          </a:stretch>
        </p:blipFill>
        <p:spPr bwMode="auto">
          <a:xfrm>
            <a:off x="457200" y="4572000"/>
            <a:ext cx="6867525" cy="161925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747713" y="419100"/>
            <a:ext cx="7648575" cy="6019800"/>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828675" y="762000"/>
            <a:ext cx="7486650" cy="44862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949636" cy="369332"/>
          </a:xfrm>
          <a:prstGeom prst="rect">
            <a:avLst/>
          </a:prstGeom>
        </p:spPr>
        <p:txBody>
          <a:bodyPr wrap="none">
            <a:spAutoFit/>
          </a:bodyPr>
          <a:lstStyle/>
          <a:p>
            <a:r>
              <a:rPr lang="en-US" b="1" dirty="0" smtClean="0"/>
              <a:t>Bare </a:t>
            </a:r>
            <a:r>
              <a:rPr lang="en-US" b="1" dirty="0" err="1" smtClean="0"/>
              <a:t>git</a:t>
            </a:r>
            <a:r>
              <a:rPr lang="en-US" b="1" dirty="0" smtClean="0"/>
              <a:t> repository</a:t>
            </a:r>
            <a:endParaRPr lang="en-US" b="1" dirty="0"/>
          </a:p>
        </p:txBody>
      </p:sp>
      <p:pic>
        <p:nvPicPr>
          <p:cNvPr id="19457" name="Picture 1"/>
          <p:cNvPicPr>
            <a:picLocks noChangeAspect="1" noChangeArrowheads="1"/>
          </p:cNvPicPr>
          <p:nvPr/>
        </p:nvPicPr>
        <p:blipFill>
          <a:blip r:embed="rId3"/>
          <a:srcRect/>
          <a:stretch>
            <a:fillRect/>
          </a:stretch>
        </p:blipFill>
        <p:spPr bwMode="auto">
          <a:xfrm>
            <a:off x="381000" y="2895599"/>
            <a:ext cx="8305800" cy="1420939"/>
          </a:xfrm>
          <a:prstGeom prst="rect">
            <a:avLst/>
          </a:prstGeom>
          <a:noFill/>
          <a:ln w="9525">
            <a:noFill/>
            <a:miter lim="800000"/>
            <a:headEnd/>
            <a:tailEnd/>
          </a:ln>
          <a:effectLst/>
        </p:spPr>
      </p:pic>
      <p:sp>
        <p:nvSpPr>
          <p:cNvPr id="19458" name="Rectangle 2"/>
          <p:cNvSpPr>
            <a:spLocks noChangeArrowheads="1"/>
          </p:cNvSpPr>
          <p:nvPr/>
        </p:nvSpPr>
        <p:spPr bwMode="auto">
          <a:xfrm>
            <a:off x="228600" y="685800"/>
            <a:ext cx="8458200" cy="203132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dirty="0" smtClean="0"/>
              <a:t>A bare repository created with </a:t>
            </a:r>
            <a:r>
              <a:rPr lang="en-US" dirty="0" err="1" smtClean="0"/>
              <a:t>git</a:t>
            </a:r>
            <a:r>
              <a:rPr lang="en-US" dirty="0" smtClean="0"/>
              <a:t> init --bare is for… sharing. If you are collaborating with a team of developers, and need a place to share changes to a repo, then you will want to create a bare repository in centralized place where all users can push their changes (often the easy choice is </a:t>
            </a:r>
            <a:r>
              <a:rPr lang="en-US" dirty="0" smtClean="0">
                <a:hlinkClick r:id="rId4"/>
              </a:rPr>
              <a:t>github.com</a:t>
            </a:r>
            <a:r>
              <a:rPr lang="en-US" dirty="0" smtClean="0"/>
              <a:t>). Because </a:t>
            </a:r>
            <a:r>
              <a:rPr lang="en-US" dirty="0" err="1" smtClean="0"/>
              <a:t>git</a:t>
            </a:r>
            <a:r>
              <a:rPr lang="en-US" dirty="0" smtClean="0"/>
              <a:t> is a distributed version control system, no one will directly edit files in the shared centralized repository. Instead developers will clone the shared bare repo, make changes locally in their working copies of the repo, then push back to the shared bare repo to make their changes available to other users. </a:t>
            </a:r>
          </a:p>
        </p:txBody>
      </p:sp>
      <p:pic>
        <p:nvPicPr>
          <p:cNvPr id="19459" name="Picture 3"/>
          <p:cNvPicPr>
            <a:picLocks noChangeAspect="1" noChangeArrowheads="1"/>
          </p:cNvPicPr>
          <p:nvPr/>
        </p:nvPicPr>
        <p:blipFill>
          <a:blip r:embed="rId5"/>
          <a:srcRect/>
          <a:stretch>
            <a:fillRect/>
          </a:stretch>
        </p:blipFill>
        <p:spPr bwMode="auto">
          <a:xfrm>
            <a:off x="457199" y="4419600"/>
            <a:ext cx="8288215" cy="533400"/>
          </a:xfrm>
          <a:prstGeom prst="rect">
            <a:avLst/>
          </a:prstGeom>
          <a:noFill/>
          <a:ln w="9525">
            <a:noFill/>
            <a:miter lim="800000"/>
            <a:headEnd/>
            <a:tailEnd/>
          </a:ln>
          <a:effectLst/>
        </p:spPr>
      </p:pic>
      <p:sp>
        <p:nvSpPr>
          <p:cNvPr id="19461" name="Rectangle 5"/>
          <p:cNvSpPr>
            <a:spLocks noChangeArrowheads="1"/>
          </p:cNvSpPr>
          <p:nvPr/>
        </p:nvSpPr>
        <p:spPr bwMode="auto">
          <a:xfrm>
            <a:off x="381000" y="5181600"/>
            <a:ext cx="8305800" cy="147732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dirty="0" smtClean="0"/>
              <a:t>I use a working directory created with </a:t>
            </a:r>
            <a:r>
              <a:rPr lang="en-US" dirty="0" err="1" smtClean="0"/>
              <a:t>git</a:t>
            </a:r>
            <a:r>
              <a:rPr lang="en-US" dirty="0" smtClean="0"/>
              <a:t> init or </a:t>
            </a:r>
            <a:r>
              <a:rPr lang="en-US" dirty="0" err="1" smtClean="0"/>
              <a:t>git</a:t>
            </a:r>
            <a:r>
              <a:rPr lang="en-US" dirty="0" smtClean="0"/>
              <a:t> clone when I want to add, edit and delete files in </a:t>
            </a:r>
            <a:r>
              <a:rPr lang="en-US" dirty="0" err="1" smtClean="0"/>
              <a:t>myproject</a:t>
            </a:r>
            <a:r>
              <a:rPr lang="en-US" dirty="0" smtClean="0"/>
              <a:t> locally on my dev machine.</a:t>
            </a:r>
          </a:p>
          <a:p>
            <a:pPr marL="0" marR="0" lvl="0" indent="0" defTabSz="914400" rtl="0" eaLnBrk="0" fontAlgn="base" latinLnBrk="0" hangingPunct="0">
              <a:lnSpc>
                <a:spcPct val="100000"/>
              </a:lnSpc>
              <a:spcBef>
                <a:spcPct val="0"/>
              </a:spcBef>
              <a:spcAft>
                <a:spcPct val="0"/>
              </a:spcAft>
              <a:buClrTx/>
              <a:buSzTx/>
              <a:buFontTx/>
              <a:buNone/>
              <a:tabLst/>
            </a:pPr>
            <a:r>
              <a:rPr lang="en-US" dirty="0" smtClean="0"/>
              <a:t>When I am ready, I share my local changes with a </a:t>
            </a:r>
            <a:r>
              <a:rPr lang="en-US" dirty="0" err="1" smtClean="0"/>
              <a:t>git</a:t>
            </a:r>
            <a:r>
              <a:rPr lang="en-US" dirty="0" smtClean="0"/>
              <a:t> push to a bare repository myproject.git (usually on a remote server like </a:t>
            </a:r>
            <a:r>
              <a:rPr lang="en-US" dirty="0" smtClean="0">
                <a:hlinkClick r:id="rId4"/>
              </a:rPr>
              <a:t>github.com</a:t>
            </a:r>
            <a:r>
              <a:rPr lang="en-US" dirty="0" smtClean="0"/>
              <a:t>) so other developers can access my local changes.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609600" y="381000"/>
            <a:ext cx="7000875" cy="1400175"/>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1219200" y="1905000"/>
            <a:ext cx="6324600" cy="4637425"/>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804863" y="709613"/>
            <a:ext cx="7534275" cy="5438775"/>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714375" y="500063"/>
            <a:ext cx="7715250" cy="5857875"/>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304800" y="1295400"/>
            <a:ext cx="8839200" cy="4953000"/>
          </a:xfrm>
          <a:prstGeom prst="rect">
            <a:avLst/>
          </a:prstGeom>
          <a:noFill/>
          <a:ln w="9525">
            <a:noFill/>
            <a:miter lim="800000"/>
            <a:headEnd/>
            <a:tailEnd/>
          </a:ln>
          <a:effectLst/>
        </p:spPr>
      </p:pic>
      <p:sp>
        <p:nvSpPr>
          <p:cNvPr id="3" name="Rectangle 2"/>
          <p:cNvSpPr/>
          <p:nvPr/>
        </p:nvSpPr>
        <p:spPr>
          <a:xfrm>
            <a:off x="304800" y="533400"/>
            <a:ext cx="3849002" cy="369332"/>
          </a:xfrm>
          <a:prstGeom prst="rect">
            <a:avLst/>
          </a:prstGeom>
        </p:spPr>
        <p:txBody>
          <a:bodyPr wrap="none">
            <a:spAutoFit/>
          </a:bodyPr>
          <a:lstStyle/>
          <a:p>
            <a:r>
              <a:rPr lang="en-US" dirty="0" smtClean="0">
                <a:hlinkClick r:id="rId3"/>
              </a:rPr>
              <a:t>https://enterprise.github.com/releases</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28575" y="838200"/>
            <a:ext cx="9086850" cy="497205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1196424" y="152400"/>
            <a:ext cx="6804576" cy="6605059"/>
          </a:xfrm>
          <a:prstGeom prst="rect">
            <a:avLst/>
          </a:prstGeom>
          <a:noFill/>
          <a:ln w="9525">
            <a:noFill/>
            <a:miter lim="800000"/>
            <a:headEnd/>
            <a:tailEnd/>
          </a:ln>
          <a:effectLst/>
        </p:spPr>
      </p:pic>
      <p:sp>
        <p:nvSpPr>
          <p:cNvPr id="3" name="Rectangle 2"/>
          <p:cNvSpPr/>
          <p:nvPr/>
        </p:nvSpPr>
        <p:spPr>
          <a:xfrm>
            <a:off x="4845337" y="76200"/>
            <a:ext cx="1628972" cy="461665"/>
          </a:xfrm>
          <a:prstGeom prst="rect">
            <a:avLst/>
          </a:prstGeom>
        </p:spPr>
        <p:txBody>
          <a:bodyPr wrap="none">
            <a:spAutoFit/>
          </a:bodyPr>
          <a:lstStyle/>
          <a:p>
            <a:r>
              <a:rPr lang="en-US" sz="2400" b="1" dirty="0" smtClean="0"/>
              <a:t> in GIT HUB</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2444</TotalTime>
  <Words>2625</Words>
  <Application>Microsoft Office PowerPoint</Application>
  <PresentationFormat>On-screen Show (4:3)</PresentationFormat>
  <Paragraphs>291</Paragraphs>
  <Slides>86</Slides>
  <Notes>2</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228</cp:revision>
  <dcterms:created xsi:type="dcterms:W3CDTF">2006-08-16T00:00:00Z</dcterms:created>
  <dcterms:modified xsi:type="dcterms:W3CDTF">2019-05-26T18:59:22Z</dcterms:modified>
</cp:coreProperties>
</file>