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f9159e7f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f9159e7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f9159e7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f9159e7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9159e7f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f9159e7f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f9159e7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f9159e7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9159e7f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f9159e7f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9159e7f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f9159e7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f9159e7f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f9159e7f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f9159e7f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f9159e7f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f9159e7f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f9159e7f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f9159e7f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f9159e7f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fa825f7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fa825f7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9159e7f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f9159e7f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f9159e7f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f9159e7f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f9159e7f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f9159e7f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f9159e7f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f9159e7f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fa825f72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fa825f72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fa825f72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fa825f72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fa825f72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fa825f72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fa825f72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fa825f72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fa825f72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fa825f72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fa825f72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fa825f72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f9159e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f9159e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40425" y="330750"/>
            <a:ext cx="8249700" cy="2241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             </a:t>
            </a:r>
            <a:r>
              <a:rPr b="1" lang="en" sz="3500" u="sng">
                <a:latin typeface="Times New Roman"/>
                <a:ea typeface="Times New Roman"/>
                <a:cs typeface="Times New Roman"/>
                <a:sym typeface="Times New Roman"/>
              </a:rPr>
              <a:t>IPL AUCTION ANALYSIS</a:t>
            </a:r>
            <a:endParaRPr b="1" sz="3500" u="sng">
              <a:latin typeface="Times New Roman"/>
              <a:ea typeface="Times New Roman"/>
              <a:cs typeface="Times New Roman"/>
              <a:sym typeface="Times New Roman"/>
            </a:endParaRPr>
          </a:p>
          <a:p>
            <a:pPr indent="0" lvl="0" marL="0" rtl="0" algn="l">
              <a:spcBef>
                <a:spcPts val="0"/>
              </a:spcBef>
              <a:spcAft>
                <a:spcPts val="0"/>
              </a:spcAft>
              <a:buNone/>
            </a:pPr>
            <a:r>
              <a:rPr b="1" lang="en" sz="3500">
                <a:latin typeface="Times New Roman"/>
                <a:ea typeface="Times New Roman"/>
                <a:cs typeface="Times New Roman"/>
                <a:sym typeface="Times New Roman"/>
              </a:rPr>
              <a:t>                        </a:t>
            </a:r>
            <a:r>
              <a:rPr b="1" lang="en" sz="3500" u="sng">
                <a:latin typeface="Times New Roman"/>
                <a:ea typeface="Times New Roman"/>
                <a:cs typeface="Times New Roman"/>
                <a:sym typeface="Times New Roman"/>
              </a:rPr>
              <a:t>USING SQL</a:t>
            </a:r>
            <a:endParaRPr b="1" sz="3500" u="sng">
              <a:latin typeface="Times New Roman"/>
              <a:ea typeface="Times New Roman"/>
              <a:cs typeface="Times New Roman"/>
              <a:sym typeface="Times New Roman"/>
            </a:endParaRPr>
          </a:p>
        </p:txBody>
      </p:sp>
      <p:sp>
        <p:nvSpPr>
          <p:cNvPr id="55" name="Google Shape;55;p13"/>
          <p:cNvSpPr txBox="1"/>
          <p:nvPr>
            <p:ph idx="1" type="subTitle"/>
          </p:nvPr>
        </p:nvSpPr>
        <p:spPr>
          <a:xfrm>
            <a:off x="5803800" y="3782925"/>
            <a:ext cx="3086100" cy="10032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2100">
                <a:solidFill>
                  <a:srgbClr val="000000"/>
                </a:solidFill>
                <a:latin typeface="Times New Roman"/>
                <a:ea typeface="Times New Roman"/>
                <a:cs typeface="Times New Roman"/>
                <a:sym typeface="Times New Roman"/>
              </a:rPr>
              <a:t>Created</a:t>
            </a:r>
            <a:r>
              <a:rPr lang="en" sz="2100">
                <a:solidFill>
                  <a:srgbClr val="000000"/>
                </a:solidFill>
                <a:latin typeface="Times New Roman"/>
                <a:ea typeface="Times New Roman"/>
                <a:cs typeface="Times New Roman"/>
                <a:sym typeface="Times New Roman"/>
              </a:rPr>
              <a:t> by</a:t>
            </a:r>
            <a:endParaRPr sz="2100">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 sz="2100">
                <a:solidFill>
                  <a:srgbClr val="000000"/>
                </a:solidFill>
                <a:latin typeface="Times New Roman"/>
                <a:ea typeface="Times New Roman"/>
                <a:cs typeface="Times New Roman"/>
                <a:sym typeface="Times New Roman"/>
              </a:rPr>
              <a:t>Sai Kumar</a:t>
            </a:r>
            <a:endParaRPr sz="2100">
              <a:solidFill>
                <a:srgbClr val="000000"/>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82225" y="923600"/>
            <a:ext cx="1686375" cy="1725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251900"/>
            <a:ext cx="8520600" cy="44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u="sng"/>
              <a:t>Criteria for selecting ‘Wicketkeepers’ in the Ipl :</a:t>
            </a:r>
            <a:endParaRPr b="1" sz="1900" u="sng"/>
          </a:p>
          <a:p>
            <a:pPr indent="0" lvl="0" marL="0" rtl="0" algn="l">
              <a:spcBef>
                <a:spcPts val="1200"/>
              </a:spcBef>
              <a:spcAft>
                <a:spcPts val="0"/>
              </a:spcAft>
              <a:buNone/>
            </a:pPr>
            <a:r>
              <a:rPr b="1" lang="en"/>
              <a:t>1.Wicketkeepers have score more score quickly and need to  hit boundaries.</a:t>
            </a:r>
            <a:endParaRPr b="1"/>
          </a:p>
          <a:p>
            <a:pPr indent="0" lvl="0" marL="0" rtl="0" algn="l">
              <a:spcBef>
                <a:spcPts val="1200"/>
              </a:spcBef>
              <a:spcAft>
                <a:spcPts val="0"/>
              </a:spcAft>
              <a:buNone/>
            </a:pPr>
            <a:r>
              <a:rPr b="1" lang="en"/>
              <a:t>2.Wicketkeepers should be quick , accurate stumpings and need to catches quickly.</a:t>
            </a:r>
            <a:endParaRPr b="1"/>
          </a:p>
          <a:p>
            <a:pPr indent="0" lvl="0" marL="0" rtl="0" algn="l">
              <a:spcBef>
                <a:spcPts val="1200"/>
              </a:spcBef>
              <a:spcAft>
                <a:spcPts val="0"/>
              </a:spcAft>
              <a:buNone/>
            </a:pPr>
            <a:r>
              <a:rPr b="1" lang="en"/>
              <a:t>3.They should have good feilding skills.</a:t>
            </a:r>
            <a:endParaRPr b="1"/>
          </a:p>
          <a:p>
            <a:pPr indent="0" lvl="0" marL="0" rtl="0" algn="l">
              <a:spcBef>
                <a:spcPts val="1200"/>
              </a:spcBef>
              <a:spcAft>
                <a:spcPts val="0"/>
              </a:spcAft>
              <a:buNone/>
            </a:pPr>
            <a:r>
              <a:rPr b="1" lang="en"/>
              <a:t>4.They should have good bowling economy rate.</a:t>
            </a:r>
            <a:endParaRPr b="1"/>
          </a:p>
          <a:p>
            <a:pPr indent="0" lvl="0" marL="0" rtl="0" algn="l">
              <a:spcBef>
                <a:spcPts val="1200"/>
              </a:spcBef>
              <a:spcAft>
                <a:spcPts val="0"/>
              </a:spcAft>
              <a:buNone/>
            </a:pPr>
            <a:r>
              <a:rPr b="1" lang="en"/>
              <a:t>5.They should have been played atleast 2 ipl seasons.</a:t>
            </a:r>
            <a:endParaRPr b="1"/>
          </a:p>
          <a:p>
            <a:pPr indent="0" lvl="0" marL="0" rtl="0" algn="l">
              <a:spcBef>
                <a:spcPts val="1200"/>
              </a:spcBef>
              <a:spcAft>
                <a:spcPts val="12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82125"/>
            <a:ext cx="8520600" cy="4486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2085" u="sng"/>
              <a:t>ADDITIONAL QUESTIONS:</a:t>
            </a:r>
            <a:endParaRPr b="1" sz="2085" u="sng"/>
          </a:p>
          <a:p>
            <a:pPr indent="0" lvl="0" marL="0" rtl="0" algn="l">
              <a:spcBef>
                <a:spcPts val="1200"/>
              </a:spcBef>
              <a:spcAft>
                <a:spcPts val="0"/>
              </a:spcAft>
              <a:buNone/>
            </a:pPr>
            <a:r>
              <a:rPr b="1" lang="en"/>
              <a:t>Created the Deliveries table using Ipl_ball data:</a:t>
            </a:r>
            <a:endParaRPr b="1"/>
          </a:p>
          <a:p>
            <a:pPr indent="0" lvl="0" marL="0" rtl="0" algn="l">
              <a:spcBef>
                <a:spcPts val="1200"/>
              </a:spcBef>
              <a:spcAft>
                <a:spcPts val="0"/>
              </a:spcAft>
              <a:buClr>
                <a:schemeClr val="dk1"/>
              </a:buClr>
              <a:buSzPct val="61111"/>
              <a:buFont typeface="Arial"/>
              <a:buNone/>
            </a:pPr>
            <a:r>
              <a:rPr lang="en"/>
              <a:t>Create table Deliveries </a:t>
            </a:r>
            <a:endParaRPr/>
          </a:p>
          <a:p>
            <a:pPr indent="0" lvl="0" marL="0" rtl="0" algn="l">
              <a:spcBef>
                <a:spcPts val="1200"/>
              </a:spcBef>
              <a:spcAft>
                <a:spcPts val="0"/>
              </a:spcAft>
              <a:buClr>
                <a:schemeClr val="dk1"/>
              </a:buClr>
              <a:buSzPct val="61111"/>
              <a:buFont typeface="Arial"/>
              <a:buNone/>
            </a:pPr>
            <a:r>
              <a:rPr lang="en"/>
              <a:t>(id int,inning int, over int, ball int, batsman char(60),non_striker char(60),blower char(60), batsman_runs int ,extra_runs int,</a:t>
            </a:r>
            <a:endParaRPr/>
          </a:p>
          <a:p>
            <a:pPr indent="0" lvl="0" marL="0" rtl="0" algn="l">
              <a:spcBef>
                <a:spcPts val="1200"/>
              </a:spcBef>
              <a:spcAft>
                <a:spcPts val="0"/>
              </a:spcAft>
              <a:buClr>
                <a:schemeClr val="dk1"/>
              </a:buClr>
              <a:buSzPct val="61111"/>
              <a:buFont typeface="Arial"/>
              <a:buNone/>
            </a:pPr>
            <a:r>
              <a:rPr lang="en"/>
              <a:t>total_runs int,is_wicket int, dismissal_kind char(60),player_dismissed char(60),fielder char(60),extra_type char(60),batting_team varchar(60),bowling_team varchar(60));</a:t>
            </a:r>
            <a:endParaRPr/>
          </a:p>
          <a:p>
            <a:pPr indent="0" lvl="0" marL="0" rtl="0" algn="l">
              <a:spcBef>
                <a:spcPts val="1200"/>
              </a:spcBef>
              <a:spcAft>
                <a:spcPts val="0"/>
              </a:spcAft>
              <a:buClr>
                <a:schemeClr val="dk1"/>
              </a:buClr>
              <a:buSzPct val="61111"/>
              <a:buFont typeface="Arial"/>
              <a:buNone/>
            </a:pPr>
            <a:r>
              <a:rPr b="1" lang="en"/>
              <a:t>Coping the data from csv file:</a:t>
            </a:r>
            <a:endParaRPr b="1"/>
          </a:p>
          <a:p>
            <a:pPr indent="0" lvl="0" marL="0" rtl="0" algn="l">
              <a:spcBef>
                <a:spcPts val="1200"/>
              </a:spcBef>
              <a:spcAft>
                <a:spcPts val="0"/>
              </a:spcAft>
              <a:buClr>
                <a:schemeClr val="dk1"/>
              </a:buClr>
              <a:buSzPct val="61111"/>
              <a:buFont typeface="Arial"/>
              <a:buNone/>
            </a:pPr>
            <a:r>
              <a:rPr lang="en"/>
              <a:t>copy Deliveries from 'C:\Program Files\PostgreSQL\16\data\new data\IPL Dataset\IPL_Ball.csv' delimiter ',' csv header;</a:t>
            </a:r>
            <a:endParaRPr/>
          </a:p>
          <a:p>
            <a:pPr indent="0" lvl="0" marL="0" rtl="0" algn="l">
              <a:spcBef>
                <a:spcPts val="1200"/>
              </a:spcBef>
              <a:spcAft>
                <a:spcPts val="0"/>
              </a:spcAft>
              <a:buClr>
                <a:schemeClr val="dk1"/>
              </a:buClr>
              <a:buSzPct val="61111"/>
              <a:buFont typeface="Arial"/>
              <a:buNone/>
            </a:pPr>
            <a:r>
              <a:rPr b="1" lang="en"/>
              <a:t>Retrieved</a:t>
            </a:r>
            <a:r>
              <a:rPr b="1" lang="en"/>
              <a:t> the data:</a:t>
            </a:r>
            <a:endParaRPr b="1"/>
          </a:p>
          <a:p>
            <a:pPr indent="0" lvl="0" marL="0" rtl="0" algn="l">
              <a:spcBef>
                <a:spcPts val="1200"/>
              </a:spcBef>
              <a:spcAft>
                <a:spcPts val="0"/>
              </a:spcAft>
              <a:buClr>
                <a:schemeClr val="dk1"/>
              </a:buClr>
              <a:buSzPct val="61111"/>
              <a:buFont typeface="Arial"/>
              <a:buNone/>
            </a:pPr>
            <a:r>
              <a:rPr lang="en"/>
              <a:t>SELECT * FROM Deliveries;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311700" y="82125"/>
            <a:ext cx="8520600" cy="4824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 sz="1365"/>
              <a:t>Created the Matches table using Ipl_matches data:</a:t>
            </a:r>
            <a:endParaRPr b="1" sz="1365"/>
          </a:p>
          <a:p>
            <a:pPr indent="0" lvl="0" marL="0" rtl="0" algn="l">
              <a:lnSpc>
                <a:spcPct val="95000"/>
              </a:lnSpc>
              <a:spcBef>
                <a:spcPts val="1200"/>
              </a:spcBef>
              <a:spcAft>
                <a:spcPts val="0"/>
              </a:spcAft>
              <a:buClr>
                <a:schemeClr val="dk1"/>
              </a:buClr>
              <a:buSzPts val="1018"/>
              <a:buFont typeface="Arial"/>
              <a:buNone/>
            </a:pPr>
            <a:r>
              <a:rPr lang="en" sz="1365"/>
              <a:t>Create table Matches</a:t>
            </a:r>
            <a:endParaRPr sz="1365"/>
          </a:p>
          <a:p>
            <a:pPr indent="0" lvl="0" marL="0" rtl="0" algn="l">
              <a:lnSpc>
                <a:spcPct val="95000"/>
              </a:lnSpc>
              <a:spcBef>
                <a:spcPts val="1200"/>
              </a:spcBef>
              <a:spcAft>
                <a:spcPts val="0"/>
              </a:spcAft>
              <a:buClr>
                <a:schemeClr val="dk1"/>
              </a:buClr>
              <a:buSzPts val="1018"/>
              <a:buFont typeface="Arial"/>
              <a:buNone/>
            </a:pPr>
            <a:r>
              <a:rPr lang="en" sz="1365"/>
              <a:t>(id int, city char(60),match_date varchar(60),player_of_match char(60),venue varchar(200),neutral_venue varchar(200),team1 varchar(100),</a:t>
            </a:r>
            <a:endParaRPr sz="1365"/>
          </a:p>
          <a:p>
            <a:pPr indent="0" lvl="0" marL="0" rtl="0" algn="l">
              <a:lnSpc>
                <a:spcPct val="95000"/>
              </a:lnSpc>
              <a:spcBef>
                <a:spcPts val="1200"/>
              </a:spcBef>
              <a:spcAft>
                <a:spcPts val="0"/>
              </a:spcAft>
              <a:buClr>
                <a:schemeClr val="dk1"/>
              </a:buClr>
              <a:buSzPts val="1018"/>
              <a:buFont typeface="Arial"/>
              <a:buNone/>
            </a:pPr>
            <a:r>
              <a:rPr lang="en" sz="1365"/>
              <a:t>team2 varchar(100),toss_winner varchar(100),toss_decision char(60),winner varchar(60),result varchar(60),result_margin int,</a:t>
            </a:r>
            <a:endParaRPr sz="1365"/>
          </a:p>
          <a:p>
            <a:pPr indent="0" lvl="0" marL="0" rtl="0" algn="l">
              <a:lnSpc>
                <a:spcPct val="95000"/>
              </a:lnSpc>
              <a:spcBef>
                <a:spcPts val="1200"/>
              </a:spcBef>
              <a:spcAft>
                <a:spcPts val="0"/>
              </a:spcAft>
              <a:buClr>
                <a:schemeClr val="dk1"/>
              </a:buClr>
              <a:buSzPts val="1018"/>
              <a:buFont typeface="Arial"/>
              <a:buNone/>
            </a:pPr>
            <a:r>
              <a:rPr lang="en" sz="1365"/>
              <a:t>eliminator char(60),method varchar(60),umpire1 char(60),umpire2 char(60));</a:t>
            </a:r>
            <a:endParaRPr sz="1365"/>
          </a:p>
          <a:p>
            <a:pPr indent="0" lvl="0" marL="0" rtl="0" algn="l">
              <a:lnSpc>
                <a:spcPct val="95000"/>
              </a:lnSpc>
              <a:spcBef>
                <a:spcPts val="1200"/>
              </a:spcBef>
              <a:spcAft>
                <a:spcPts val="0"/>
              </a:spcAft>
              <a:buClr>
                <a:schemeClr val="dk1"/>
              </a:buClr>
              <a:buSzPts val="1018"/>
              <a:buFont typeface="Arial"/>
              <a:buNone/>
            </a:pPr>
            <a:r>
              <a:rPr b="1" lang="en" sz="1365"/>
              <a:t>Coping the data from csv file:</a:t>
            </a:r>
            <a:endParaRPr b="1" sz="1365"/>
          </a:p>
          <a:p>
            <a:pPr indent="0" lvl="0" marL="0" rtl="0" algn="l">
              <a:lnSpc>
                <a:spcPct val="95000"/>
              </a:lnSpc>
              <a:spcBef>
                <a:spcPts val="1200"/>
              </a:spcBef>
              <a:spcAft>
                <a:spcPts val="0"/>
              </a:spcAft>
              <a:buClr>
                <a:schemeClr val="dk1"/>
              </a:buClr>
              <a:buSzPts val="1018"/>
              <a:buFont typeface="Arial"/>
              <a:buNone/>
            </a:pPr>
            <a:r>
              <a:rPr lang="en" sz="1365"/>
              <a:t>copy Matches from 'C:\Program Files\PostgreSQL\16\data\new data\IPL Dataset\IPL_matches.csv' delimiter ',' csv header;</a:t>
            </a:r>
            <a:endParaRPr sz="1365"/>
          </a:p>
          <a:p>
            <a:pPr indent="0" lvl="0" marL="0" rtl="0" algn="l">
              <a:lnSpc>
                <a:spcPct val="95000"/>
              </a:lnSpc>
              <a:spcBef>
                <a:spcPts val="1200"/>
              </a:spcBef>
              <a:spcAft>
                <a:spcPts val="0"/>
              </a:spcAft>
              <a:buClr>
                <a:schemeClr val="dk1"/>
              </a:buClr>
              <a:buSzPts val="1018"/>
              <a:buFont typeface="Arial"/>
              <a:buNone/>
            </a:pPr>
            <a:r>
              <a:rPr b="1" lang="en" sz="1365"/>
              <a:t>Retrieved</a:t>
            </a:r>
            <a:r>
              <a:rPr b="1" lang="en" sz="1365"/>
              <a:t> the data:</a:t>
            </a:r>
            <a:endParaRPr b="1" sz="1365"/>
          </a:p>
          <a:p>
            <a:pPr indent="0" lvl="0" marL="0" rtl="0" algn="l">
              <a:lnSpc>
                <a:spcPct val="95000"/>
              </a:lnSpc>
              <a:spcBef>
                <a:spcPts val="1200"/>
              </a:spcBef>
              <a:spcAft>
                <a:spcPts val="0"/>
              </a:spcAft>
              <a:buClr>
                <a:schemeClr val="dk1"/>
              </a:buClr>
              <a:buSzPts val="1018"/>
              <a:buFont typeface="Arial"/>
              <a:buNone/>
            </a:pPr>
            <a:r>
              <a:rPr lang="en" sz="1365"/>
              <a:t>SELECT * FROM Matches;</a:t>
            </a:r>
            <a:endParaRPr sz="1365"/>
          </a:p>
          <a:p>
            <a:pPr indent="0" lvl="0" marL="0" rtl="0" algn="l">
              <a:lnSpc>
                <a:spcPct val="95000"/>
              </a:lnSpc>
              <a:spcBef>
                <a:spcPts val="1200"/>
              </a:spcBef>
              <a:spcAft>
                <a:spcPts val="0"/>
              </a:spcAft>
              <a:buClr>
                <a:schemeClr val="dk1"/>
              </a:buClr>
              <a:buSzPts val="1018"/>
              <a:buFont typeface="Arial"/>
              <a:buNone/>
            </a:pPr>
            <a:r>
              <a:t/>
            </a:r>
            <a:endParaRPr sz="1365"/>
          </a:p>
          <a:p>
            <a:pPr indent="0" lvl="0" marL="0" rtl="0" algn="l">
              <a:lnSpc>
                <a:spcPct val="95000"/>
              </a:lnSpc>
              <a:spcBef>
                <a:spcPts val="1200"/>
              </a:spcBef>
              <a:spcAft>
                <a:spcPts val="1200"/>
              </a:spcAft>
              <a:buSzPts val="1018"/>
              <a:buNone/>
            </a:pPr>
            <a:r>
              <a:t/>
            </a:r>
            <a:endParaRPr sz="166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311700" y="291850"/>
            <a:ext cx="8148600" cy="42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1.</a:t>
            </a:r>
            <a:r>
              <a:rPr b="1" lang="en" sz="1500">
                <a:solidFill>
                  <a:srgbClr val="484848"/>
                </a:solidFill>
                <a:highlight>
                  <a:srgbClr val="FFFFFF"/>
                </a:highlight>
              </a:rPr>
              <a:t>Get the count of cities that have hosted an IPL match.</a:t>
            </a:r>
            <a:endParaRPr b="1" sz="15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b="1" lang="en" sz="1500">
                <a:solidFill>
                  <a:srgbClr val="484848"/>
                </a:solidFill>
                <a:highlight>
                  <a:srgbClr val="FFFFFF"/>
                </a:highlight>
              </a:rPr>
              <a:t>          </a:t>
            </a:r>
            <a:r>
              <a:rPr lang="en" sz="1500">
                <a:solidFill>
                  <a:srgbClr val="484848"/>
                </a:solidFill>
                <a:highlight>
                  <a:srgbClr val="FFFFFF"/>
                </a:highlight>
              </a:rPr>
              <a:t>SELECT COUNT(DISTINCT city) as count_of_cities from Matches;</a:t>
            </a:r>
            <a:endParaRPr sz="1500">
              <a:solidFill>
                <a:srgbClr val="484848"/>
              </a:solidFill>
              <a:highlight>
                <a:srgbClr val="FFFFFF"/>
              </a:highlight>
            </a:endParaRPr>
          </a:p>
          <a:p>
            <a:pPr indent="0" lvl="0" marL="0" rtl="0" algn="l">
              <a:spcBef>
                <a:spcPts val="1200"/>
              </a:spcBef>
              <a:spcAft>
                <a:spcPts val="0"/>
              </a:spcAft>
              <a:buNone/>
            </a:pPr>
            <a:r>
              <a:t/>
            </a:r>
            <a:endParaRPr sz="1500">
              <a:solidFill>
                <a:srgbClr val="484848"/>
              </a:solidFill>
              <a:highlight>
                <a:srgbClr val="FFFFFF"/>
              </a:highlight>
            </a:endParaRPr>
          </a:p>
          <a:p>
            <a:pPr indent="0" lvl="0" marL="0" rtl="0" algn="l">
              <a:spcBef>
                <a:spcPts val="1200"/>
              </a:spcBef>
              <a:spcAft>
                <a:spcPts val="1200"/>
              </a:spcAft>
              <a:buNone/>
            </a:pPr>
            <a:r>
              <a:t/>
            </a:r>
            <a:endParaRPr/>
          </a:p>
        </p:txBody>
      </p:sp>
      <p:pic>
        <p:nvPicPr>
          <p:cNvPr id="129" name="Google Shape;129;p25"/>
          <p:cNvPicPr preferRelativeResize="0"/>
          <p:nvPr/>
        </p:nvPicPr>
        <p:blipFill>
          <a:blip r:embed="rId3">
            <a:alphaModFix/>
          </a:blip>
          <a:stretch>
            <a:fillRect/>
          </a:stretch>
        </p:blipFill>
        <p:spPr>
          <a:xfrm>
            <a:off x="2476125" y="1611475"/>
            <a:ext cx="2019300" cy="133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idx="1" type="body"/>
          </p:nvPr>
        </p:nvSpPr>
        <p:spPr>
          <a:xfrm>
            <a:off x="110975" y="102100"/>
            <a:ext cx="8721300" cy="49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2</a:t>
            </a:r>
            <a:r>
              <a:rPr b="1" lang="en"/>
              <a:t>.</a:t>
            </a:r>
            <a:r>
              <a:rPr b="1" lang="en" sz="1400">
                <a:solidFill>
                  <a:srgbClr val="484848"/>
                </a:solidFill>
                <a:highlight>
                  <a:srgbClr val="FFFFFF"/>
                </a:highlight>
              </a:rPr>
              <a:t>Create table </a:t>
            </a:r>
            <a:r>
              <a:rPr b="1" i="1" lang="en" sz="1400">
                <a:solidFill>
                  <a:srgbClr val="484848"/>
                </a:solidFill>
                <a:highlight>
                  <a:srgbClr val="FFFFFF"/>
                </a:highlight>
              </a:rPr>
              <a:t>deliveries_v02 </a:t>
            </a:r>
            <a:r>
              <a:rPr b="1" lang="en" sz="1400">
                <a:solidFill>
                  <a:srgbClr val="484848"/>
                </a:solidFill>
                <a:highlight>
                  <a:srgbClr val="FFFFFF"/>
                </a:highlight>
              </a:rPr>
              <a:t>with all the columns of the table ‘</a:t>
            </a:r>
            <a:r>
              <a:rPr b="1" i="1" lang="en" sz="1400">
                <a:solidFill>
                  <a:srgbClr val="484848"/>
                </a:solidFill>
                <a:highlight>
                  <a:srgbClr val="FFFFFF"/>
                </a:highlight>
              </a:rPr>
              <a:t>deliveries’ </a:t>
            </a:r>
            <a:r>
              <a:rPr b="1" lang="en" sz="1400">
                <a:solidFill>
                  <a:srgbClr val="484848"/>
                </a:solidFill>
                <a:highlight>
                  <a:srgbClr val="FFFFFF"/>
                </a:highlight>
              </a:rPr>
              <a:t>and an additional column </a:t>
            </a:r>
            <a:r>
              <a:rPr b="1" i="1" lang="en" sz="1400">
                <a:solidFill>
                  <a:srgbClr val="484848"/>
                </a:solidFill>
                <a:highlight>
                  <a:srgbClr val="FFFFFF"/>
                </a:highlight>
              </a:rPr>
              <a:t>ball_result </a:t>
            </a:r>
            <a:r>
              <a:rPr b="1" lang="en" sz="1400">
                <a:solidFill>
                  <a:srgbClr val="484848"/>
                </a:solidFill>
                <a:highlight>
                  <a:srgbClr val="FFFFFF"/>
                </a:highlight>
              </a:rPr>
              <a:t>containing values </a:t>
            </a:r>
            <a:r>
              <a:rPr b="1" i="1" lang="en" sz="1400">
                <a:solidFill>
                  <a:srgbClr val="484848"/>
                </a:solidFill>
                <a:highlight>
                  <a:srgbClr val="FFFFFF"/>
                </a:highlight>
              </a:rPr>
              <a:t>boundary</a:t>
            </a:r>
            <a:r>
              <a:rPr b="1" lang="en" sz="1400">
                <a:solidFill>
                  <a:srgbClr val="484848"/>
                </a:solidFill>
                <a:highlight>
                  <a:srgbClr val="FFFFFF"/>
                </a:highlight>
              </a:rPr>
              <a:t>, </a:t>
            </a:r>
            <a:r>
              <a:rPr b="1" i="1" lang="en" sz="1400">
                <a:solidFill>
                  <a:srgbClr val="484848"/>
                </a:solidFill>
                <a:highlight>
                  <a:srgbClr val="FFFFFF"/>
                </a:highlight>
              </a:rPr>
              <a:t>dot </a:t>
            </a:r>
            <a:r>
              <a:rPr b="1" lang="en" sz="1400">
                <a:solidFill>
                  <a:srgbClr val="484848"/>
                </a:solidFill>
                <a:highlight>
                  <a:srgbClr val="FFFFFF"/>
                </a:highlight>
              </a:rPr>
              <a:t>or </a:t>
            </a:r>
            <a:r>
              <a:rPr b="1" i="1" lang="en" sz="1400">
                <a:solidFill>
                  <a:srgbClr val="484848"/>
                </a:solidFill>
                <a:highlight>
                  <a:srgbClr val="FFFFFF"/>
                </a:highlight>
              </a:rPr>
              <a:t>other </a:t>
            </a:r>
            <a:r>
              <a:rPr b="1" lang="en" sz="1400">
                <a:solidFill>
                  <a:srgbClr val="484848"/>
                </a:solidFill>
                <a:highlight>
                  <a:srgbClr val="FFFFFF"/>
                </a:highlight>
              </a:rPr>
              <a:t>depending on the </a:t>
            </a:r>
            <a:r>
              <a:rPr b="1" i="1" lang="en" sz="1400">
                <a:solidFill>
                  <a:srgbClr val="484848"/>
                </a:solidFill>
                <a:highlight>
                  <a:srgbClr val="FFFFFF"/>
                </a:highlight>
              </a:rPr>
              <a:t>total_run </a:t>
            </a:r>
            <a:r>
              <a:rPr b="1" lang="en" sz="1400">
                <a:solidFill>
                  <a:srgbClr val="484848"/>
                </a:solidFill>
                <a:highlight>
                  <a:srgbClr val="FFFFFF"/>
                </a:highlight>
              </a:rPr>
              <a:t>(boundary for &gt;= 4, dot for 0 and other for any other number).</a:t>
            </a:r>
            <a:endParaRPr b="1" sz="14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CREATE TABLE deliveries_v02 AS </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SELECT *, CASE </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              WHEN total_runs&gt;=4 then 'boundary'</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	  WHEN total_runs=0 then 'dot'</a:t>
            </a:r>
            <a:endParaRPr sz="900">
              <a:solidFill>
                <a:srgbClr val="484848"/>
              </a:solidFill>
              <a:highlight>
                <a:srgbClr val="FFFFFF"/>
              </a:highlight>
            </a:endParaRPr>
          </a:p>
          <a:p>
            <a:pPr indent="0" lvl="0" marL="0" rtl="0" algn="l">
              <a:spcBef>
                <a:spcPts val="1200"/>
              </a:spcBef>
              <a:spcAft>
                <a:spcPts val="0"/>
              </a:spcAft>
              <a:buNone/>
            </a:pPr>
            <a:r>
              <a:rPr lang="en" sz="900">
                <a:solidFill>
                  <a:srgbClr val="484848"/>
                </a:solidFill>
                <a:highlight>
                  <a:srgbClr val="FFFFFF"/>
                </a:highlight>
              </a:rPr>
              <a:t>			  ELSE 'other'</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END AS ball_result</a:t>
            </a:r>
            <a:endParaRPr sz="900">
              <a:solidFill>
                <a:srgbClr val="484848"/>
              </a:solidFill>
              <a:highlight>
                <a:srgbClr val="FFFFFF"/>
              </a:highlight>
            </a:endParaRPr>
          </a:p>
          <a:p>
            <a:pPr indent="0" lvl="0" marL="0" rtl="0" algn="l">
              <a:spcBef>
                <a:spcPts val="1200"/>
              </a:spcBef>
              <a:spcAft>
                <a:spcPts val="0"/>
              </a:spcAft>
              <a:buNone/>
            </a:pPr>
            <a:r>
              <a:rPr lang="en" sz="900">
                <a:solidFill>
                  <a:srgbClr val="484848"/>
                </a:solidFill>
                <a:highlight>
                  <a:srgbClr val="FFFFFF"/>
                </a:highlight>
              </a:rPr>
              <a:t>FROM Deliveries;</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SELECT * FROM deliveries_v02;</a:t>
            </a:r>
            <a:endParaRPr sz="900">
              <a:solidFill>
                <a:srgbClr val="484848"/>
              </a:solidFill>
              <a:highlight>
                <a:srgbClr val="FFFFFF"/>
              </a:highlight>
            </a:endParaRPr>
          </a:p>
          <a:p>
            <a:pPr indent="0" lvl="0" marL="0" rtl="0" algn="l">
              <a:spcBef>
                <a:spcPts val="1200"/>
              </a:spcBef>
              <a:spcAft>
                <a:spcPts val="1200"/>
              </a:spcAft>
              <a:buNone/>
            </a:pPr>
            <a:r>
              <a:t/>
            </a:r>
            <a:endParaRPr sz="1100">
              <a:solidFill>
                <a:srgbClr val="484848"/>
              </a:solidFill>
              <a:highlight>
                <a:srgbClr val="FFFFFF"/>
              </a:highlight>
            </a:endParaRPr>
          </a:p>
        </p:txBody>
      </p:sp>
      <p:pic>
        <p:nvPicPr>
          <p:cNvPr id="135" name="Google Shape;135;p26"/>
          <p:cNvPicPr preferRelativeResize="0"/>
          <p:nvPr/>
        </p:nvPicPr>
        <p:blipFill>
          <a:blip r:embed="rId3">
            <a:alphaModFix/>
          </a:blip>
          <a:stretch>
            <a:fillRect/>
          </a:stretch>
        </p:blipFill>
        <p:spPr>
          <a:xfrm>
            <a:off x="2010875" y="2571750"/>
            <a:ext cx="7018824" cy="239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190875" y="152025"/>
            <a:ext cx="8778900" cy="47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3.</a:t>
            </a:r>
            <a:r>
              <a:rPr b="1" lang="en" sz="1400">
                <a:solidFill>
                  <a:srgbClr val="484848"/>
                </a:solidFill>
                <a:highlight>
                  <a:srgbClr val="FFFFFF"/>
                </a:highlight>
              </a:rPr>
              <a:t>Write a query to fetch the total number of boundaries and dot balls from the </a:t>
            </a:r>
            <a:r>
              <a:rPr b="1" i="1" lang="en" sz="1400">
                <a:solidFill>
                  <a:srgbClr val="484848"/>
                </a:solidFill>
                <a:highlight>
                  <a:srgbClr val="FFFFFF"/>
                </a:highlight>
              </a:rPr>
              <a:t>deliveries_v02 </a:t>
            </a:r>
            <a:r>
              <a:rPr b="1" lang="en" sz="1400">
                <a:solidFill>
                  <a:srgbClr val="484848"/>
                </a:solidFill>
                <a:highlight>
                  <a:srgbClr val="FFFFFF"/>
                </a:highlight>
              </a:rPr>
              <a:t>table.</a:t>
            </a:r>
            <a:endParaRPr b="1" sz="14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300">
                <a:solidFill>
                  <a:srgbClr val="484848"/>
                </a:solidFill>
                <a:highlight>
                  <a:srgbClr val="FFFFFF"/>
                </a:highlight>
              </a:rPr>
              <a:t>    SELECT ball_result, count(ball_result) FROM deliveries_v02 WHERE ball_result='boundary' OR ball_result='dot'</a:t>
            </a:r>
            <a:endParaRPr sz="13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300">
                <a:solidFill>
                  <a:srgbClr val="484848"/>
                </a:solidFill>
                <a:highlight>
                  <a:srgbClr val="FFFFFF"/>
                </a:highlight>
              </a:rPr>
              <a:t>    GROUP BY ball_result;</a:t>
            </a:r>
            <a:endParaRPr sz="1300">
              <a:solidFill>
                <a:srgbClr val="484848"/>
              </a:solidFill>
              <a:highlight>
                <a:srgbClr val="FFFFFF"/>
              </a:highlight>
            </a:endParaRPr>
          </a:p>
          <a:p>
            <a:pPr indent="0" lvl="0" marL="0" rtl="0" algn="l">
              <a:spcBef>
                <a:spcPts val="1200"/>
              </a:spcBef>
              <a:spcAft>
                <a:spcPts val="0"/>
              </a:spcAft>
              <a:buNone/>
            </a:pPr>
            <a:r>
              <a:t/>
            </a:r>
            <a:endParaRPr b="1" sz="1400">
              <a:solidFill>
                <a:srgbClr val="484848"/>
              </a:solidFill>
              <a:highlight>
                <a:srgbClr val="FFFFFF"/>
              </a:highlight>
            </a:endParaRPr>
          </a:p>
          <a:p>
            <a:pPr indent="0" lvl="0" marL="0" rtl="0" algn="l">
              <a:spcBef>
                <a:spcPts val="1200"/>
              </a:spcBef>
              <a:spcAft>
                <a:spcPts val="0"/>
              </a:spcAft>
              <a:buNone/>
            </a:pPr>
            <a:r>
              <a:t/>
            </a:r>
            <a:endParaRPr b="1" sz="1400">
              <a:solidFill>
                <a:srgbClr val="484848"/>
              </a:solidFill>
              <a:highlight>
                <a:srgbClr val="FFFFFF"/>
              </a:highlight>
            </a:endParaRPr>
          </a:p>
          <a:p>
            <a:pPr indent="0" lvl="0" marL="0" rtl="0" algn="l">
              <a:spcBef>
                <a:spcPts val="1200"/>
              </a:spcBef>
              <a:spcAft>
                <a:spcPts val="1200"/>
              </a:spcAft>
              <a:buNone/>
            </a:pPr>
            <a:r>
              <a:t/>
            </a:r>
            <a:endParaRPr sz="2000"/>
          </a:p>
        </p:txBody>
      </p:sp>
      <p:pic>
        <p:nvPicPr>
          <p:cNvPr id="141" name="Google Shape;141;p27"/>
          <p:cNvPicPr preferRelativeResize="0"/>
          <p:nvPr/>
        </p:nvPicPr>
        <p:blipFill>
          <a:blip r:embed="rId3">
            <a:alphaModFix/>
          </a:blip>
          <a:stretch>
            <a:fillRect/>
          </a:stretch>
        </p:blipFill>
        <p:spPr>
          <a:xfrm>
            <a:off x="370650" y="1760700"/>
            <a:ext cx="3225925" cy="1876925"/>
          </a:xfrm>
          <a:prstGeom prst="rect">
            <a:avLst/>
          </a:prstGeom>
          <a:noFill/>
          <a:ln>
            <a:noFill/>
          </a:ln>
        </p:spPr>
      </p:pic>
      <p:pic>
        <p:nvPicPr>
          <p:cNvPr id="142" name="Google Shape;142;p27"/>
          <p:cNvPicPr preferRelativeResize="0"/>
          <p:nvPr/>
        </p:nvPicPr>
        <p:blipFill>
          <a:blip r:embed="rId4">
            <a:alphaModFix/>
          </a:blip>
          <a:stretch>
            <a:fillRect/>
          </a:stretch>
        </p:blipFill>
        <p:spPr>
          <a:xfrm>
            <a:off x="4507313" y="1418363"/>
            <a:ext cx="4124325" cy="288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311700" y="82125"/>
            <a:ext cx="8520600" cy="47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4</a:t>
            </a:r>
            <a:r>
              <a:rPr b="1" lang="en" sz="1600"/>
              <a:t>.</a:t>
            </a:r>
            <a:r>
              <a:rPr b="1" lang="en" sz="1300">
                <a:solidFill>
                  <a:srgbClr val="484848"/>
                </a:solidFill>
                <a:highlight>
                  <a:srgbClr val="FFFFFF"/>
                </a:highlight>
              </a:rPr>
              <a:t>Write a query to fetch the total number of boundaries scored by each team from the </a:t>
            </a:r>
            <a:r>
              <a:rPr b="1" i="1" lang="en" sz="1300">
                <a:solidFill>
                  <a:srgbClr val="484848"/>
                </a:solidFill>
                <a:highlight>
                  <a:srgbClr val="FFFFFF"/>
                </a:highlight>
              </a:rPr>
              <a:t>deliveries_v02 </a:t>
            </a:r>
            <a:r>
              <a:rPr b="1" lang="en" sz="1300">
                <a:solidFill>
                  <a:srgbClr val="484848"/>
                </a:solidFill>
                <a:highlight>
                  <a:srgbClr val="FFFFFF"/>
                </a:highlight>
              </a:rPr>
              <a:t>table and order it in descending order of the number of boundaries scored.</a:t>
            </a:r>
            <a:endParaRPr b="1" sz="13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484848"/>
                </a:solidFill>
                <a:highlight>
                  <a:srgbClr val="FFFFFF"/>
                </a:highlight>
              </a:rPr>
              <a:t>SELECT batting_team,count(ball_result) as no_of_boundaries from deliveries_v02 WHERE</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484848"/>
                </a:solidFill>
                <a:highlight>
                  <a:srgbClr val="FFFFFF"/>
                </a:highlight>
              </a:rPr>
              <a:t>ball_result='boundary' GROUP BY batting_team ORDER BY no_of_boundaries DESC;</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t/>
            </a:r>
            <a:endParaRPr b="1" sz="1300">
              <a:solidFill>
                <a:srgbClr val="484848"/>
              </a:solidFill>
              <a:highlight>
                <a:srgbClr val="FFFFFF"/>
              </a:highlight>
            </a:endParaRPr>
          </a:p>
          <a:p>
            <a:pPr indent="0" lvl="0" marL="0" rtl="0" algn="l">
              <a:spcBef>
                <a:spcPts val="1200"/>
              </a:spcBef>
              <a:spcAft>
                <a:spcPts val="0"/>
              </a:spcAft>
              <a:buNone/>
            </a:pPr>
            <a:r>
              <a:t/>
            </a:r>
            <a:endParaRPr b="1" sz="1300">
              <a:solidFill>
                <a:srgbClr val="484848"/>
              </a:solidFill>
              <a:highlight>
                <a:srgbClr val="FFFFFF"/>
              </a:highlight>
            </a:endParaRPr>
          </a:p>
          <a:p>
            <a:pPr indent="0" lvl="0" marL="0" rtl="0" algn="l">
              <a:spcBef>
                <a:spcPts val="1200"/>
              </a:spcBef>
              <a:spcAft>
                <a:spcPts val="0"/>
              </a:spcAft>
              <a:buNone/>
            </a:pPr>
            <a:r>
              <a:t/>
            </a:r>
            <a:endParaRPr b="1" sz="1300">
              <a:solidFill>
                <a:srgbClr val="484848"/>
              </a:solidFill>
              <a:highlight>
                <a:srgbClr val="FFFFFF"/>
              </a:highlight>
            </a:endParaRPr>
          </a:p>
          <a:p>
            <a:pPr indent="0" lvl="0" marL="0" rtl="0" algn="l">
              <a:spcBef>
                <a:spcPts val="1200"/>
              </a:spcBef>
              <a:spcAft>
                <a:spcPts val="1200"/>
              </a:spcAft>
              <a:buNone/>
            </a:pPr>
            <a:r>
              <a:t/>
            </a:r>
            <a:endParaRPr sz="1600"/>
          </a:p>
        </p:txBody>
      </p:sp>
      <p:pic>
        <p:nvPicPr>
          <p:cNvPr id="148" name="Google Shape;148;p28"/>
          <p:cNvPicPr preferRelativeResize="0"/>
          <p:nvPr/>
        </p:nvPicPr>
        <p:blipFill>
          <a:blip r:embed="rId3">
            <a:alphaModFix/>
          </a:blip>
          <a:stretch>
            <a:fillRect/>
          </a:stretch>
        </p:blipFill>
        <p:spPr>
          <a:xfrm>
            <a:off x="5574075" y="1510325"/>
            <a:ext cx="3428000" cy="3465600"/>
          </a:xfrm>
          <a:prstGeom prst="rect">
            <a:avLst/>
          </a:prstGeom>
          <a:noFill/>
          <a:ln>
            <a:noFill/>
          </a:ln>
        </p:spPr>
      </p:pic>
      <p:pic>
        <p:nvPicPr>
          <p:cNvPr id="149" name="Google Shape;149;p28"/>
          <p:cNvPicPr preferRelativeResize="0"/>
          <p:nvPr/>
        </p:nvPicPr>
        <p:blipFill>
          <a:blip r:embed="rId4">
            <a:alphaModFix/>
          </a:blip>
          <a:stretch>
            <a:fillRect/>
          </a:stretch>
        </p:blipFill>
        <p:spPr>
          <a:xfrm>
            <a:off x="107450" y="1795325"/>
            <a:ext cx="5276851" cy="289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idx="1" type="body"/>
          </p:nvPr>
        </p:nvSpPr>
        <p:spPr>
          <a:xfrm>
            <a:off x="311700" y="62150"/>
            <a:ext cx="8520600" cy="50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5</a:t>
            </a:r>
            <a:r>
              <a:rPr b="1" lang="en" sz="1400"/>
              <a:t>.</a:t>
            </a:r>
            <a:r>
              <a:rPr b="1" lang="en" sz="1300">
                <a:solidFill>
                  <a:srgbClr val="484848"/>
                </a:solidFill>
                <a:highlight>
                  <a:srgbClr val="FFFFFF"/>
                </a:highlight>
              </a:rPr>
              <a:t>Write a query to fetch the total number of dot balls bowled by each team and order it in descending order of the total number of dot balls bowled.</a:t>
            </a:r>
            <a:endParaRPr b="1" sz="13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484848"/>
                </a:solidFill>
                <a:highlight>
                  <a:srgbClr val="FFFFFF"/>
                </a:highlight>
              </a:rPr>
              <a:t>SELECT bowling_team,count(ball_result) as no_of_dot_balls from deliveries_v02 WHERE</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484848"/>
                </a:solidFill>
                <a:highlight>
                  <a:srgbClr val="FFFFFF"/>
                </a:highlight>
              </a:rPr>
              <a:t>ball_result='dot' GROUP BY bowling_team ORDER BY no_of_dot_balls DESC;</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t/>
            </a:r>
            <a:endParaRPr b="1" sz="1300">
              <a:solidFill>
                <a:srgbClr val="484848"/>
              </a:solidFill>
              <a:highlight>
                <a:srgbClr val="FFFFFF"/>
              </a:highlight>
            </a:endParaRPr>
          </a:p>
          <a:p>
            <a:pPr indent="0" lvl="0" marL="0" rtl="0" algn="l">
              <a:spcBef>
                <a:spcPts val="1200"/>
              </a:spcBef>
              <a:spcAft>
                <a:spcPts val="0"/>
              </a:spcAft>
              <a:buNone/>
            </a:pPr>
            <a:r>
              <a:t/>
            </a:r>
            <a:endParaRPr b="1" sz="1300">
              <a:solidFill>
                <a:srgbClr val="484848"/>
              </a:solidFill>
              <a:highlight>
                <a:srgbClr val="FFFFFF"/>
              </a:highlight>
            </a:endParaRPr>
          </a:p>
          <a:p>
            <a:pPr indent="0" lvl="0" marL="0" rtl="0" algn="l">
              <a:spcBef>
                <a:spcPts val="1200"/>
              </a:spcBef>
              <a:spcAft>
                <a:spcPts val="1200"/>
              </a:spcAft>
              <a:buNone/>
            </a:pPr>
            <a:r>
              <a:t/>
            </a:r>
            <a:endParaRPr sz="1300"/>
          </a:p>
        </p:txBody>
      </p:sp>
      <p:pic>
        <p:nvPicPr>
          <p:cNvPr id="155" name="Google Shape;155;p29"/>
          <p:cNvPicPr preferRelativeResize="0"/>
          <p:nvPr/>
        </p:nvPicPr>
        <p:blipFill>
          <a:blip r:embed="rId3">
            <a:alphaModFix/>
          </a:blip>
          <a:stretch>
            <a:fillRect/>
          </a:stretch>
        </p:blipFill>
        <p:spPr>
          <a:xfrm>
            <a:off x="5534125" y="1330550"/>
            <a:ext cx="3398300" cy="3756325"/>
          </a:xfrm>
          <a:prstGeom prst="rect">
            <a:avLst/>
          </a:prstGeom>
          <a:noFill/>
          <a:ln>
            <a:noFill/>
          </a:ln>
        </p:spPr>
      </p:pic>
      <p:pic>
        <p:nvPicPr>
          <p:cNvPr id="156" name="Google Shape;156;p29"/>
          <p:cNvPicPr preferRelativeResize="0"/>
          <p:nvPr/>
        </p:nvPicPr>
        <p:blipFill>
          <a:blip r:embed="rId4">
            <a:alphaModFix/>
          </a:blip>
          <a:stretch>
            <a:fillRect/>
          </a:stretch>
        </p:blipFill>
        <p:spPr>
          <a:xfrm>
            <a:off x="207975" y="1716775"/>
            <a:ext cx="5236251" cy="3248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21675" y="82125"/>
            <a:ext cx="8708100" cy="48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a:t>
            </a:r>
            <a:r>
              <a:rPr b="1" lang="en" sz="1300">
                <a:solidFill>
                  <a:srgbClr val="484848"/>
                </a:solidFill>
                <a:highlight>
                  <a:srgbClr val="FFFFFF"/>
                </a:highlight>
              </a:rPr>
              <a:t>Write a query to fetch the total number of dismissals by dismissal kinds where dismissal kind is not NA</a:t>
            </a:r>
            <a:endParaRPr b="1" sz="1300">
              <a:solidFill>
                <a:srgbClr val="484848"/>
              </a:solidFill>
              <a:highlight>
                <a:srgbClr val="FFFFFF"/>
              </a:highlight>
            </a:endParaRPr>
          </a:p>
          <a:p>
            <a:pPr indent="0" lvl="0" marL="0" rtl="0" algn="l">
              <a:spcBef>
                <a:spcPts val="1200"/>
              </a:spcBef>
              <a:spcAft>
                <a:spcPts val="0"/>
              </a:spcAft>
              <a:buNone/>
            </a:pPr>
            <a:r>
              <a:rPr b="1" lang="en" sz="1300">
                <a:solidFill>
                  <a:srgbClr val="484848"/>
                </a:solidFill>
                <a:highlight>
                  <a:srgbClr val="FFFFFF"/>
                </a:highlight>
              </a:rPr>
              <a:t>   </a:t>
            </a:r>
            <a:r>
              <a:rPr lang="en" sz="1200">
                <a:solidFill>
                  <a:srgbClr val="484848"/>
                </a:solidFill>
                <a:highlight>
                  <a:srgbClr val="FFFFFF"/>
                </a:highlight>
              </a:rPr>
              <a:t>SELECT dismissal_kind , count(dismissal_kind) FROM deliveries_v02 WHERE not dismissal_kind='NA'</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484848"/>
                </a:solidFill>
                <a:highlight>
                  <a:srgbClr val="FFFFFF"/>
                </a:highlight>
              </a:rPr>
              <a:t>    GROUP BY dismissal_kind;</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t/>
            </a:r>
            <a:endParaRPr b="1" sz="1300">
              <a:solidFill>
                <a:srgbClr val="484848"/>
              </a:solidFill>
              <a:highlight>
                <a:srgbClr val="FFFFFF"/>
              </a:highlight>
            </a:endParaRPr>
          </a:p>
          <a:p>
            <a:pPr indent="0" lvl="0" marL="0" rtl="0" algn="l">
              <a:spcBef>
                <a:spcPts val="1200"/>
              </a:spcBef>
              <a:spcAft>
                <a:spcPts val="0"/>
              </a:spcAft>
              <a:buNone/>
            </a:pPr>
            <a:r>
              <a:t/>
            </a:r>
            <a:endParaRPr b="1" sz="1300">
              <a:solidFill>
                <a:srgbClr val="484848"/>
              </a:solidFill>
              <a:highlight>
                <a:srgbClr val="FFFFFF"/>
              </a:highlight>
            </a:endParaRPr>
          </a:p>
          <a:p>
            <a:pPr indent="0" lvl="0" marL="0" rtl="0" algn="l">
              <a:spcBef>
                <a:spcPts val="1200"/>
              </a:spcBef>
              <a:spcAft>
                <a:spcPts val="1200"/>
              </a:spcAft>
              <a:buNone/>
            </a:pPr>
            <a:r>
              <a:t/>
            </a:r>
            <a:endParaRPr b="1" sz="1900"/>
          </a:p>
        </p:txBody>
      </p:sp>
      <p:pic>
        <p:nvPicPr>
          <p:cNvPr id="162" name="Google Shape;162;p30"/>
          <p:cNvPicPr preferRelativeResize="0"/>
          <p:nvPr/>
        </p:nvPicPr>
        <p:blipFill>
          <a:blip r:embed="rId3">
            <a:alphaModFix/>
          </a:blip>
          <a:stretch>
            <a:fillRect/>
          </a:stretch>
        </p:blipFill>
        <p:spPr>
          <a:xfrm>
            <a:off x="5493675" y="1008550"/>
            <a:ext cx="3296325" cy="3577875"/>
          </a:xfrm>
          <a:prstGeom prst="rect">
            <a:avLst/>
          </a:prstGeom>
          <a:noFill/>
          <a:ln>
            <a:noFill/>
          </a:ln>
        </p:spPr>
      </p:pic>
      <p:pic>
        <p:nvPicPr>
          <p:cNvPr id="163" name="Google Shape;163;p30"/>
          <p:cNvPicPr preferRelativeResize="0"/>
          <p:nvPr/>
        </p:nvPicPr>
        <p:blipFill>
          <a:blip r:embed="rId4">
            <a:alphaModFix/>
          </a:blip>
          <a:stretch>
            <a:fillRect/>
          </a:stretch>
        </p:blipFill>
        <p:spPr>
          <a:xfrm>
            <a:off x="222875" y="1474025"/>
            <a:ext cx="5051575" cy="311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idx="1" type="body"/>
          </p:nvPr>
        </p:nvSpPr>
        <p:spPr>
          <a:xfrm>
            <a:off x="280750" y="82125"/>
            <a:ext cx="8721300" cy="48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7.</a:t>
            </a:r>
            <a:r>
              <a:rPr b="1" lang="en" sz="1300">
                <a:solidFill>
                  <a:srgbClr val="484848"/>
                </a:solidFill>
                <a:highlight>
                  <a:srgbClr val="FFFFFF"/>
                </a:highlight>
              </a:rPr>
              <a:t>Write a query to get the top 5 bowlers who conceded maximum extra runs from the </a:t>
            </a:r>
            <a:r>
              <a:rPr b="1" i="1" lang="en" sz="1300">
                <a:solidFill>
                  <a:srgbClr val="484848"/>
                </a:solidFill>
                <a:highlight>
                  <a:srgbClr val="FFFFFF"/>
                </a:highlight>
              </a:rPr>
              <a:t>deliveries </a:t>
            </a:r>
            <a:r>
              <a:rPr b="1" lang="en" sz="1300">
                <a:solidFill>
                  <a:srgbClr val="484848"/>
                </a:solidFill>
                <a:highlight>
                  <a:srgbClr val="FFFFFF"/>
                </a:highlight>
              </a:rPr>
              <a:t>table.</a:t>
            </a:r>
            <a:endParaRPr b="1" sz="1300">
              <a:solidFill>
                <a:srgbClr val="484848"/>
              </a:solidFill>
              <a:highlight>
                <a:srgbClr val="FFFFFF"/>
              </a:highlight>
            </a:endParaRPr>
          </a:p>
          <a:p>
            <a:pPr indent="0" lvl="0" marL="0" rtl="0" algn="l">
              <a:spcBef>
                <a:spcPts val="1200"/>
              </a:spcBef>
              <a:spcAft>
                <a:spcPts val="0"/>
              </a:spcAft>
              <a:buNone/>
            </a:pPr>
            <a:r>
              <a:rPr b="1" lang="en" sz="1300">
                <a:solidFill>
                  <a:srgbClr val="484848"/>
                </a:solidFill>
                <a:highlight>
                  <a:srgbClr val="FFFFFF"/>
                </a:highlight>
              </a:rPr>
              <a:t>    </a:t>
            </a:r>
            <a:r>
              <a:rPr lang="en" sz="1200">
                <a:solidFill>
                  <a:srgbClr val="484848"/>
                </a:solidFill>
                <a:highlight>
                  <a:srgbClr val="FFFFFF"/>
                </a:highlight>
              </a:rPr>
              <a:t>SELECT blower,sum(extra_runs) as conceded_extra_runs FROM deliveries_v02 </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484848"/>
                </a:solidFill>
                <a:highlight>
                  <a:srgbClr val="FFFFFF"/>
                </a:highlight>
              </a:rPr>
              <a:t>     GROUP BY blower ORDER BY blower DESC LIMIT 5;</a:t>
            </a:r>
            <a:endParaRPr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rgbClr val="484848"/>
              </a:solidFill>
              <a:highlight>
                <a:srgbClr val="FFFFFF"/>
              </a:highlight>
            </a:endParaRPr>
          </a:p>
          <a:p>
            <a:pPr indent="0" lvl="0" marL="0" rtl="0" algn="l">
              <a:spcBef>
                <a:spcPts val="1200"/>
              </a:spcBef>
              <a:spcAft>
                <a:spcPts val="0"/>
              </a:spcAft>
              <a:buNone/>
            </a:pPr>
            <a:r>
              <a:rPr b="1" lang="en" sz="1300">
                <a:solidFill>
                  <a:srgbClr val="484848"/>
                </a:solidFill>
                <a:highlight>
                  <a:srgbClr val="FFFFFF"/>
                </a:highlight>
              </a:rPr>
              <a:t>  </a:t>
            </a:r>
            <a:endParaRPr b="1" sz="1300">
              <a:solidFill>
                <a:srgbClr val="484848"/>
              </a:solidFill>
              <a:highlight>
                <a:srgbClr val="FFFFFF"/>
              </a:highlight>
            </a:endParaRPr>
          </a:p>
          <a:p>
            <a:pPr indent="0" lvl="0" marL="0" rtl="0" algn="l">
              <a:spcBef>
                <a:spcPts val="1200"/>
              </a:spcBef>
              <a:spcAft>
                <a:spcPts val="1200"/>
              </a:spcAft>
              <a:buNone/>
            </a:pPr>
            <a:r>
              <a:t/>
            </a:r>
            <a:endParaRPr sz="1500"/>
          </a:p>
        </p:txBody>
      </p:sp>
      <p:pic>
        <p:nvPicPr>
          <p:cNvPr id="169" name="Google Shape;169;p31"/>
          <p:cNvPicPr preferRelativeResize="0"/>
          <p:nvPr/>
        </p:nvPicPr>
        <p:blipFill>
          <a:blip r:embed="rId3">
            <a:alphaModFix/>
          </a:blip>
          <a:stretch>
            <a:fillRect/>
          </a:stretch>
        </p:blipFill>
        <p:spPr>
          <a:xfrm>
            <a:off x="5584050" y="1829675"/>
            <a:ext cx="3275175" cy="2502850"/>
          </a:xfrm>
          <a:prstGeom prst="rect">
            <a:avLst/>
          </a:prstGeom>
          <a:noFill/>
          <a:ln>
            <a:noFill/>
          </a:ln>
        </p:spPr>
      </p:pic>
      <p:pic>
        <p:nvPicPr>
          <p:cNvPr id="170" name="Google Shape;170;p31"/>
          <p:cNvPicPr preferRelativeResize="0"/>
          <p:nvPr/>
        </p:nvPicPr>
        <p:blipFill>
          <a:blip r:embed="rId4">
            <a:alphaModFix/>
          </a:blip>
          <a:stretch>
            <a:fillRect/>
          </a:stretch>
        </p:blipFill>
        <p:spPr>
          <a:xfrm>
            <a:off x="237100" y="1519000"/>
            <a:ext cx="5107250"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59750"/>
            <a:ext cx="8520600" cy="48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25">
                <a:solidFill>
                  <a:schemeClr val="dk1"/>
                </a:solidFill>
                <a:latin typeface="Times New Roman"/>
                <a:ea typeface="Times New Roman"/>
                <a:cs typeface="Times New Roman"/>
                <a:sym typeface="Times New Roman"/>
              </a:rPr>
              <a:t>Created  ‘ Ipl_ball_ data’ table from csv file:</a:t>
            </a:r>
            <a:endParaRPr b="1" sz="1525">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lang="en" sz="1625">
                <a:solidFill>
                  <a:schemeClr val="dk1"/>
                </a:solidFill>
                <a:latin typeface="Times New Roman"/>
                <a:ea typeface="Times New Roman"/>
                <a:cs typeface="Times New Roman"/>
                <a:sym typeface="Times New Roman"/>
              </a:rPr>
              <a:t>Create table Ipl_ball_data </a:t>
            </a:r>
            <a:endParaRPr sz="1625">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lang="en" sz="1625">
                <a:solidFill>
                  <a:schemeClr val="dk1"/>
                </a:solidFill>
                <a:latin typeface="Times New Roman"/>
                <a:ea typeface="Times New Roman"/>
                <a:cs typeface="Times New Roman"/>
                <a:sym typeface="Times New Roman"/>
              </a:rPr>
              <a:t>(id int,inning int, over int, ball int, batsman char(60),non_striker char(60),blower char(60), batsman_runs int ,extra_runs int,</a:t>
            </a:r>
            <a:endParaRPr sz="1625">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lang="en" sz="1625">
                <a:solidFill>
                  <a:schemeClr val="dk1"/>
                </a:solidFill>
                <a:latin typeface="Times New Roman"/>
                <a:ea typeface="Times New Roman"/>
                <a:cs typeface="Times New Roman"/>
                <a:sym typeface="Times New Roman"/>
              </a:rPr>
              <a:t>total_runs int,is_wicket int, dismissal_kind char(60),player_dismissed char(60),fielder char(60),extra_type char(60),batting_team varchar(60),bowlin</a:t>
            </a:r>
            <a:r>
              <a:rPr lang="en" sz="1625">
                <a:solidFill>
                  <a:schemeClr val="dk1"/>
                </a:solidFill>
                <a:latin typeface="Times New Roman"/>
                <a:ea typeface="Times New Roman"/>
                <a:cs typeface="Times New Roman"/>
                <a:sym typeface="Times New Roman"/>
              </a:rPr>
              <a:t>g_team varchar(60));</a:t>
            </a:r>
            <a:endParaRPr sz="1625">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b="1" lang="en" sz="1525">
                <a:solidFill>
                  <a:schemeClr val="dk1"/>
                </a:solidFill>
                <a:latin typeface="Times New Roman"/>
                <a:ea typeface="Times New Roman"/>
                <a:cs typeface="Times New Roman"/>
                <a:sym typeface="Times New Roman"/>
              </a:rPr>
              <a:t>Coping the csv file data:</a:t>
            </a:r>
            <a:endParaRPr b="1" sz="1525">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lang="en" sz="1625">
                <a:solidFill>
                  <a:schemeClr val="dk1"/>
                </a:solidFill>
                <a:latin typeface="Times New Roman"/>
                <a:ea typeface="Times New Roman"/>
                <a:cs typeface="Times New Roman"/>
                <a:sym typeface="Times New Roman"/>
              </a:rPr>
              <a:t>copy Ipl_ball_data from 'C:\Program Files\PostgreSQL\16\data\new data\IPL Dataset\IPL_Ball.csv' delimiter ',' csv header;</a:t>
            </a:r>
            <a:endParaRPr sz="1625">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b="1" lang="en" sz="1625">
                <a:solidFill>
                  <a:schemeClr val="dk1"/>
                </a:solidFill>
                <a:latin typeface="Times New Roman"/>
                <a:ea typeface="Times New Roman"/>
                <a:cs typeface="Times New Roman"/>
                <a:sym typeface="Times New Roman"/>
              </a:rPr>
              <a:t>Retrieved the data:</a:t>
            </a:r>
            <a:endParaRPr b="1" sz="1625">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lang="en" sz="1625">
                <a:solidFill>
                  <a:schemeClr val="dk1"/>
                </a:solidFill>
                <a:latin typeface="Times New Roman"/>
                <a:ea typeface="Times New Roman"/>
                <a:cs typeface="Times New Roman"/>
                <a:sym typeface="Times New Roman"/>
              </a:rPr>
              <a:t>SELECT * FROM Ipl_ball_data;</a:t>
            </a:r>
            <a:endParaRPr sz="1625">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 type="body"/>
          </p:nvPr>
        </p:nvSpPr>
        <p:spPr>
          <a:xfrm>
            <a:off x="118150" y="149850"/>
            <a:ext cx="8797800" cy="48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8.</a:t>
            </a:r>
            <a:r>
              <a:rPr b="1" lang="en" sz="1300">
                <a:solidFill>
                  <a:srgbClr val="484848"/>
                </a:solidFill>
                <a:highlight>
                  <a:srgbClr val="FFFFFF"/>
                </a:highlight>
              </a:rPr>
              <a:t>Write a query to create a table named deliveries_v03 with all the columns of deliveries_v02 table and two additional column (named venue and match_date) of venue and date from table matches.</a:t>
            </a:r>
            <a:endParaRPr b="1" sz="1300">
              <a:solidFill>
                <a:srgbClr val="484848"/>
              </a:solidFill>
              <a:highlight>
                <a:srgbClr val="FFFFFF"/>
              </a:highlight>
            </a:endParaRPr>
          </a:p>
          <a:p>
            <a:pPr indent="0" lvl="0" marL="0" rtl="0" algn="l">
              <a:spcBef>
                <a:spcPts val="1200"/>
              </a:spcBef>
              <a:spcAft>
                <a:spcPts val="0"/>
              </a:spcAft>
              <a:buNone/>
            </a:pPr>
            <a:r>
              <a:rPr b="1" lang="en" sz="1300">
                <a:solidFill>
                  <a:srgbClr val="484848"/>
                </a:solidFill>
                <a:highlight>
                  <a:srgbClr val="FFFFFF"/>
                </a:highlight>
              </a:rPr>
              <a:t> </a:t>
            </a:r>
            <a:r>
              <a:rPr lang="en" sz="1100">
                <a:solidFill>
                  <a:srgbClr val="484848"/>
                </a:solidFill>
                <a:highlight>
                  <a:srgbClr val="FFFFFF"/>
                </a:highlight>
              </a:rPr>
              <a:t> CREATE TABLE deliveries_v03 as (select a.*, b.venue,b.match_date from deliveries_v02 as a </a:t>
            </a:r>
            <a:endParaRPr sz="11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rgbClr val="484848"/>
                </a:solidFill>
                <a:highlight>
                  <a:srgbClr val="FFFFFF"/>
                </a:highlight>
              </a:rPr>
              <a:t>							   full join Matches as b on a.id=b.id);</a:t>
            </a:r>
            <a:endParaRPr sz="11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rgbClr val="484848"/>
                </a:solidFill>
                <a:highlight>
                  <a:srgbClr val="FFFFFF"/>
                </a:highlight>
              </a:rPr>
              <a:t>    SELECT * FROM deliveries_v03;</a:t>
            </a:r>
            <a:endParaRPr sz="1100">
              <a:solidFill>
                <a:srgbClr val="484848"/>
              </a:solidFill>
              <a:highlight>
                <a:srgbClr val="FFFFFF"/>
              </a:highlight>
            </a:endParaRPr>
          </a:p>
          <a:p>
            <a:pPr indent="0" lvl="0" marL="0" rtl="0" algn="l">
              <a:spcBef>
                <a:spcPts val="1200"/>
              </a:spcBef>
              <a:spcAft>
                <a:spcPts val="0"/>
              </a:spcAft>
              <a:buNone/>
            </a:pPr>
            <a:r>
              <a:t/>
            </a:r>
            <a:endParaRPr b="1" sz="1300">
              <a:solidFill>
                <a:srgbClr val="484848"/>
              </a:solidFill>
              <a:highlight>
                <a:srgbClr val="FFFFFF"/>
              </a:highlight>
            </a:endParaRPr>
          </a:p>
          <a:p>
            <a:pPr indent="0" lvl="0" marL="0" rtl="0" algn="l">
              <a:spcBef>
                <a:spcPts val="1200"/>
              </a:spcBef>
              <a:spcAft>
                <a:spcPts val="1200"/>
              </a:spcAft>
              <a:buNone/>
            </a:pPr>
            <a:r>
              <a:t/>
            </a:r>
            <a:endParaRPr sz="1500"/>
          </a:p>
        </p:txBody>
      </p:sp>
      <p:pic>
        <p:nvPicPr>
          <p:cNvPr id="176" name="Google Shape;176;p32"/>
          <p:cNvPicPr preferRelativeResize="0"/>
          <p:nvPr/>
        </p:nvPicPr>
        <p:blipFill>
          <a:blip r:embed="rId3">
            <a:alphaModFix/>
          </a:blip>
          <a:stretch>
            <a:fillRect/>
          </a:stretch>
        </p:blipFill>
        <p:spPr>
          <a:xfrm>
            <a:off x="118150" y="2029225"/>
            <a:ext cx="8042652" cy="2726975"/>
          </a:xfrm>
          <a:prstGeom prst="rect">
            <a:avLst/>
          </a:prstGeom>
          <a:noFill/>
          <a:ln>
            <a:noFill/>
          </a:ln>
        </p:spPr>
      </p:pic>
      <p:pic>
        <p:nvPicPr>
          <p:cNvPr id="177" name="Google Shape;177;p32"/>
          <p:cNvPicPr preferRelativeResize="0"/>
          <p:nvPr/>
        </p:nvPicPr>
        <p:blipFill>
          <a:blip r:embed="rId4">
            <a:alphaModFix/>
          </a:blip>
          <a:stretch>
            <a:fillRect/>
          </a:stretch>
        </p:blipFill>
        <p:spPr>
          <a:xfrm>
            <a:off x="8160800" y="2029225"/>
            <a:ext cx="879075" cy="2726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idx="1" type="body"/>
          </p:nvPr>
        </p:nvSpPr>
        <p:spPr>
          <a:xfrm>
            <a:off x="311700" y="92100"/>
            <a:ext cx="8638200" cy="49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9.</a:t>
            </a:r>
            <a:r>
              <a:rPr b="1" lang="en" sz="1300">
                <a:solidFill>
                  <a:srgbClr val="484848"/>
                </a:solidFill>
                <a:highlight>
                  <a:srgbClr val="FFFFFF"/>
                </a:highlight>
              </a:rPr>
              <a:t>Write a query to fetch the total runs scored for each venue and order it in the descending order of total runs scored.</a:t>
            </a:r>
            <a:endParaRPr b="1" sz="1300">
              <a:solidFill>
                <a:srgbClr val="484848"/>
              </a:solidFill>
              <a:highlight>
                <a:srgbClr val="FFFFFF"/>
              </a:highlight>
            </a:endParaRPr>
          </a:p>
          <a:p>
            <a:pPr indent="0" lvl="0" marL="0" rtl="0" algn="l">
              <a:spcBef>
                <a:spcPts val="1200"/>
              </a:spcBef>
              <a:spcAft>
                <a:spcPts val="0"/>
              </a:spcAft>
              <a:buNone/>
            </a:pPr>
            <a:r>
              <a:rPr b="1" lang="en" sz="1300">
                <a:solidFill>
                  <a:srgbClr val="484848"/>
                </a:solidFill>
                <a:highlight>
                  <a:srgbClr val="FFFFFF"/>
                </a:highlight>
              </a:rPr>
              <a:t> </a:t>
            </a:r>
            <a:r>
              <a:rPr lang="en" sz="1300">
                <a:solidFill>
                  <a:srgbClr val="484848"/>
                </a:solidFill>
                <a:highlight>
                  <a:srgbClr val="FFFFFF"/>
                </a:highlight>
              </a:rPr>
              <a:t>SELECT venue,sum(total_runs) as total_runs from deliveries_v03 GROUP BY venue ORDER BY venue DESC;</a:t>
            </a:r>
            <a:endParaRPr sz="1300">
              <a:solidFill>
                <a:srgbClr val="484848"/>
              </a:solidFill>
              <a:highlight>
                <a:srgbClr val="FFFFFF"/>
              </a:highlight>
            </a:endParaRPr>
          </a:p>
          <a:p>
            <a:pPr indent="0" lvl="0" marL="0" rtl="0" algn="l">
              <a:spcBef>
                <a:spcPts val="1200"/>
              </a:spcBef>
              <a:spcAft>
                <a:spcPts val="1200"/>
              </a:spcAft>
              <a:buNone/>
            </a:pPr>
            <a:r>
              <a:t/>
            </a:r>
            <a:endParaRPr b="1" sz="1700"/>
          </a:p>
        </p:txBody>
      </p:sp>
      <p:pic>
        <p:nvPicPr>
          <p:cNvPr id="183" name="Google Shape;183;p33"/>
          <p:cNvPicPr preferRelativeResize="0"/>
          <p:nvPr/>
        </p:nvPicPr>
        <p:blipFill>
          <a:blip r:embed="rId3">
            <a:alphaModFix/>
          </a:blip>
          <a:stretch>
            <a:fillRect/>
          </a:stretch>
        </p:blipFill>
        <p:spPr>
          <a:xfrm>
            <a:off x="2590800" y="1080849"/>
            <a:ext cx="3962400" cy="395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1" type="body"/>
          </p:nvPr>
        </p:nvSpPr>
        <p:spPr>
          <a:xfrm>
            <a:off x="311700" y="0"/>
            <a:ext cx="8668200" cy="5065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300">
                <a:solidFill>
                  <a:srgbClr val="484848"/>
                </a:solidFill>
                <a:highlight>
                  <a:srgbClr val="FFFFFF"/>
                </a:highlight>
              </a:rPr>
              <a:t>10.Write a query to fetch the year-wise total runs scored at </a:t>
            </a:r>
            <a:r>
              <a:rPr b="1" i="1" lang="en" sz="1300">
                <a:solidFill>
                  <a:srgbClr val="484848"/>
                </a:solidFill>
                <a:highlight>
                  <a:srgbClr val="FFFFFF"/>
                </a:highlight>
              </a:rPr>
              <a:t>Eden Gardens </a:t>
            </a:r>
            <a:r>
              <a:rPr b="1" lang="en" sz="1300">
                <a:solidFill>
                  <a:srgbClr val="484848"/>
                </a:solidFill>
                <a:highlight>
                  <a:srgbClr val="FFFFFF"/>
                </a:highlight>
              </a:rPr>
              <a:t>and order it in the descending order of total runs scored.</a:t>
            </a:r>
            <a:endParaRPr b="1" sz="1300">
              <a:solidFill>
                <a:srgbClr val="484848"/>
              </a:solidFill>
              <a:highlight>
                <a:srgbClr val="FFFFFF"/>
              </a:highlight>
            </a:endParaRPr>
          </a:p>
          <a:p>
            <a:pPr indent="0" lvl="0" marL="0" rtl="0" algn="l">
              <a:lnSpc>
                <a:spcPct val="150000"/>
              </a:lnSpc>
              <a:spcBef>
                <a:spcPts val="1200"/>
              </a:spcBef>
              <a:spcAft>
                <a:spcPts val="0"/>
              </a:spcAft>
              <a:buNone/>
            </a:pPr>
            <a:r>
              <a:rPr b="1" lang="en" sz="1100">
                <a:solidFill>
                  <a:srgbClr val="484848"/>
                </a:solidFill>
                <a:highlight>
                  <a:srgbClr val="FFFFFF"/>
                </a:highlight>
              </a:rPr>
              <a:t>ALTER the data type of match_date:</a:t>
            </a:r>
            <a:endParaRPr b="1" sz="1100">
              <a:solidFill>
                <a:srgbClr val="484848"/>
              </a:solidFill>
              <a:highlight>
                <a:srgbClr val="FFFFFF"/>
              </a:highlight>
            </a:endParaRPr>
          </a:p>
          <a:p>
            <a:pPr indent="0" lvl="0" marL="0" rtl="0" algn="l">
              <a:lnSpc>
                <a:spcPct val="150000"/>
              </a:lnSpc>
              <a:spcBef>
                <a:spcPts val="1200"/>
              </a:spcBef>
              <a:spcAft>
                <a:spcPts val="0"/>
              </a:spcAft>
              <a:buNone/>
            </a:pPr>
            <a:r>
              <a:rPr lang="en" sz="1100">
                <a:solidFill>
                  <a:srgbClr val="484848"/>
                </a:solidFill>
                <a:highlight>
                  <a:srgbClr val="FFFFFF"/>
                </a:highlight>
              </a:rPr>
              <a:t>ALTER TABLE deliveries_v03 ALTER column match_date TYPE DATE USING to_date(match_date,'DD-MM-YYYY');</a:t>
            </a:r>
            <a:endParaRPr sz="1100">
              <a:solidFill>
                <a:srgbClr val="484848"/>
              </a:solidFill>
              <a:highlight>
                <a:srgbClr val="FFFFFF"/>
              </a:highlight>
            </a:endParaRPr>
          </a:p>
          <a:p>
            <a:pPr indent="0" lvl="0" marL="0" rtl="0" algn="l">
              <a:lnSpc>
                <a:spcPct val="150000"/>
              </a:lnSpc>
              <a:spcBef>
                <a:spcPts val="1200"/>
              </a:spcBef>
              <a:spcAft>
                <a:spcPts val="0"/>
              </a:spcAft>
              <a:buNone/>
            </a:pPr>
            <a:r>
              <a:rPr b="1" lang="en" sz="1100">
                <a:solidFill>
                  <a:srgbClr val="484848"/>
                </a:solidFill>
                <a:highlight>
                  <a:srgbClr val="FFFFFF"/>
                </a:highlight>
              </a:rPr>
              <a:t>Main query:</a:t>
            </a:r>
            <a:endParaRPr b="1" sz="1100">
              <a:solidFill>
                <a:srgbClr val="484848"/>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100">
                <a:solidFill>
                  <a:srgbClr val="484848"/>
                </a:solidFill>
                <a:highlight>
                  <a:srgbClr val="FFFFFF"/>
                </a:highlight>
              </a:rPr>
              <a:t>SELECT DISTINCT EXTRACT(year from match_date) as year_wise_total_run,sum(total_runs) as total_runs</a:t>
            </a:r>
            <a:endParaRPr sz="1100">
              <a:solidFill>
                <a:srgbClr val="484848"/>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100">
                <a:solidFill>
                  <a:srgbClr val="484848"/>
                </a:solidFill>
                <a:highlight>
                  <a:srgbClr val="FFFFFF"/>
                </a:highlight>
              </a:rPr>
              <a:t>from deliveries_v03 where venue='Eden Gardens' GROUP BY year_wise_total_run;</a:t>
            </a:r>
            <a:endParaRPr sz="1100">
              <a:solidFill>
                <a:srgbClr val="484848"/>
              </a:solidFill>
              <a:highlight>
                <a:srgbClr val="FFFFFF"/>
              </a:highlight>
            </a:endParaRPr>
          </a:p>
          <a:p>
            <a:pPr indent="0" lvl="0" marL="0" rtl="0" algn="l">
              <a:lnSpc>
                <a:spcPct val="150000"/>
              </a:lnSpc>
              <a:spcBef>
                <a:spcPts val="1200"/>
              </a:spcBef>
              <a:spcAft>
                <a:spcPts val="0"/>
              </a:spcAft>
              <a:buNone/>
            </a:pPr>
            <a:r>
              <a:t/>
            </a:r>
            <a:endParaRPr sz="1000">
              <a:solidFill>
                <a:srgbClr val="484848"/>
              </a:solidFill>
              <a:highlight>
                <a:srgbClr val="FFFFFF"/>
              </a:highlight>
            </a:endParaRPr>
          </a:p>
          <a:p>
            <a:pPr indent="0" lvl="0" marL="0" rtl="0" algn="l">
              <a:spcBef>
                <a:spcPts val="1200"/>
              </a:spcBef>
              <a:spcAft>
                <a:spcPts val="1200"/>
              </a:spcAft>
              <a:buNone/>
            </a:pPr>
            <a:r>
              <a:t/>
            </a:r>
            <a:endParaRPr/>
          </a:p>
        </p:txBody>
      </p:sp>
      <p:pic>
        <p:nvPicPr>
          <p:cNvPr id="189" name="Google Shape;189;p34"/>
          <p:cNvPicPr preferRelativeResize="0"/>
          <p:nvPr/>
        </p:nvPicPr>
        <p:blipFill>
          <a:blip r:embed="rId3">
            <a:alphaModFix/>
          </a:blip>
          <a:stretch>
            <a:fillRect/>
          </a:stretch>
        </p:blipFill>
        <p:spPr>
          <a:xfrm>
            <a:off x="6143350" y="2259375"/>
            <a:ext cx="2781900" cy="2806225"/>
          </a:xfrm>
          <a:prstGeom prst="rect">
            <a:avLst/>
          </a:prstGeom>
          <a:noFill/>
          <a:ln>
            <a:noFill/>
          </a:ln>
        </p:spPr>
      </p:pic>
      <p:pic>
        <p:nvPicPr>
          <p:cNvPr id="190" name="Google Shape;190;p34"/>
          <p:cNvPicPr preferRelativeResize="0"/>
          <p:nvPr/>
        </p:nvPicPr>
        <p:blipFill>
          <a:blip r:embed="rId4">
            <a:alphaModFix/>
          </a:blip>
          <a:stretch>
            <a:fillRect/>
          </a:stretch>
        </p:blipFill>
        <p:spPr>
          <a:xfrm>
            <a:off x="520750" y="2743673"/>
            <a:ext cx="5086350" cy="2321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4" name="Shape 194"/>
        <p:cNvGrpSpPr/>
        <p:nvPr/>
      </p:nvGrpSpPr>
      <p:grpSpPr>
        <a:xfrm>
          <a:off x="0" y="0"/>
          <a:ext cx="0" cy="0"/>
          <a:chOff x="0" y="0"/>
          <a:chExt cx="0" cy="0"/>
        </a:xfrm>
      </p:grpSpPr>
      <p:sp>
        <p:nvSpPr>
          <p:cNvPr id="195" name="Google Shape;195;p35"/>
          <p:cNvSpPr txBox="1"/>
          <p:nvPr>
            <p:ph idx="1" type="body"/>
          </p:nvPr>
        </p:nvSpPr>
        <p:spPr>
          <a:xfrm>
            <a:off x="311700" y="673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r>
              <a:rPr b="1" lang="en"/>
              <a:t>  </a:t>
            </a:r>
            <a:r>
              <a:rPr b="1" lang="en" sz="2800">
                <a:solidFill>
                  <a:srgbClr val="000000"/>
                </a:solidFill>
                <a:latin typeface="Times New Roman"/>
                <a:ea typeface="Times New Roman"/>
                <a:cs typeface="Times New Roman"/>
                <a:sym typeface="Times New Roman"/>
              </a:rPr>
              <a:t>THANK YOU</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01975"/>
            <a:ext cx="8520600" cy="4664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018"/>
              <a:buFont typeface="Arial"/>
              <a:buNone/>
            </a:pPr>
            <a:r>
              <a:rPr b="1" lang="en" sz="1612">
                <a:solidFill>
                  <a:schemeClr val="dk1"/>
                </a:solidFill>
                <a:latin typeface="Times New Roman"/>
                <a:ea typeface="Times New Roman"/>
                <a:cs typeface="Times New Roman"/>
                <a:sym typeface="Times New Roman"/>
              </a:rPr>
              <a:t>Created ‘Ipl_matches_data’ table from csv file:</a:t>
            </a:r>
            <a:endParaRPr b="1" sz="1612">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12">
                <a:solidFill>
                  <a:schemeClr val="dk1"/>
                </a:solidFill>
                <a:latin typeface="Times New Roman"/>
                <a:ea typeface="Times New Roman"/>
                <a:cs typeface="Times New Roman"/>
                <a:sym typeface="Times New Roman"/>
              </a:rPr>
              <a:t>(id int, city char(60),match_date varchar(60),player_of_match char(60),venue varchar(200),neutral_venue varchar(200),team1 varchar(100),</a:t>
            </a:r>
            <a:endParaRPr sz="1612">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12">
                <a:solidFill>
                  <a:schemeClr val="dk1"/>
                </a:solidFill>
                <a:latin typeface="Times New Roman"/>
                <a:ea typeface="Times New Roman"/>
                <a:cs typeface="Times New Roman"/>
                <a:sym typeface="Times New Roman"/>
              </a:rPr>
              <a:t>team2 varchar(100),toss_winner varchar(100),toss_decision char(60),winner varchar(60),result varchar(60),result_margin int,</a:t>
            </a:r>
            <a:endParaRPr sz="1612">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12">
                <a:solidFill>
                  <a:schemeClr val="dk1"/>
                </a:solidFill>
                <a:latin typeface="Times New Roman"/>
                <a:ea typeface="Times New Roman"/>
                <a:cs typeface="Times New Roman"/>
                <a:sym typeface="Times New Roman"/>
              </a:rPr>
              <a:t>eliminator char(60),method varchar(60),umpire1 char(60),umpire2 char(60));</a:t>
            </a:r>
            <a:endParaRPr sz="1612">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b="1" lang="en" sz="1525">
                <a:solidFill>
                  <a:schemeClr val="dk1"/>
                </a:solidFill>
                <a:latin typeface="Times New Roman"/>
                <a:ea typeface="Times New Roman"/>
                <a:cs typeface="Times New Roman"/>
                <a:sym typeface="Times New Roman"/>
              </a:rPr>
              <a:t>Coping the csv file data:</a:t>
            </a:r>
            <a:endParaRPr sz="146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12">
                <a:solidFill>
                  <a:schemeClr val="dk1"/>
                </a:solidFill>
                <a:latin typeface="Times New Roman"/>
                <a:ea typeface="Times New Roman"/>
                <a:cs typeface="Times New Roman"/>
                <a:sym typeface="Times New Roman"/>
              </a:rPr>
              <a:t>copy Ipl_matches_data from 'C:\Program Files\PostgreSQL\16\data\new data\IPL Dataset\IPL_matches.csv' delimiter ',' csv header;</a:t>
            </a:r>
            <a:endParaRPr sz="1612">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rPr b="1" lang="en" sz="1625">
                <a:solidFill>
                  <a:schemeClr val="dk1"/>
                </a:solidFill>
                <a:latin typeface="Times New Roman"/>
                <a:ea typeface="Times New Roman"/>
                <a:cs typeface="Times New Roman"/>
                <a:sym typeface="Times New Roman"/>
              </a:rPr>
              <a:t>Retrieved the data:</a:t>
            </a:r>
            <a:endParaRPr sz="146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lang="en" sz="1612">
                <a:solidFill>
                  <a:schemeClr val="dk1"/>
                </a:solidFill>
                <a:latin typeface="Times New Roman"/>
                <a:ea typeface="Times New Roman"/>
                <a:cs typeface="Times New Roman"/>
                <a:sym typeface="Times New Roman"/>
              </a:rPr>
              <a:t>SELECT * FROM  Ipl_matches_data;</a:t>
            </a:r>
            <a:endParaRPr sz="1612">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250800" y="102100"/>
            <a:ext cx="8718900" cy="48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rgbClr val="484848"/>
                </a:solidFill>
                <a:highlight>
                  <a:schemeClr val="lt1"/>
                </a:highlight>
              </a:rPr>
              <a:t>1.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a:t>
            </a:r>
            <a:r>
              <a:rPr b="1" lang="en" sz="1200">
                <a:solidFill>
                  <a:srgbClr val="484848"/>
                </a:solidFill>
                <a:highlight>
                  <a:schemeClr val="lt1"/>
                </a:highlight>
              </a:rPr>
              <a:t>.</a:t>
            </a:r>
            <a:endParaRPr b="1" sz="12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chemeClr val="lt1"/>
                </a:highlight>
              </a:rPr>
              <a:t>SELECT batsman, cast(strike_rate as decimal(4,1)), DENSE_RANK() OVER (ORDER BY strike_rate DESC)</a:t>
            </a:r>
            <a:endParaRPr sz="9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chemeClr val="lt1"/>
                </a:highlight>
              </a:rPr>
              <a:t> AS player_rank</a:t>
            </a:r>
            <a:endParaRPr sz="9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chemeClr val="lt1"/>
                </a:highlight>
              </a:rPr>
              <a:t>FROM(SELECT batsman, CAST (player_total_runs as float)/balls_faced*100 as strike_rate</a:t>
            </a:r>
            <a:endParaRPr sz="9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chemeClr val="lt1"/>
                </a:highlight>
              </a:rPr>
              <a:t>FROM(SELECT batsman, sum(batsman_runs) AS player_total_runs,</a:t>
            </a:r>
            <a:endParaRPr sz="9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chemeClr val="lt1"/>
                </a:highlight>
              </a:rPr>
              <a:t>count(ball) AS balls_faced FROM ipl_ball_data WHERE NOT extra_type ='wides'</a:t>
            </a:r>
            <a:endParaRPr sz="9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chemeClr val="lt1"/>
                </a:highlight>
              </a:rPr>
              <a:t>GROUP BY batsman) AS a WHERE balls_faced&gt;500) AS b ORDER BY strike_rate DESC LIMIT 10;</a:t>
            </a:r>
            <a:endParaRPr sz="900">
              <a:solidFill>
                <a:srgbClr val="484848"/>
              </a:solidFill>
              <a:highlight>
                <a:schemeClr val="lt1"/>
              </a:highlight>
            </a:endParaRPr>
          </a:p>
          <a:p>
            <a:pPr indent="0" lvl="0" marL="0" rtl="0" algn="l">
              <a:spcBef>
                <a:spcPts val="1200"/>
              </a:spcBef>
              <a:spcAft>
                <a:spcPts val="1200"/>
              </a:spcAft>
              <a:buNone/>
            </a:pPr>
            <a:r>
              <a:t/>
            </a:r>
            <a:endParaRPr/>
          </a:p>
        </p:txBody>
      </p:sp>
      <p:pic>
        <p:nvPicPr>
          <p:cNvPr id="72" name="Google Shape;72;p16"/>
          <p:cNvPicPr preferRelativeResize="0"/>
          <p:nvPr/>
        </p:nvPicPr>
        <p:blipFill>
          <a:blip r:embed="rId3">
            <a:alphaModFix/>
          </a:blip>
          <a:stretch>
            <a:fillRect/>
          </a:stretch>
        </p:blipFill>
        <p:spPr>
          <a:xfrm>
            <a:off x="6013500" y="1180725"/>
            <a:ext cx="2876300" cy="3505575"/>
          </a:xfrm>
          <a:prstGeom prst="rect">
            <a:avLst/>
          </a:prstGeom>
          <a:noFill/>
          <a:ln>
            <a:noFill/>
          </a:ln>
        </p:spPr>
      </p:pic>
      <p:pic>
        <p:nvPicPr>
          <p:cNvPr id="73" name="Google Shape;73;p16"/>
          <p:cNvPicPr preferRelativeResize="0"/>
          <p:nvPr/>
        </p:nvPicPr>
        <p:blipFill>
          <a:blip r:embed="rId4">
            <a:alphaModFix/>
          </a:blip>
          <a:stretch>
            <a:fillRect/>
          </a:stretch>
        </p:blipFill>
        <p:spPr>
          <a:xfrm>
            <a:off x="476075" y="2788700"/>
            <a:ext cx="4928201" cy="216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192600" y="0"/>
            <a:ext cx="8758800" cy="50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rgbClr val="484848"/>
                </a:solidFill>
                <a:highlight>
                  <a:schemeClr val="lt1"/>
                </a:highlight>
              </a:rPr>
              <a:t>2. Now you need to get 2-3 players with good Average who have played more the 2 ipl seasons.And to do that you have to make a list of 10 players you want to bid in the auction so that when you try to grab them in auction you should not pay the amount greater than you have in the purse for a particular player.</a:t>
            </a:r>
            <a:endParaRPr b="1" sz="11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800">
                <a:solidFill>
                  <a:srgbClr val="484848"/>
                </a:solidFill>
                <a:highlight>
                  <a:schemeClr val="lt1"/>
                </a:highlight>
              </a:rPr>
              <a:t>ALTER TABLE ipl_matches_data ALTER column match_date TYPE DATE USING to_date(match_date,'DD-MM-YYYY');</a:t>
            </a:r>
            <a:endParaRPr sz="800">
              <a:solidFill>
                <a:srgbClr val="484848"/>
              </a:solidFill>
              <a:highlight>
                <a:schemeClr val="lt1"/>
              </a:highlight>
            </a:endParaRPr>
          </a:p>
          <a:p>
            <a:pPr indent="0" lvl="0" marL="0" rtl="0" algn="l">
              <a:spcBef>
                <a:spcPts val="1200"/>
              </a:spcBef>
              <a:spcAft>
                <a:spcPts val="0"/>
              </a:spcAft>
              <a:buNone/>
            </a:pPr>
            <a:r>
              <a:rPr b="1" lang="en" sz="700" u="sng">
                <a:solidFill>
                  <a:srgbClr val="484848"/>
                </a:solidFill>
                <a:highlight>
                  <a:schemeClr val="lt1"/>
                </a:highlight>
              </a:rPr>
              <a:t>Main query: </a:t>
            </a:r>
            <a:r>
              <a:rPr lang="en" sz="700">
                <a:solidFill>
                  <a:srgbClr val="484848"/>
                </a:solidFill>
                <a:highlight>
                  <a:schemeClr val="lt1"/>
                </a:highlight>
              </a:rPr>
              <a:t>SELECT batsman, average  FROM (SELECT *, ROUND(AVG(total_runs/no_dismissed),2) AS average</a:t>
            </a:r>
            <a:endParaRPr sz="700">
              <a:solidFill>
                <a:srgbClr val="484848"/>
              </a:solidFill>
              <a:highlight>
                <a:schemeClr val="lt1"/>
              </a:highlight>
            </a:endParaRPr>
          </a:p>
          <a:p>
            <a:pPr indent="0" lvl="0" marL="0" rtl="0" algn="l">
              <a:spcBef>
                <a:spcPts val="1200"/>
              </a:spcBef>
              <a:spcAft>
                <a:spcPts val="0"/>
              </a:spcAft>
              <a:buNone/>
            </a:pPr>
            <a:r>
              <a:rPr lang="en" sz="700">
                <a:solidFill>
                  <a:srgbClr val="484848"/>
                </a:solidFill>
                <a:highlight>
                  <a:schemeClr val="lt1"/>
                </a:highlight>
              </a:rPr>
              <a:t>FROM(select batsman, sum(batsman_runs) as total_runs,</a:t>
            </a:r>
            <a:endParaRPr sz="700">
              <a:solidFill>
                <a:srgbClr val="484848"/>
              </a:solidFill>
              <a:highlight>
                <a:schemeClr val="lt1"/>
              </a:highlight>
            </a:endParaRPr>
          </a:p>
          <a:p>
            <a:pPr indent="0" lvl="0" marL="0" rtl="0" algn="l">
              <a:spcBef>
                <a:spcPts val="1200"/>
              </a:spcBef>
              <a:spcAft>
                <a:spcPts val="0"/>
              </a:spcAft>
              <a:buNone/>
            </a:pPr>
            <a:r>
              <a:rPr lang="en" sz="700">
                <a:solidFill>
                  <a:srgbClr val="484848"/>
                </a:solidFill>
                <a:highlight>
                  <a:schemeClr val="lt1"/>
                </a:highlight>
              </a:rPr>
              <a:t>sum(is_wicket) as no_dismissed, count(distinct (extract(year from match_date))) as played_years</a:t>
            </a:r>
            <a:endParaRPr sz="700">
              <a:solidFill>
                <a:srgbClr val="484848"/>
              </a:solidFill>
              <a:highlight>
                <a:schemeClr val="lt1"/>
              </a:highlight>
            </a:endParaRPr>
          </a:p>
          <a:p>
            <a:pPr indent="0" lvl="0" marL="0" rtl="0" algn="l">
              <a:spcBef>
                <a:spcPts val="1200"/>
              </a:spcBef>
              <a:spcAft>
                <a:spcPts val="0"/>
              </a:spcAft>
              <a:buNone/>
            </a:pPr>
            <a:r>
              <a:rPr lang="en" sz="700">
                <a:solidFill>
                  <a:srgbClr val="484848"/>
                </a:solidFill>
                <a:highlight>
                  <a:schemeClr val="lt1"/>
                </a:highlight>
              </a:rPr>
              <a:t>from (SELECT a.batsman, a.batsman_runs, a.is_wicket, b.match_date</a:t>
            </a:r>
            <a:endParaRPr sz="700">
              <a:solidFill>
                <a:srgbClr val="484848"/>
              </a:solidFill>
              <a:highlight>
                <a:schemeClr val="lt1"/>
              </a:highlight>
            </a:endParaRPr>
          </a:p>
          <a:p>
            <a:pPr indent="0" lvl="0" marL="0" rtl="0" algn="l">
              <a:spcBef>
                <a:spcPts val="1200"/>
              </a:spcBef>
              <a:spcAft>
                <a:spcPts val="0"/>
              </a:spcAft>
              <a:buNone/>
            </a:pPr>
            <a:r>
              <a:rPr lang="en" sz="700">
                <a:solidFill>
                  <a:srgbClr val="484848"/>
                </a:solidFill>
                <a:highlight>
                  <a:schemeClr val="lt1"/>
                </a:highlight>
              </a:rPr>
              <a:t>FROM ipl_ball_data as a full join ipl_matches_data as b</a:t>
            </a:r>
            <a:endParaRPr sz="700">
              <a:solidFill>
                <a:srgbClr val="484848"/>
              </a:solidFill>
              <a:highlight>
                <a:schemeClr val="lt1"/>
              </a:highlight>
            </a:endParaRPr>
          </a:p>
          <a:p>
            <a:pPr indent="0" lvl="0" marL="0" rtl="0" algn="l">
              <a:spcBef>
                <a:spcPts val="1200"/>
              </a:spcBef>
              <a:spcAft>
                <a:spcPts val="0"/>
              </a:spcAft>
              <a:buNone/>
            </a:pPr>
            <a:r>
              <a:rPr lang="en" sz="700">
                <a:solidFill>
                  <a:srgbClr val="484848"/>
                </a:solidFill>
                <a:highlight>
                  <a:schemeClr val="lt1"/>
                </a:highlight>
              </a:rPr>
              <a:t>on a.id=b.id) AS C GROUP BY batsman) as d group by batsman, total_runs,no_dismissed,</a:t>
            </a:r>
            <a:endParaRPr sz="700">
              <a:solidFill>
                <a:srgbClr val="484848"/>
              </a:solidFill>
              <a:highlight>
                <a:schemeClr val="lt1"/>
              </a:highlight>
            </a:endParaRPr>
          </a:p>
          <a:p>
            <a:pPr indent="0" lvl="0" marL="0" rtl="0" algn="l">
              <a:spcBef>
                <a:spcPts val="1200"/>
              </a:spcBef>
              <a:spcAft>
                <a:spcPts val="0"/>
              </a:spcAft>
              <a:buNone/>
            </a:pPr>
            <a:r>
              <a:rPr lang="en" sz="700">
                <a:solidFill>
                  <a:srgbClr val="484848"/>
                </a:solidFill>
                <a:highlight>
                  <a:schemeClr val="lt1"/>
                </a:highlight>
              </a:rPr>
              <a:t>played_years having no_dismissed&gt;=1 and played_years&gt;2 ORDER BY average DESC) as e LIMIT 10;</a:t>
            </a:r>
            <a:endParaRPr sz="700">
              <a:solidFill>
                <a:srgbClr val="484848"/>
              </a:solidFill>
              <a:highlight>
                <a:schemeClr val="lt1"/>
              </a:highlight>
            </a:endParaRPr>
          </a:p>
          <a:p>
            <a:pPr indent="0" lvl="0" marL="0" rtl="0" algn="l">
              <a:spcBef>
                <a:spcPts val="1200"/>
              </a:spcBef>
              <a:spcAft>
                <a:spcPts val="0"/>
              </a:spcAft>
              <a:buNone/>
            </a:pPr>
            <a:r>
              <a:t/>
            </a:r>
            <a:endParaRPr sz="8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t/>
            </a:r>
            <a:endParaRPr sz="800">
              <a:solidFill>
                <a:srgbClr val="484848"/>
              </a:solidFill>
              <a:highlight>
                <a:schemeClr val="lt1"/>
              </a:highlight>
            </a:endParaRPr>
          </a:p>
          <a:p>
            <a:pPr indent="0" lvl="0" marL="0" rtl="0" algn="l">
              <a:spcBef>
                <a:spcPts val="120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5841250" y="861125"/>
            <a:ext cx="2914650" cy="3815175"/>
          </a:xfrm>
          <a:prstGeom prst="rect">
            <a:avLst/>
          </a:prstGeom>
          <a:noFill/>
          <a:ln>
            <a:noFill/>
          </a:ln>
        </p:spPr>
      </p:pic>
      <p:pic>
        <p:nvPicPr>
          <p:cNvPr id="80" name="Google Shape;80;p17"/>
          <p:cNvPicPr preferRelativeResize="0"/>
          <p:nvPr/>
        </p:nvPicPr>
        <p:blipFill>
          <a:blip r:embed="rId4">
            <a:alphaModFix/>
          </a:blip>
          <a:stretch>
            <a:fillRect/>
          </a:stretch>
        </p:blipFill>
        <p:spPr>
          <a:xfrm>
            <a:off x="142675" y="3051425"/>
            <a:ext cx="4899400" cy="209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140950" y="132075"/>
            <a:ext cx="8681400" cy="47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1200">
                <a:solidFill>
                  <a:srgbClr val="484848"/>
                </a:solidFill>
                <a:highlight>
                  <a:schemeClr val="lt1"/>
                </a:highlight>
              </a:rPr>
              <a:t>3.Now you need to get 2-3 Hard-hitting players who have scored most runs in boundaries and have played more the 2 ipl season.To do that you have to make a list of 10 players you want to bid in the auction so that when you try to grab them in auction you should not pay the amount greater than you have in the purse for a particular player.</a:t>
            </a:r>
            <a:endParaRPr b="1" sz="1200">
              <a:solidFill>
                <a:srgbClr val="484848"/>
              </a:solidFill>
              <a:highlight>
                <a:schemeClr val="lt1"/>
              </a:highlight>
            </a:endParaRPr>
          </a:p>
          <a:p>
            <a:pPr indent="0" lvl="0" marL="0" rtl="0" algn="l">
              <a:spcBef>
                <a:spcPts val="1200"/>
              </a:spcBef>
              <a:spcAft>
                <a:spcPts val="0"/>
              </a:spcAft>
              <a:buClr>
                <a:schemeClr val="dk1"/>
              </a:buClr>
              <a:buSzPts val="1100"/>
              <a:buFont typeface="Arial"/>
              <a:buNone/>
            </a:pPr>
            <a:r>
              <a:rPr lang="en" sz="816"/>
              <a:t>select batsman, cast(boundary_percentage as decimal(4,2)) from( select *, (cast(boundary_runs as float)/total_runs*100) as boundary_percentage</a:t>
            </a:r>
            <a:endParaRPr sz="816"/>
          </a:p>
          <a:p>
            <a:pPr indent="0" lvl="0" marL="0" rtl="0" algn="l">
              <a:spcBef>
                <a:spcPts val="1200"/>
              </a:spcBef>
              <a:spcAft>
                <a:spcPts val="0"/>
              </a:spcAft>
              <a:buClr>
                <a:schemeClr val="dk1"/>
              </a:buClr>
              <a:buSzPts val="1100"/>
              <a:buFont typeface="Arial"/>
              <a:buNone/>
            </a:pPr>
            <a:r>
              <a:rPr lang="en" sz="816"/>
              <a:t>from (SELECT batsman,total_runs, SUM(batsman_runs) AS boundary_runs,</a:t>
            </a:r>
            <a:endParaRPr sz="816"/>
          </a:p>
          <a:p>
            <a:pPr indent="0" lvl="0" marL="0" rtl="0" algn="l">
              <a:spcBef>
                <a:spcPts val="1200"/>
              </a:spcBef>
              <a:spcAft>
                <a:spcPts val="0"/>
              </a:spcAft>
              <a:buClr>
                <a:schemeClr val="dk1"/>
              </a:buClr>
              <a:buSzPts val="1100"/>
              <a:buFont typeface="Arial"/>
              <a:buNone/>
            </a:pPr>
            <a:r>
              <a:rPr lang="en" sz="816"/>
              <a:t>COUNT(batsman_runs) AS boundaries_total,count(distinct extract(year from match_date)) as played_years</a:t>
            </a:r>
            <a:endParaRPr sz="816"/>
          </a:p>
          <a:p>
            <a:pPr indent="0" lvl="0" marL="0" rtl="0" algn="l">
              <a:spcBef>
                <a:spcPts val="1200"/>
              </a:spcBef>
              <a:spcAft>
                <a:spcPts val="0"/>
              </a:spcAft>
              <a:buClr>
                <a:schemeClr val="dk1"/>
              </a:buClr>
              <a:buSzPts val="1100"/>
              <a:buFont typeface="Arial"/>
              <a:buNone/>
            </a:pPr>
            <a:r>
              <a:rPr lang="en" sz="816"/>
              <a:t>from (SELECT a.batsman,a.batsman_runs, SUM(a.batsman_runs) OVER (PARTITION BY a.batsman) as total_runs, b.match_date </a:t>
            </a:r>
            <a:endParaRPr sz="816"/>
          </a:p>
          <a:p>
            <a:pPr indent="0" lvl="0" marL="0" rtl="0" algn="l">
              <a:spcBef>
                <a:spcPts val="1200"/>
              </a:spcBef>
              <a:spcAft>
                <a:spcPts val="0"/>
              </a:spcAft>
              <a:buClr>
                <a:schemeClr val="dk1"/>
              </a:buClr>
              <a:buSzPts val="1100"/>
              <a:buFont typeface="Arial"/>
              <a:buNone/>
            </a:pPr>
            <a:r>
              <a:rPr lang="en" sz="816"/>
              <a:t>	  FROM ipl_ball_data as a full join ipl_matches_data as b</a:t>
            </a:r>
            <a:endParaRPr sz="816"/>
          </a:p>
          <a:p>
            <a:pPr indent="0" lvl="0" marL="0" rtl="0" algn="l">
              <a:spcBef>
                <a:spcPts val="1200"/>
              </a:spcBef>
              <a:spcAft>
                <a:spcPts val="0"/>
              </a:spcAft>
              <a:buClr>
                <a:schemeClr val="dk1"/>
              </a:buClr>
              <a:buSzPts val="1100"/>
              <a:buFont typeface="Arial"/>
              <a:buNone/>
            </a:pPr>
            <a:r>
              <a:rPr lang="en" sz="816"/>
              <a:t>on a.id=b.id) as c WHERE batsman_runs in (4,6) group by total_runs, batsman order by boundaries_total DESC ) as d </a:t>
            </a:r>
            <a:endParaRPr sz="816"/>
          </a:p>
          <a:p>
            <a:pPr indent="0" lvl="0" marL="0" rtl="0" algn="l">
              <a:spcBef>
                <a:spcPts val="1200"/>
              </a:spcBef>
              <a:spcAft>
                <a:spcPts val="0"/>
              </a:spcAft>
              <a:buClr>
                <a:schemeClr val="dk1"/>
              </a:buClr>
              <a:buSzPts val="1100"/>
              <a:buFont typeface="Arial"/>
              <a:buNone/>
            </a:pPr>
            <a:r>
              <a:rPr lang="en" sz="816"/>
              <a:t> where played_years&gt;2 order by boundary_percentage desc) as e limit 10;</a:t>
            </a:r>
            <a:endParaRPr sz="816"/>
          </a:p>
          <a:p>
            <a:pPr indent="0" lvl="0" marL="0" rtl="0" algn="l">
              <a:spcBef>
                <a:spcPts val="1200"/>
              </a:spcBef>
              <a:spcAft>
                <a:spcPts val="0"/>
              </a:spcAft>
              <a:buClr>
                <a:schemeClr val="dk1"/>
              </a:buClr>
              <a:buSzPts val="1100"/>
              <a:buFont typeface="Arial"/>
              <a:buNone/>
            </a:pPr>
            <a:r>
              <a:t/>
            </a:r>
            <a:endParaRPr sz="816"/>
          </a:p>
          <a:p>
            <a:pPr indent="0" lvl="0" marL="0" rtl="0" algn="l">
              <a:spcBef>
                <a:spcPts val="1200"/>
              </a:spcBef>
              <a:spcAft>
                <a:spcPts val="1200"/>
              </a:spcAft>
              <a:buNone/>
            </a:pPr>
            <a:r>
              <a:t/>
            </a:r>
            <a:endParaRPr sz="816"/>
          </a:p>
        </p:txBody>
      </p:sp>
      <p:pic>
        <p:nvPicPr>
          <p:cNvPr id="86" name="Google Shape;86;p18"/>
          <p:cNvPicPr preferRelativeResize="0"/>
          <p:nvPr/>
        </p:nvPicPr>
        <p:blipFill>
          <a:blip r:embed="rId3">
            <a:alphaModFix/>
          </a:blip>
          <a:stretch>
            <a:fillRect/>
          </a:stretch>
        </p:blipFill>
        <p:spPr>
          <a:xfrm>
            <a:off x="6293150" y="1435275"/>
            <a:ext cx="2736550" cy="3400825"/>
          </a:xfrm>
          <a:prstGeom prst="rect">
            <a:avLst/>
          </a:prstGeom>
          <a:noFill/>
          <a:ln>
            <a:noFill/>
          </a:ln>
        </p:spPr>
      </p:pic>
      <p:pic>
        <p:nvPicPr>
          <p:cNvPr id="87" name="Google Shape;87;p18"/>
          <p:cNvPicPr preferRelativeResize="0"/>
          <p:nvPr/>
        </p:nvPicPr>
        <p:blipFill>
          <a:blip r:embed="rId4">
            <a:alphaModFix/>
          </a:blip>
          <a:stretch>
            <a:fillRect/>
          </a:stretch>
        </p:blipFill>
        <p:spPr>
          <a:xfrm>
            <a:off x="551600" y="3128275"/>
            <a:ext cx="5124450" cy="19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40700" y="0"/>
            <a:ext cx="8641500" cy="50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484848"/>
                </a:solidFill>
                <a:highlight>
                  <a:srgbClr val="FFFFFF"/>
                </a:highlight>
              </a:rPr>
              <a:t>4.Your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b="1"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select blower,round((economy),2) as bowler_economy, DENSE_RANK() OVER (ORDER BY economy asc) from(</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select *, overall_runs/cast(bowled_overs as decimal) as economy from(</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select blower,overall_runs,bowled_balls,count(ball)/6||'.'|| count(ball)%6 as bowled_overs</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from(SELECT blower, ball, sum(total_runs) over (partition by blower) as overall_runs, </a:t>
            </a:r>
            <a:endParaRPr sz="900">
              <a:solidFill>
                <a:srgbClr val="484848"/>
              </a:solidFill>
              <a:highlight>
                <a:srgbClr val="FFFFFF"/>
              </a:highlight>
            </a:endParaRPr>
          </a:p>
          <a:p>
            <a:pPr indent="0" lvl="0" marL="0" rtl="0" algn="l">
              <a:spcBef>
                <a:spcPts val="1200"/>
              </a:spcBef>
              <a:spcAft>
                <a:spcPts val="0"/>
              </a:spcAft>
              <a:buNone/>
            </a:pPr>
            <a:r>
              <a:rPr lang="en" sz="900">
                <a:solidFill>
                  <a:srgbClr val="484848"/>
                </a:solidFill>
                <a:highlight>
                  <a:srgbClr val="FFFFFF"/>
                </a:highlight>
              </a:rPr>
              <a:t>count(ball) over (partition by blower) as bowled_balls, over from ipl_ball_data) as a where bowled_balls&gt;500 </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484848"/>
                </a:solidFill>
                <a:highlight>
                  <a:srgbClr val="FFFFFF"/>
                </a:highlight>
              </a:rPr>
              <a:t>group by blower,overall_runs, bowled_balls) as b) as c limit 10;</a:t>
            </a:r>
            <a:endParaRPr sz="9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t/>
            </a:r>
            <a:endParaRPr b="1" sz="1200">
              <a:solidFill>
                <a:srgbClr val="484848"/>
              </a:solidFill>
              <a:highlight>
                <a:srgbClr val="FFFFFF"/>
              </a:highlight>
            </a:endParaRPr>
          </a:p>
          <a:p>
            <a:pPr indent="0" lvl="0" marL="0" rtl="0" algn="l">
              <a:spcBef>
                <a:spcPts val="1200"/>
              </a:spcBef>
              <a:spcAft>
                <a:spcPts val="1200"/>
              </a:spcAft>
              <a:buNone/>
            </a:pPr>
            <a:r>
              <a:t/>
            </a:r>
            <a:endParaRPr b="1" sz="1200">
              <a:solidFill>
                <a:srgbClr val="484848"/>
              </a:solidFill>
              <a:highlight>
                <a:srgbClr val="FFFFFF"/>
              </a:highlight>
            </a:endParaRPr>
          </a:p>
        </p:txBody>
      </p:sp>
      <p:pic>
        <p:nvPicPr>
          <p:cNvPr id="93" name="Google Shape;93;p19"/>
          <p:cNvPicPr preferRelativeResize="0"/>
          <p:nvPr/>
        </p:nvPicPr>
        <p:blipFill>
          <a:blip r:embed="rId3">
            <a:alphaModFix/>
          </a:blip>
          <a:stretch>
            <a:fillRect/>
          </a:stretch>
        </p:blipFill>
        <p:spPr>
          <a:xfrm>
            <a:off x="5993525" y="1184675"/>
            <a:ext cx="3073400" cy="3571525"/>
          </a:xfrm>
          <a:prstGeom prst="rect">
            <a:avLst/>
          </a:prstGeom>
          <a:noFill/>
          <a:ln>
            <a:noFill/>
          </a:ln>
        </p:spPr>
      </p:pic>
      <p:pic>
        <p:nvPicPr>
          <p:cNvPr id="94" name="Google Shape;94;p19"/>
          <p:cNvPicPr preferRelativeResize="0"/>
          <p:nvPr/>
        </p:nvPicPr>
        <p:blipFill>
          <a:blip r:embed="rId4">
            <a:alphaModFix/>
          </a:blip>
          <a:stretch>
            <a:fillRect/>
          </a:stretch>
        </p:blipFill>
        <p:spPr>
          <a:xfrm>
            <a:off x="495200" y="2796550"/>
            <a:ext cx="5148775" cy="234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142650" y="0"/>
            <a:ext cx="8858700" cy="5095800"/>
          </a:xfrm>
          <a:prstGeom prst="rect">
            <a:avLst/>
          </a:prstGeom>
        </p:spPr>
        <p:txBody>
          <a:bodyPr anchorCtr="0" anchor="t" bIns="91425" lIns="91425" spcFirstLastPara="1" rIns="91425" wrap="square" tIns="91425">
            <a:normAutofit/>
          </a:bodyPr>
          <a:lstStyle/>
          <a:p>
            <a:pPr indent="0" lvl="0" marL="0" rtl="0" algn="l">
              <a:lnSpc>
                <a:spcPct val="150000"/>
              </a:lnSpc>
              <a:spcBef>
                <a:spcPts val="900"/>
              </a:spcBef>
              <a:spcAft>
                <a:spcPts val="0"/>
              </a:spcAft>
              <a:buNone/>
            </a:pPr>
            <a:r>
              <a:rPr b="1" lang="en" sz="1200">
                <a:solidFill>
                  <a:srgbClr val="484848"/>
                </a:solidFill>
                <a:highlight>
                  <a:srgbClr val="FFFFFF"/>
                </a:highlight>
              </a:rPr>
              <a:t>5. 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b="1" sz="1200">
              <a:solidFill>
                <a:srgbClr val="484848"/>
              </a:solidFill>
              <a:highlight>
                <a:srgbClr val="FFFFFF"/>
              </a:highlight>
            </a:endParaRPr>
          </a:p>
          <a:p>
            <a:pPr indent="0" lvl="0" marL="0" rtl="0" algn="l">
              <a:lnSpc>
                <a:spcPct val="150000"/>
              </a:lnSpc>
              <a:spcBef>
                <a:spcPts val="900"/>
              </a:spcBef>
              <a:spcAft>
                <a:spcPts val="0"/>
              </a:spcAft>
              <a:buNone/>
            </a:pPr>
            <a:r>
              <a:rPr lang="en" sz="1000">
                <a:solidFill>
                  <a:srgbClr val="484848"/>
                </a:solidFill>
                <a:highlight>
                  <a:srgbClr val="FFFFFF"/>
                </a:highlight>
              </a:rPr>
              <a:t>select blower,cast(strike_rate as decimal(4,2)), DENSE_RANK() OVER (ORDER BY strike_rate) from (</a:t>
            </a:r>
            <a:endParaRPr sz="1000">
              <a:solidFill>
                <a:srgbClr val="484848"/>
              </a:solidFill>
              <a:highlight>
                <a:srgbClr val="FFFFFF"/>
              </a:highlight>
            </a:endParaRPr>
          </a:p>
          <a:p>
            <a:pPr indent="0" lvl="0" marL="0" rtl="0" algn="l">
              <a:lnSpc>
                <a:spcPct val="150000"/>
              </a:lnSpc>
              <a:spcBef>
                <a:spcPts val="900"/>
              </a:spcBef>
              <a:spcAft>
                <a:spcPts val="0"/>
              </a:spcAft>
              <a:buNone/>
            </a:pPr>
            <a:r>
              <a:rPr lang="en" sz="1000">
                <a:solidFill>
                  <a:srgbClr val="484848"/>
                </a:solidFill>
                <a:highlight>
                  <a:srgbClr val="FFFFFF"/>
                </a:highlight>
              </a:rPr>
              <a:t>select *, cast(total_balls as float)/wickets_taken as strike_rate from (</a:t>
            </a:r>
            <a:endParaRPr sz="1000">
              <a:solidFill>
                <a:srgbClr val="484848"/>
              </a:solidFill>
              <a:highlight>
                <a:srgbClr val="FFFFFF"/>
              </a:highlight>
            </a:endParaRPr>
          </a:p>
          <a:p>
            <a:pPr indent="0" lvl="0" marL="0" rtl="0" algn="l">
              <a:lnSpc>
                <a:spcPct val="150000"/>
              </a:lnSpc>
              <a:spcBef>
                <a:spcPts val="900"/>
              </a:spcBef>
              <a:spcAft>
                <a:spcPts val="0"/>
              </a:spcAft>
              <a:buNone/>
            </a:pPr>
            <a:r>
              <a:rPr lang="en" sz="1000">
                <a:solidFill>
                  <a:srgbClr val="484848"/>
                </a:solidFill>
                <a:highlight>
                  <a:srgbClr val="FFFFFF"/>
                </a:highlight>
              </a:rPr>
              <a:t>select blower,total_balls, sum(is_wicket) as wickets_taken from (</a:t>
            </a:r>
            <a:endParaRPr sz="1000">
              <a:solidFill>
                <a:srgbClr val="484848"/>
              </a:solidFill>
              <a:highlight>
                <a:srgbClr val="FFFFFF"/>
              </a:highlight>
            </a:endParaRPr>
          </a:p>
          <a:p>
            <a:pPr indent="0" lvl="0" marL="0" rtl="0" algn="l">
              <a:lnSpc>
                <a:spcPct val="150000"/>
              </a:lnSpc>
              <a:spcBef>
                <a:spcPts val="900"/>
              </a:spcBef>
              <a:spcAft>
                <a:spcPts val="0"/>
              </a:spcAft>
              <a:buNone/>
            </a:pPr>
            <a:r>
              <a:rPr lang="en" sz="1000">
                <a:solidFill>
                  <a:srgbClr val="484848"/>
                </a:solidFill>
                <a:highlight>
                  <a:srgbClr val="FFFFFF"/>
                </a:highlight>
              </a:rPr>
              <a:t>select blower,is_wicket, count(ball) over (partition by blower) as total_balls </a:t>
            </a:r>
            <a:endParaRPr sz="1000">
              <a:solidFill>
                <a:srgbClr val="484848"/>
              </a:solidFill>
              <a:highlight>
                <a:srgbClr val="FFFFFF"/>
              </a:highlight>
            </a:endParaRPr>
          </a:p>
          <a:p>
            <a:pPr indent="0" lvl="0" marL="0" rtl="0" algn="l">
              <a:lnSpc>
                <a:spcPct val="150000"/>
              </a:lnSpc>
              <a:spcBef>
                <a:spcPts val="900"/>
              </a:spcBef>
              <a:spcAft>
                <a:spcPts val="0"/>
              </a:spcAft>
              <a:buNone/>
            </a:pPr>
            <a:r>
              <a:rPr lang="en" sz="1000">
                <a:solidFill>
                  <a:srgbClr val="484848"/>
                </a:solidFill>
                <a:highlight>
                  <a:srgbClr val="FFFFFF"/>
                </a:highlight>
              </a:rPr>
              <a:t>	from ipl_ball_data) as a where is_wicket&gt;0 and total_balls&gt;500</a:t>
            </a:r>
            <a:endParaRPr sz="1000">
              <a:solidFill>
                <a:srgbClr val="484848"/>
              </a:solidFill>
              <a:highlight>
                <a:srgbClr val="FFFFFF"/>
              </a:highlight>
            </a:endParaRPr>
          </a:p>
          <a:p>
            <a:pPr indent="0" lvl="0" marL="0" rtl="0" algn="l">
              <a:lnSpc>
                <a:spcPct val="150000"/>
              </a:lnSpc>
              <a:spcBef>
                <a:spcPts val="900"/>
              </a:spcBef>
              <a:spcAft>
                <a:spcPts val="0"/>
              </a:spcAft>
              <a:buNone/>
            </a:pPr>
            <a:r>
              <a:rPr lang="en" sz="1000">
                <a:solidFill>
                  <a:srgbClr val="484848"/>
                </a:solidFill>
                <a:highlight>
                  <a:srgbClr val="FFFFFF"/>
                </a:highlight>
              </a:rPr>
              <a:t>group by blower, total_balls )as b order by strike_rate asc) limit 10;</a:t>
            </a:r>
            <a:endParaRPr sz="1000">
              <a:solidFill>
                <a:srgbClr val="484848"/>
              </a:solidFill>
              <a:highlight>
                <a:srgbClr val="FFFFFF"/>
              </a:highlight>
            </a:endParaRPr>
          </a:p>
          <a:p>
            <a:pPr indent="0" lvl="0" marL="0" rtl="0" algn="l">
              <a:lnSpc>
                <a:spcPct val="150000"/>
              </a:lnSpc>
              <a:spcBef>
                <a:spcPts val="900"/>
              </a:spcBef>
              <a:spcAft>
                <a:spcPts val="0"/>
              </a:spcAft>
              <a:buNone/>
            </a:pPr>
            <a:r>
              <a:t/>
            </a:r>
            <a:endParaRPr b="1" sz="1200">
              <a:solidFill>
                <a:srgbClr val="484848"/>
              </a:solidFill>
              <a:highlight>
                <a:srgbClr val="FFFFFF"/>
              </a:highlight>
            </a:endParaRPr>
          </a:p>
          <a:p>
            <a:pPr indent="0" lvl="0" marL="0" rtl="0" algn="l">
              <a:lnSpc>
                <a:spcPct val="150000"/>
              </a:lnSpc>
              <a:spcBef>
                <a:spcPts val="900"/>
              </a:spcBef>
              <a:spcAft>
                <a:spcPts val="0"/>
              </a:spcAft>
              <a:buClr>
                <a:schemeClr val="dk1"/>
              </a:buClr>
              <a:buSzPts val="1100"/>
              <a:buFont typeface="Arial"/>
              <a:buNone/>
            </a:pPr>
            <a:r>
              <a:t/>
            </a:r>
            <a:endParaRPr b="1" sz="1200">
              <a:solidFill>
                <a:srgbClr val="484848"/>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5159575" y="1495201"/>
            <a:ext cx="3771900" cy="3410700"/>
          </a:xfrm>
          <a:prstGeom prst="rect">
            <a:avLst/>
          </a:prstGeom>
          <a:noFill/>
          <a:ln>
            <a:noFill/>
          </a:ln>
        </p:spPr>
      </p:pic>
      <p:pic>
        <p:nvPicPr>
          <p:cNvPr id="101" name="Google Shape;101;p20"/>
          <p:cNvPicPr preferRelativeResize="0"/>
          <p:nvPr/>
        </p:nvPicPr>
        <p:blipFill>
          <a:blip r:embed="rId4">
            <a:alphaModFix/>
          </a:blip>
          <a:stretch>
            <a:fillRect/>
          </a:stretch>
        </p:blipFill>
        <p:spPr>
          <a:xfrm>
            <a:off x="197325" y="3008425"/>
            <a:ext cx="4887350" cy="208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147600" y="0"/>
            <a:ext cx="8848800" cy="49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484848"/>
                </a:solidFill>
                <a:highlight>
                  <a:srgbClr val="FFFFFF"/>
                </a:highlight>
              </a:rPr>
              <a:t>6. 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a:t>
            </a:r>
            <a:endParaRPr b="1" sz="12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800">
                <a:solidFill>
                  <a:srgbClr val="484848"/>
                </a:solidFill>
                <a:highlight>
                  <a:srgbClr val="FFFFFF"/>
                </a:highlight>
              </a:rPr>
              <a:t>create table bat_sr as (select batsman,cast(player_total_runs as decimal)/balls_faced*100 as batting_sr from(</a:t>
            </a:r>
            <a:endParaRPr sz="8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800">
                <a:solidFill>
                  <a:srgbClr val="484848"/>
                </a:solidFill>
                <a:highlight>
                  <a:srgbClr val="FFFFFF"/>
                </a:highlight>
              </a:rPr>
              <a:t>SELECT batsman, sum(batsman_runs) AS player_total_runs,</a:t>
            </a:r>
            <a:endParaRPr sz="8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800">
                <a:solidFill>
                  <a:srgbClr val="484848"/>
                </a:solidFill>
                <a:highlight>
                  <a:srgbClr val="FFFFFF"/>
                </a:highlight>
              </a:rPr>
              <a:t>count(ball) AS balls_faced FROM ipl_ball_data WHERE NOT extra_type ='wides'</a:t>
            </a:r>
            <a:endParaRPr sz="800">
              <a:solidFill>
                <a:srgbClr val="484848"/>
              </a:solidFill>
              <a:highlight>
                <a:srgbClr val="FFFFFF"/>
              </a:highlight>
            </a:endParaRPr>
          </a:p>
          <a:p>
            <a:pPr indent="0" lvl="0" marL="0" rtl="0" algn="l">
              <a:spcBef>
                <a:spcPts val="1200"/>
              </a:spcBef>
              <a:spcAft>
                <a:spcPts val="0"/>
              </a:spcAft>
              <a:buNone/>
            </a:pPr>
            <a:r>
              <a:rPr lang="en" sz="800">
                <a:solidFill>
                  <a:srgbClr val="484848"/>
                </a:solidFill>
                <a:highlight>
                  <a:srgbClr val="FFFFFF"/>
                </a:highlight>
              </a:rPr>
              <a:t>GROUP BY batsman having count(ball)&gt;500) as a)</a:t>
            </a:r>
            <a:endParaRPr sz="800">
              <a:solidFill>
                <a:srgbClr val="484848"/>
              </a:solidFill>
              <a:highlight>
                <a:srgbClr val="FFFFFF"/>
              </a:highlight>
            </a:endParaRPr>
          </a:p>
          <a:p>
            <a:pPr indent="0" lvl="0" marL="0" rtl="0" algn="l">
              <a:spcBef>
                <a:spcPts val="1200"/>
              </a:spcBef>
              <a:spcAft>
                <a:spcPts val="0"/>
              </a:spcAft>
              <a:buNone/>
            </a:pPr>
            <a:r>
              <a:rPr lang="en" sz="800">
                <a:solidFill>
                  <a:srgbClr val="484848"/>
                </a:solidFill>
                <a:highlight>
                  <a:srgbClr val="FFFFFF"/>
                </a:highlight>
              </a:rPr>
              <a:t>create table bowl_sr as (select blower,cast(total_balls as decimal)/wickets_taken as bowling_sr </a:t>
            </a:r>
            <a:endParaRPr sz="800">
              <a:solidFill>
                <a:srgbClr val="484848"/>
              </a:solidFill>
              <a:highlight>
                <a:srgbClr val="FFFFFF"/>
              </a:highlight>
            </a:endParaRPr>
          </a:p>
          <a:p>
            <a:pPr indent="0" lvl="0" marL="0" rtl="0" algn="l">
              <a:spcBef>
                <a:spcPts val="1200"/>
              </a:spcBef>
              <a:spcAft>
                <a:spcPts val="0"/>
              </a:spcAft>
              <a:buNone/>
            </a:pPr>
            <a:r>
              <a:rPr lang="en" sz="800">
                <a:solidFill>
                  <a:srgbClr val="484848"/>
                </a:solidFill>
                <a:highlight>
                  <a:srgbClr val="FFFFFF"/>
                </a:highlight>
              </a:rPr>
              <a:t>from( select blower,total_balls,sum(is_wicket) as wickets_taken from (</a:t>
            </a:r>
            <a:endParaRPr sz="800">
              <a:solidFill>
                <a:srgbClr val="484848"/>
              </a:solidFill>
              <a:highlight>
                <a:srgbClr val="FFFFFF"/>
              </a:highlight>
            </a:endParaRPr>
          </a:p>
          <a:p>
            <a:pPr indent="0" lvl="0" marL="0" rtl="0" algn="l">
              <a:spcBef>
                <a:spcPts val="1200"/>
              </a:spcBef>
              <a:spcAft>
                <a:spcPts val="0"/>
              </a:spcAft>
              <a:buNone/>
            </a:pPr>
            <a:r>
              <a:rPr lang="en" sz="800">
                <a:solidFill>
                  <a:srgbClr val="484848"/>
                </a:solidFill>
                <a:highlight>
                  <a:srgbClr val="FFFFFF"/>
                </a:highlight>
              </a:rPr>
              <a:t>select blower,is_wicket,count(ball) over (partition by blower) as total_balls from ipl_ball_data) as a</a:t>
            </a:r>
            <a:endParaRPr sz="800">
              <a:solidFill>
                <a:srgbClr val="484848"/>
              </a:solidFill>
              <a:highlight>
                <a:srgbClr val="FFFFFF"/>
              </a:highlight>
            </a:endParaRPr>
          </a:p>
          <a:p>
            <a:pPr indent="0" lvl="0" marL="0" rtl="0" algn="l">
              <a:spcBef>
                <a:spcPts val="1200"/>
              </a:spcBef>
              <a:spcAft>
                <a:spcPts val="0"/>
              </a:spcAft>
              <a:buNone/>
            </a:pPr>
            <a:r>
              <a:rPr lang="en" sz="800">
                <a:solidFill>
                  <a:srgbClr val="484848"/>
                </a:solidFill>
                <a:highlight>
                  <a:srgbClr val="FFFFFF"/>
                </a:highlight>
              </a:rPr>
              <a:t>where is_wicket&gt;0 and total_balls&gt;300 group by blower, total_balls) as a)</a:t>
            </a:r>
            <a:endParaRPr sz="800">
              <a:solidFill>
                <a:srgbClr val="484848"/>
              </a:solidFill>
              <a:highlight>
                <a:srgbClr val="FFFFFF"/>
              </a:highlight>
            </a:endParaRPr>
          </a:p>
          <a:p>
            <a:pPr indent="0" lvl="0" marL="0" rtl="0" algn="l">
              <a:spcBef>
                <a:spcPts val="1200"/>
              </a:spcBef>
              <a:spcAft>
                <a:spcPts val="0"/>
              </a:spcAft>
              <a:buNone/>
            </a:pPr>
            <a:r>
              <a:rPr b="1" lang="en" sz="800">
                <a:solidFill>
                  <a:srgbClr val="484848"/>
                </a:solidFill>
                <a:highlight>
                  <a:srgbClr val="FFFFFF"/>
                </a:highlight>
              </a:rPr>
              <a:t>MAIN QUERY:</a:t>
            </a:r>
            <a:endParaRPr b="1" sz="800">
              <a:solidFill>
                <a:srgbClr val="484848"/>
              </a:solidFill>
              <a:highlight>
                <a:srgbClr val="FFFFFF"/>
              </a:highlight>
            </a:endParaRPr>
          </a:p>
          <a:p>
            <a:pPr indent="0" lvl="0" marL="0" rtl="0" algn="l">
              <a:spcBef>
                <a:spcPts val="1200"/>
              </a:spcBef>
              <a:spcAft>
                <a:spcPts val="0"/>
              </a:spcAft>
              <a:buNone/>
            </a:pPr>
            <a:r>
              <a:rPr lang="en" sz="800">
                <a:solidFill>
                  <a:srgbClr val="484848"/>
                </a:solidFill>
                <a:highlight>
                  <a:srgbClr val="FFFFFF"/>
                </a:highlight>
              </a:rPr>
              <a:t>select a.batsman as all_rounder,cast(a.batting_sr as decimal(4,1)), cast(b.bowling_sr as decimal(3,1)) </a:t>
            </a:r>
            <a:endParaRPr sz="800">
              <a:solidFill>
                <a:srgbClr val="484848"/>
              </a:solidFill>
              <a:highlight>
                <a:srgbClr val="FFFFFF"/>
              </a:highlight>
            </a:endParaRPr>
          </a:p>
          <a:p>
            <a:pPr indent="0" lvl="0" marL="0" rtl="0" algn="l">
              <a:spcBef>
                <a:spcPts val="1200"/>
              </a:spcBef>
              <a:spcAft>
                <a:spcPts val="0"/>
              </a:spcAft>
              <a:buNone/>
            </a:pPr>
            <a:r>
              <a:rPr lang="en" sz="800">
                <a:solidFill>
                  <a:srgbClr val="484848"/>
                </a:solidFill>
                <a:highlight>
                  <a:srgbClr val="FFFFFF"/>
                </a:highlight>
              </a:rPr>
              <a:t>from bat_sr as a inner join bowl_sr as b </a:t>
            </a:r>
            <a:endParaRPr sz="800">
              <a:solidFill>
                <a:srgbClr val="484848"/>
              </a:solidFill>
              <a:highlight>
                <a:srgbClr val="FFFFFF"/>
              </a:highlight>
            </a:endParaRPr>
          </a:p>
          <a:p>
            <a:pPr indent="0" lvl="0" marL="0" rtl="0" algn="l">
              <a:spcBef>
                <a:spcPts val="1200"/>
              </a:spcBef>
              <a:spcAft>
                <a:spcPts val="0"/>
              </a:spcAft>
              <a:buClr>
                <a:schemeClr val="dk1"/>
              </a:buClr>
              <a:buSzPts val="1100"/>
              <a:buFont typeface="Arial"/>
              <a:buNone/>
            </a:pPr>
            <a:r>
              <a:rPr lang="en" sz="800">
                <a:solidFill>
                  <a:srgbClr val="484848"/>
                </a:solidFill>
                <a:highlight>
                  <a:srgbClr val="FFFFFF"/>
                </a:highlight>
              </a:rPr>
              <a:t>on a.batsman=b.blower order by batting_sr desc,bowling_sr asc limit 10;</a:t>
            </a:r>
            <a:endParaRPr b="1" sz="1200">
              <a:solidFill>
                <a:srgbClr val="484848"/>
              </a:solidFill>
              <a:highlight>
                <a:srgbClr val="FFFFFF"/>
              </a:highlight>
            </a:endParaRPr>
          </a:p>
          <a:p>
            <a:pPr indent="0" lvl="0" marL="0" rtl="0" algn="l">
              <a:spcBef>
                <a:spcPts val="1200"/>
              </a:spcBef>
              <a:spcAft>
                <a:spcPts val="1200"/>
              </a:spcAft>
              <a:buNone/>
            </a:pPr>
            <a:r>
              <a:t/>
            </a:r>
            <a:endParaRPr b="1" sz="1200">
              <a:solidFill>
                <a:srgbClr val="484848"/>
              </a:solidFill>
              <a:highlight>
                <a:srgbClr val="FFFFFF"/>
              </a:highlight>
            </a:endParaRPr>
          </a:p>
        </p:txBody>
      </p:sp>
      <p:pic>
        <p:nvPicPr>
          <p:cNvPr id="107" name="Google Shape;107;p21"/>
          <p:cNvPicPr preferRelativeResize="0"/>
          <p:nvPr/>
        </p:nvPicPr>
        <p:blipFill>
          <a:blip r:embed="rId3">
            <a:alphaModFix/>
          </a:blip>
          <a:stretch>
            <a:fillRect/>
          </a:stretch>
        </p:blipFill>
        <p:spPr>
          <a:xfrm>
            <a:off x="5289975" y="784375"/>
            <a:ext cx="3657600" cy="2104200"/>
          </a:xfrm>
          <a:prstGeom prst="rect">
            <a:avLst/>
          </a:prstGeom>
          <a:noFill/>
          <a:ln>
            <a:noFill/>
          </a:ln>
        </p:spPr>
      </p:pic>
      <p:pic>
        <p:nvPicPr>
          <p:cNvPr id="108" name="Google Shape;108;p21"/>
          <p:cNvPicPr preferRelativeResize="0"/>
          <p:nvPr/>
        </p:nvPicPr>
        <p:blipFill>
          <a:blip r:embed="rId4">
            <a:alphaModFix/>
          </a:blip>
          <a:stretch>
            <a:fillRect/>
          </a:stretch>
        </p:blipFill>
        <p:spPr>
          <a:xfrm>
            <a:off x="4896025" y="2971525"/>
            <a:ext cx="4051550" cy="217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