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493" r:id="rId2"/>
    <p:sldId id="447" r:id="rId3"/>
    <p:sldId id="460" r:id="rId4"/>
    <p:sldId id="462" r:id="rId5"/>
    <p:sldId id="491" r:id="rId6"/>
    <p:sldId id="476" r:id="rId7"/>
    <p:sldId id="477" r:id="rId8"/>
    <p:sldId id="394" r:id="rId9"/>
    <p:sldId id="478" r:id="rId10"/>
    <p:sldId id="479" r:id="rId11"/>
    <p:sldId id="482" r:id="rId12"/>
    <p:sldId id="492" r:id="rId13"/>
    <p:sldId id="475" r:id="rId14"/>
    <p:sldId id="489" r:id="rId15"/>
    <p:sldId id="490" r:id="rId16"/>
    <p:sldId id="483" r:id="rId17"/>
    <p:sldId id="487" r:id="rId18"/>
    <p:sldId id="485" r:id="rId19"/>
    <p:sldId id="486" r:id="rId20"/>
    <p:sldId id="467" r:id="rId21"/>
    <p:sldId id="481" r:id="rId22"/>
    <p:sldId id="45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ule 01: Introduction" id="{95A4417B-5ECB-489C-BBCD-055B00EEDBA7}">
          <p14:sldIdLst>
            <p14:sldId id="493"/>
            <p14:sldId id="447"/>
            <p14:sldId id="460"/>
            <p14:sldId id="462"/>
            <p14:sldId id="491"/>
            <p14:sldId id="476"/>
            <p14:sldId id="477"/>
            <p14:sldId id="394"/>
            <p14:sldId id="478"/>
            <p14:sldId id="479"/>
            <p14:sldId id="482"/>
            <p14:sldId id="492"/>
            <p14:sldId id="475"/>
            <p14:sldId id="489"/>
            <p14:sldId id="490"/>
            <p14:sldId id="483"/>
            <p14:sldId id="487"/>
            <p14:sldId id="485"/>
            <p14:sldId id="486"/>
            <p14:sldId id="467"/>
            <p14:sldId id="481"/>
            <p14:sldId id="4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2304" userDrawn="1">
          <p15:clr>
            <a:srgbClr val="A4A3A4"/>
          </p15:clr>
        </p15:guide>
        <p15:guide id="3" orient="horz" pos="2704" userDrawn="1">
          <p15:clr>
            <a:srgbClr val="A4A3A4"/>
          </p15:clr>
        </p15:guide>
        <p15:guide id="4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D7A"/>
    <a:srgbClr val="F08E1B"/>
    <a:srgbClr val="262E64"/>
    <a:srgbClr val="CC99FF"/>
    <a:srgbClr val="99CCFF"/>
    <a:srgbClr val="66FFFF"/>
    <a:srgbClr val="FFFFCC"/>
    <a:srgbClr val="FFFF99"/>
    <a:srgbClr val="FF7575"/>
    <a:srgbClr val="87F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73" autoAdjust="0"/>
    <p:restoredTop sz="95781"/>
  </p:normalViewPr>
  <p:slideViewPr>
    <p:cSldViewPr showGuides="1">
      <p:cViewPr varScale="1">
        <p:scale>
          <a:sx n="111" d="100"/>
          <a:sy n="111" d="100"/>
        </p:scale>
        <p:origin x="520" y="192"/>
      </p:cViewPr>
      <p:guideLst>
        <p:guide orient="horz" pos="2160"/>
        <p:guide orient="horz" pos="2304"/>
        <p:guide orient="horz" pos="270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-381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r">
              <a:defRPr sz="1200"/>
            </a:lvl1pPr>
          </a:lstStyle>
          <a:p>
            <a:fld id="{91AA33BB-5012-4FA9-BC94-2423B0F96BF0}" type="datetimeFigureOut">
              <a:rPr lang="en-US" smtClean="0"/>
              <a:pPr/>
              <a:t>2/13/22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6" rIns="91431" bIns="457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1" tIns="45716" rIns="91431" bIns="4571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4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r">
              <a:defRPr sz="1200"/>
            </a:lvl1pPr>
          </a:lstStyle>
          <a:p>
            <a:fld id="{C18343ED-3762-4D46-A439-B4D407E13E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31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50" y="534798"/>
            <a:ext cx="3509932" cy="483907"/>
          </a:xfrm>
          <a:prstGeom prst="rect">
            <a:avLst/>
          </a:prstGeom>
        </p:spPr>
      </p:pic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1055440" y="2420889"/>
            <a:ext cx="7391400" cy="583441"/>
          </a:xfrm>
        </p:spPr>
        <p:txBody>
          <a:bodyPr/>
          <a:lstStyle>
            <a:lvl1pPr>
              <a:defRPr lang="en-US" sz="2600" baseline="0">
                <a:latin typeface="Segoe UI" panose="020B0502040204020203" pitchFamily="34" charset="0"/>
              </a:defRPr>
            </a:lvl1pPr>
          </a:lstStyle>
          <a:p>
            <a:pPr marL="0" lvl="0" indent="0">
              <a:spcBef>
                <a:spcPct val="20000"/>
              </a:spcBef>
              <a:buFont typeface="Arial" pitchFamily="34" charset="0"/>
            </a:pPr>
            <a:r>
              <a:rPr lang="en-US" dirty="0"/>
              <a:t>Speaker Name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1007534" y="3068638"/>
            <a:ext cx="7391301" cy="914400"/>
          </a:xfrm>
          <a:prstGeom prst="rect">
            <a:avLst/>
          </a:prstGeom>
        </p:spPr>
        <p:txBody>
          <a:bodyPr/>
          <a:lstStyle>
            <a:lvl1pPr marL="0" indent="0" algn="l" rtl="0">
              <a:buNone/>
              <a:defRPr lang="en-US" sz="3400" kern="1200" dirty="0">
                <a:solidFill>
                  <a:srgbClr val="262E64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>
              <a:defRPr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2pPr>
            <a:lvl3pPr>
              <a:defRPr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3pPr>
            <a:lvl4pPr>
              <a:defRPr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4pPr>
            <a:lvl5pPr>
              <a:defRPr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5pPr>
          </a:lstStyle>
          <a:p>
            <a:pPr lvl="0"/>
            <a:r>
              <a:rPr lang="en-US" sz="3400" dirty="0">
                <a:solidFill>
                  <a:srgbClr val="262E64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Session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789">
          <p15:clr>
            <a:srgbClr val="FBAE40"/>
          </p15:clr>
        </p15:guide>
        <p15:guide id="2" pos="81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de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414" y="476673"/>
            <a:ext cx="10657668" cy="1015489"/>
          </a:xfrm>
        </p:spPr>
        <p:txBody>
          <a:bodyPr anchor="ctr" anchorCtr="0"/>
          <a:lstStyle>
            <a:lvl1pPr algn="l" rt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787797" y="1494001"/>
            <a:ext cx="10673019" cy="1070904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 tIns="90000">
            <a:normAutofit/>
          </a:bodyPr>
          <a:lstStyle>
            <a:lvl1pPr marL="342900" indent="-342900" algn="l" rtl="0">
              <a:buFontTx/>
              <a:buBlip>
                <a:blip r:embed="rId2"/>
              </a:buBlip>
              <a:defRPr baseline="0">
                <a:latin typeface="Segoe" panose="020B0502040504020203" pitchFamily="34" charset="0"/>
              </a:defRPr>
            </a:lvl1pPr>
            <a:lvl2pPr marL="742950" indent="-28575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2pPr>
            <a:lvl3pPr algn="l" rtl="0">
              <a:buFontTx/>
              <a:buBlip>
                <a:blip r:embed="rId3"/>
              </a:buBlip>
              <a:defRPr>
                <a:latin typeface="Segoe" panose="020B0502040504020203" pitchFamily="34" charset="0"/>
              </a:defRPr>
            </a:lvl3pPr>
            <a:lvl4pPr algn="l" rtl="0">
              <a:buFontTx/>
              <a:buBlip>
                <a:blip r:embed="rId3"/>
              </a:buBlip>
              <a:defRPr>
                <a:latin typeface="Segoe" panose="020B0502040504020203" pitchFamily="34" charset="0"/>
              </a:defRPr>
            </a:lvl4pPr>
            <a:lvl5pPr algn="l" rtl="0">
              <a:buFontTx/>
              <a:buBlip>
                <a:blip r:embed="rId3"/>
              </a:buBlip>
              <a:defRPr>
                <a:latin typeface="Segoe" panose="020B0502040504020203" pitchFamily="34" charset="0"/>
              </a:defRPr>
            </a:lvl5pPr>
          </a:lstStyle>
          <a:p>
            <a:pPr lvl="0"/>
            <a:r>
              <a:rPr lang="en-US" dirty="0"/>
              <a:t>Explanation of below sample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16" hasCustomPrompt="1"/>
          </p:nvPr>
        </p:nvSpPr>
        <p:spPr bwMode="blackWhite">
          <a:xfrm>
            <a:off x="787799" y="2630517"/>
            <a:ext cx="10684536" cy="1139423"/>
          </a:xfrm>
          <a:prstGeom prst="rect">
            <a:avLst/>
          </a:prstGeom>
          <a:solidFill>
            <a:srgbClr val="4B84C9">
              <a:alpha val="50000"/>
            </a:srgbClr>
          </a:solidFill>
        </p:spPr>
        <p:txBody>
          <a:bodyPr tIns="90000">
            <a:normAutofit/>
          </a:bodyPr>
          <a:lstStyle>
            <a:lvl1pPr algn="l" rtl="0">
              <a:buFont typeface="Arial" pitchFamily="34" charset="0"/>
              <a:buNone/>
              <a:defRPr lang="en-US" sz="18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Code goes here</a:t>
            </a:r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787797" y="3835550"/>
            <a:ext cx="10673019" cy="1072800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 tIns="90000">
            <a:normAutofit/>
          </a:bodyPr>
          <a:lstStyle>
            <a:lvl1pPr marL="342900" indent="-3429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1pPr>
            <a:lvl2pPr marL="742950" indent="-28575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2pPr>
            <a:lvl3pPr algn="l" rtl="0">
              <a:buFontTx/>
              <a:buBlip>
                <a:blip r:embed="rId3"/>
              </a:buBlip>
              <a:defRPr>
                <a:latin typeface="Segoe" panose="020B0502040504020203" pitchFamily="34" charset="0"/>
              </a:defRPr>
            </a:lvl3pPr>
            <a:lvl4pPr algn="l" rtl="0">
              <a:buFontTx/>
              <a:buBlip>
                <a:blip r:embed="rId3"/>
              </a:buBlip>
              <a:defRPr>
                <a:latin typeface="Segoe" panose="020B0502040504020203" pitchFamily="34" charset="0"/>
              </a:defRPr>
            </a:lvl4pPr>
            <a:lvl5pPr algn="l" rtl="0">
              <a:buFontTx/>
              <a:buBlip>
                <a:blip r:embed="rId3"/>
              </a:buBlip>
              <a:defRPr>
                <a:latin typeface="Segoe" panose="020B0502040504020203" pitchFamily="34" charset="0"/>
              </a:defRPr>
            </a:lvl5pPr>
          </a:lstStyle>
          <a:p>
            <a:pPr lvl="0"/>
            <a:r>
              <a:rPr lang="en-US" dirty="0"/>
              <a:t>Explanation of below sample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14"/>
          <p:cNvSpPr>
            <a:spLocks noGrp="1"/>
          </p:cNvSpPr>
          <p:nvPr>
            <p:ph type="body" sz="quarter" idx="16" hasCustomPrompt="1"/>
          </p:nvPr>
        </p:nvSpPr>
        <p:spPr bwMode="blackWhite">
          <a:xfrm>
            <a:off x="787799" y="4973961"/>
            <a:ext cx="10684536" cy="1139423"/>
          </a:xfrm>
          <a:prstGeom prst="rect">
            <a:avLst/>
          </a:prstGeom>
          <a:solidFill>
            <a:srgbClr val="4B84C9">
              <a:alpha val="50000"/>
            </a:srgbClr>
          </a:solidFill>
        </p:spPr>
        <p:txBody>
          <a:bodyPr tIns="90000">
            <a:normAutofit/>
          </a:bodyPr>
          <a:lstStyle>
            <a:lvl1pPr algn="l" rtl="0">
              <a:buFont typeface="Arial" pitchFamily="34" charset="0"/>
              <a:buNone/>
              <a:defRPr lang="en-US" sz="18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Code goes here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871531" y="2492896"/>
            <a:ext cx="535499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Questions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947" y="1988841"/>
            <a:ext cx="2043387" cy="2844235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1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2.59259E-6 L -4.16667E-6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7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1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2.59259E-6 L -4.16667E-6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7" grpId="1"/>
        </p:bldLst>
      </p:timing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5413" y="476673"/>
            <a:ext cx="10656920" cy="1015489"/>
          </a:xfrm>
        </p:spPr>
        <p:txBody>
          <a:bodyPr anchor="ctr" anchorCtr="0"/>
          <a:lstStyle>
            <a:lvl1pPr algn="l" rtl="0">
              <a:defRPr/>
            </a:lvl1pPr>
          </a:lstStyle>
          <a:p>
            <a:r>
              <a:rPr lang="en-US" dirty="0"/>
              <a:t>Summary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5413" y="1492162"/>
            <a:ext cx="10656920" cy="4673143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>
            <a:normAutofit/>
          </a:bodyPr>
          <a:lstStyle>
            <a:lvl1pPr marL="342900" indent="-342900" algn="l" rtl="0">
              <a:buSzPct val="75000"/>
              <a:buFontTx/>
              <a:buBlip>
                <a:blip r:embed="rId2"/>
              </a:buBlip>
              <a:defRPr sz="2800" b="0">
                <a:latin typeface="Segoe" panose="020B0502040504020203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5413" y="1492162"/>
            <a:ext cx="10656920" cy="4673143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>
            <a:normAutofit/>
          </a:bodyPr>
          <a:lstStyle>
            <a:lvl1pPr marL="342900" indent="-342900" algn="l" rtl="0">
              <a:buSzPct val="75000"/>
              <a:buFontTx/>
              <a:buBlip>
                <a:blip r:embed="rId2"/>
              </a:buBlip>
              <a:defRPr sz="2800" b="0">
                <a:latin typeface="Segoe" panose="020B0502040504020203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815413" y="476672"/>
            <a:ext cx="10656920" cy="70788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0" lang="en-US" sz="4000" b="0" i="0" u="none" strike="noStrike" kern="1200" cap="none" spc="0" normalizeH="0" baseline="0" noProof="0" dirty="0">
                <a:ln w="3175">
                  <a:noFill/>
                </a:ln>
                <a:solidFill>
                  <a:srgbClr val="F08E1B"/>
                </a:solidFill>
                <a:effectLst/>
                <a:uLnTx/>
                <a:uFillTx/>
                <a:latin typeface="Segoe Light" panose="020B0302040504020203" pitchFamily="34" charset="0"/>
                <a:cs typeface="Segoe UI" panose="020B0502040204020203" pitchFamily="34" charset="0"/>
              </a:rPr>
              <a:t>Agenda</a:t>
            </a:r>
            <a:endParaRPr lang="en-US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413" y="476673"/>
            <a:ext cx="10656920" cy="1015489"/>
          </a:xfrm>
        </p:spPr>
        <p:txBody>
          <a:bodyPr anchor="ctr" anchorCtr="0"/>
          <a:lstStyle>
            <a:lvl1pPr algn="l" rt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9840416" y="2348344"/>
            <a:ext cx="2207355" cy="3900056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>
            <a:normAutofit/>
          </a:bodyPr>
          <a:lstStyle>
            <a:lvl1pPr marL="115888" indent="-115888" algn="l" rtl="0">
              <a:buFont typeface="Arial" pitchFamily="34" charset="0"/>
              <a:buChar char="•"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815413" y="1524000"/>
            <a:ext cx="8737600" cy="4724400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txBody>
          <a:bodyPr/>
          <a:lstStyle>
            <a:lvl1pPr marL="342900" indent="-342900" algn="l" rtl="0">
              <a:buFontTx/>
              <a:buBlip>
                <a:blip r:embed="rId2"/>
              </a:buBlip>
              <a:defRPr/>
            </a:lvl1pPr>
            <a:lvl2pPr marL="742950" indent="-285750" algn="l" rtl="0">
              <a:buFontTx/>
              <a:buBlip>
                <a:blip r:embed="rId2"/>
              </a:buBlip>
              <a:defRPr/>
            </a:lvl2pPr>
            <a:lvl3pPr marL="1143000" indent="-228600" algn="l" rtl="0">
              <a:buFontTx/>
              <a:buBlip>
                <a:blip r:embed="rId2"/>
              </a:buBlip>
              <a:defRPr/>
            </a:lvl3pPr>
            <a:lvl4pPr marL="1600200" indent="-228600" algn="l" rtl="0">
              <a:buFontTx/>
              <a:buBlip>
                <a:blip r:embed="rId2"/>
              </a:buBlip>
              <a:defRPr/>
            </a:lvl4pPr>
            <a:lvl5pPr marL="2057400" indent="-228600" algn="l" rtl="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0639589" y="1524001"/>
            <a:ext cx="1301552" cy="615553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  <p:txBody>
          <a:bodyPr vert="horz" wrap="square" lIns="0" tIns="0" rIns="0" bIns="0" rtlCol="0" anchor="t" anchorCtr="0">
            <a:spAutoFit/>
          </a:bodyPr>
          <a:lstStyle>
            <a:lvl1pPr>
              <a:spcBef>
                <a:spcPct val="0"/>
              </a:spcBef>
              <a:buNone/>
              <a:defRPr lang="en-US" sz="4000" b="0" dirty="0" smtClean="0">
                <a:ln w="3175">
                  <a:noFill/>
                </a:ln>
                <a:solidFill>
                  <a:srgbClr val="F08E1B"/>
                </a:solidFill>
                <a:effectLst/>
                <a:latin typeface="Segoe Light" panose="020B03020405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anose="020B0502040504020203" pitchFamily="34" charset="0"/>
                <a:cs typeface="Consolas" panose="020B0609020204030204" pitchFamily="49" charset="0"/>
              </a:rPr>
              <a:t>tips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787" y="1414674"/>
            <a:ext cx="1250813" cy="938110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413" y="476673"/>
            <a:ext cx="10656920" cy="1015489"/>
          </a:xfrm>
        </p:spPr>
        <p:txBody>
          <a:bodyPr anchor="ctr" anchorCtr="0"/>
          <a:lstStyle>
            <a:lvl1pPr algn="l" rt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pic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413" y="476673"/>
            <a:ext cx="10657184" cy="1015489"/>
          </a:xfrm>
        </p:spPr>
        <p:txBody>
          <a:bodyPr vert="horz" lIns="0" tIns="0" rIns="91440" bIns="4572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413" y="1492161"/>
            <a:ext cx="10657184" cy="4648200"/>
          </a:xfrm>
          <a:prstGeom prst="rect">
            <a:avLst/>
          </a:prstGeom>
        </p:spPr>
        <p:txBody>
          <a:bodyPr lIns="0">
            <a:normAutofit/>
          </a:bodyPr>
          <a:lstStyle>
            <a:lvl1pPr marL="342900" indent="-3429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1pPr>
            <a:lvl2pPr marL="742950" indent="-28575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2pPr>
            <a:lvl3pPr marL="11430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3pPr>
            <a:lvl4pPr marL="16002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4pPr>
            <a:lvl5pPr marL="20574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15413" y="476673"/>
            <a:ext cx="10656920" cy="1015489"/>
          </a:xfrm>
          <a:prstGeom prst="rect">
            <a:avLst/>
          </a:prstGeom>
        </p:spPr>
        <p:txBody>
          <a:bodyPr vert="horz" lIns="0" tIns="0" rIns="91440" bIns="45720" rtlCol="0" anchor="ctr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add demo title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117" y="1124745"/>
            <a:ext cx="5510328" cy="4443617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  <p:sp>
        <p:nvSpPr>
          <p:cNvPr id="13" name="TextBox 12"/>
          <p:cNvSpPr txBox="1"/>
          <p:nvPr userDrawn="1"/>
        </p:nvSpPr>
        <p:spPr>
          <a:xfrm>
            <a:off x="1967542" y="2492896"/>
            <a:ext cx="328006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Demo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57482 2.59259E-6 L 4.72222E-6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875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3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57482 2.59259E-6 L 4.72222E-6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875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3" grpId="1"/>
        </p:bldLst>
      </p:timing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214" y="2420889"/>
            <a:ext cx="4934263" cy="2132707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  <p:sp>
        <p:nvSpPr>
          <p:cNvPr id="12" name="TextBox 11"/>
          <p:cNvSpPr txBox="1"/>
          <p:nvPr userDrawn="1"/>
        </p:nvSpPr>
        <p:spPr>
          <a:xfrm>
            <a:off x="1967542" y="2492896"/>
            <a:ext cx="199285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Lab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15413" y="476673"/>
            <a:ext cx="10656920" cy="1015489"/>
          </a:xfrm>
          <a:prstGeom prst="rect">
            <a:avLst/>
          </a:prstGeom>
        </p:spPr>
        <p:txBody>
          <a:bodyPr vert="horz" lIns="0" tIns="0" rIns="91440" bIns="45720" rtlCol="0" anchor="ctr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add demo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5399 2.59259E-6 L 2.77778E-7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708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2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5399 2.59259E-6 L 2.77778E-7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708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2" grpId="1"/>
        </p:bldLst>
      </p:timing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214" y="2420889"/>
            <a:ext cx="4934263" cy="2132707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  <p:sp>
        <p:nvSpPr>
          <p:cNvPr id="11" name="TextBox 10"/>
          <p:cNvSpPr txBox="1"/>
          <p:nvPr userDrawn="1"/>
        </p:nvSpPr>
        <p:spPr>
          <a:xfrm>
            <a:off x="2063552" y="2492896"/>
            <a:ext cx="373531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Conclusion </a:t>
            </a:r>
          </a:p>
          <a:p>
            <a:r>
              <a:rPr 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Lab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15413" y="476673"/>
            <a:ext cx="10657184" cy="1015489"/>
          </a:xfrm>
          <a:prstGeom prst="rect">
            <a:avLst/>
          </a:prstGeom>
        </p:spPr>
        <p:txBody>
          <a:bodyPr vert="horz" lIns="0" tIns="0" rIns="91440" bIns="45720" rtlCol="0" anchor="ctr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add demo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-1.11111E-6 L -4.44444E-6 -1.11111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1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-1.11111E-6 L -4.44444E-6 -1.11111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1" grpId="1"/>
        </p:bldLst>
      </p:timing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clusion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>
          <a:xfrm>
            <a:off x="1103446" y="2492896"/>
            <a:ext cx="471154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Final</a:t>
            </a:r>
            <a:r>
              <a:rPr lang="en-US" sz="10000" b="1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 </a:t>
            </a:r>
            <a:r>
              <a:rPr lang="en-US" sz="10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Lab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214" y="2420889"/>
            <a:ext cx="4934263" cy="2132707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15413" y="476673"/>
            <a:ext cx="10657184" cy="1015489"/>
          </a:xfrm>
          <a:prstGeom prst="rect">
            <a:avLst/>
          </a:prstGeom>
        </p:spPr>
        <p:txBody>
          <a:bodyPr vert="horz" lIns="0" tIns="0" rIns="91440" bIns="45720" rtlCol="0" anchor="ctr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add demo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2.59259E-6 L -3.33333E-6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3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2.59259E-6 L -3.33333E-6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3" grpId="1"/>
        </p:bldLst>
      </p:timing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k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3574" y="476673"/>
            <a:ext cx="10668420" cy="1015489"/>
          </a:xfrm>
        </p:spPr>
        <p:txBody>
          <a:bodyPr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6" hasCustomPrompt="1"/>
          </p:nvPr>
        </p:nvSpPr>
        <p:spPr bwMode="blackWhite">
          <a:xfrm>
            <a:off x="803574" y="1492161"/>
            <a:ext cx="10668420" cy="4659258"/>
          </a:xfrm>
          <a:prstGeom prst="rect">
            <a:avLst/>
          </a:prstGeom>
          <a:solidFill>
            <a:srgbClr val="4B84C9">
              <a:alpha val="50000"/>
            </a:srgbClr>
          </a:solidFill>
        </p:spPr>
        <p:txBody>
          <a:bodyPr tIns="90000">
            <a:normAutofit/>
          </a:bodyPr>
          <a:lstStyle>
            <a:lvl1pPr algn="l" rtl="0">
              <a:buFont typeface="Arial" pitchFamily="34" charset="0"/>
              <a:buNone/>
              <a:defRPr lang="en-US" sz="18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Code goes here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414" y="476673"/>
            <a:ext cx="10656919" cy="1015489"/>
          </a:xfrm>
        </p:spPr>
        <p:txBody>
          <a:bodyPr anchor="ctr" anchorCtr="0"/>
          <a:lstStyle>
            <a:lvl1pPr algn="l" rt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15413" y="1494000"/>
            <a:ext cx="10656920" cy="2286000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 tIns="90000">
            <a:normAutofit/>
          </a:bodyPr>
          <a:lstStyle>
            <a:lvl1pPr marL="342900" indent="-342900" algn="l" rtl="0">
              <a:buFontTx/>
              <a:buBlip>
                <a:blip r:embed="rId2"/>
              </a:buBlip>
              <a:defRPr baseline="0">
                <a:latin typeface="Segoe" panose="020B0502040504020203" pitchFamily="34" charset="0"/>
              </a:defRPr>
            </a:lvl1pPr>
            <a:lvl2pPr marL="742950" indent="-28575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2pPr>
            <a:lvl3pPr marL="11430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3pPr>
            <a:lvl4pPr marL="16002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4pPr>
            <a:lvl5pPr marL="20574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5pPr>
          </a:lstStyle>
          <a:p>
            <a:pPr lvl="0"/>
            <a:r>
              <a:rPr lang="en-US" dirty="0"/>
              <a:t>Explanation of the code sample below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 hasCustomPrompt="1"/>
          </p:nvPr>
        </p:nvSpPr>
        <p:spPr bwMode="blackWhite">
          <a:xfrm>
            <a:off x="803574" y="3873732"/>
            <a:ext cx="10668420" cy="2277687"/>
          </a:xfrm>
          <a:prstGeom prst="rect">
            <a:avLst/>
          </a:prstGeom>
          <a:solidFill>
            <a:srgbClr val="4B84C9">
              <a:alpha val="50000"/>
            </a:srgbClr>
          </a:solidFill>
        </p:spPr>
        <p:txBody>
          <a:bodyPr tIns="90000">
            <a:normAutofit/>
          </a:bodyPr>
          <a:lstStyle>
            <a:lvl1pPr algn="l" rtl="0">
              <a:buFont typeface="Arial" pitchFamily="34" charset="0"/>
              <a:buNone/>
              <a:defRPr lang="en-US" sz="18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Code goes here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Code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414" y="476673"/>
            <a:ext cx="10656919" cy="1015489"/>
          </a:xfrm>
        </p:spPr>
        <p:txBody>
          <a:bodyPr anchor="ctr" anchorCtr="0"/>
          <a:lstStyle>
            <a:lvl1pPr algn="l" rt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15413" y="1494000"/>
            <a:ext cx="10656920" cy="1502952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 tIns="90000">
            <a:normAutofit/>
          </a:bodyPr>
          <a:lstStyle>
            <a:lvl1pPr marL="342900" indent="-3429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1pPr>
            <a:lvl2pPr marL="742950" indent="-28575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2pPr>
            <a:lvl3pPr marL="11430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3pPr>
            <a:lvl4pPr algn="l" rtl="0">
              <a:buFontTx/>
              <a:buBlip>
                <a:blip r:embed="rId3"/>
              </a:buBlip>
              <a:defRPr>
                <a:latin typeface="Segoe" panose="020B0502040504020203" pitchFamily="34" charset="0"/>
              </a:defRPr>
            </a:lvl4pPr>
            <a:lvl5pPr algn="l" rtl="0">
              <a:buFontTx/>
              <a:buBlip>
                <a:blip r:embed="rId3"/>
              </a:buBlip>
              <a:defRPr>
                <a:latin typeface="Segoe" panose="020B0502040504020203" pitchFamily="34" charset="0"/>
              </a:defRPr>
            </a:lvl5pPr>
          </a:lstStyle>
          <a:p>
            <a:pPr lvl="0"/>
            <a:r>
              <a:rPr lang="en-US" dirty="0"/>
              <a:t>Explanation of the code sample below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6" hasCustomPrompt="1"/>
          </p:nvPr>
        </p:nvSpPr>
        <p:spPr bwMode="blackWhite">
          <a:xfrm>
            <a:off x="803574" y="3140969"/>
            <a:ext cx="10668420" cy="3010450"/>
          </a:xfrm>
          <a:prstGeom prst="rect">
            <a:avLst/>
          </a:prstGeom>
          <a:solidFill>
            <a:srgbClr val="4B84C9">
              <a:alpha val="50000"/>
            </a:srgbClr>
          </a:solidFill>
        </p:spPr>
        <p:txBody>
          <a:bodyPr tIns="90000">
            <a:normAutofit/>
          </a:bodyPr>
          <a:lstStyle>
            <a:lvl1pPr algn="l" rtl="0">
              <a:buFont typeface="Arial" pitchFamily="34" charset="0"/>
              <a:buNone/>
              <a:defRPr lang="en-US" sz="18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Code goes here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5414" y="476673"/>
            <a:ext cx="11232357" cy="1015489"/>
          </a:xfrm>
          <a:prstGeom prst="rect">
            <a:avLst/>
          </a:prstGeom>
          <a:ln>
            <a:noFill/>
          </a:ln>
          <a:effectLst/>
        </p:spPr>
        <p:txBody>
          <a:bodyPr vert="horz" lIns="0" tIns="0" rIns="91440" bIns="45720" rtlCol="0" anchor="t" anchorCtr="0">
            <a:normAutofit/>
          </a:bodyPr>
          <a:lstStyle/>
          <a:p>
            <a:r>
              <a:rPr lang="en-US" dirty="0"/>
              <a:t>Click to edit Master title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814917" y="6309320"/>
            <a:ext cx="10602539" cy="1578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8" r:id="rId4"/>
    <p:sldLayoutId id="2147483669" r:id="rId5"/>
    <p:sldLayoutId id="2147483672" r:id="rId6"/>
    <p:sldLayoutId id="2147483660" r:id="rId7"/>
    <p:sldLayoutId id="2147483661" r:id="rId8"/>
    <p:sldLayoutId id="2147483670" r:id="rId9"/>
    <p:sldLayoutId id="2147483671" r:id="rId10"/>
    <p:sldLayoutId id="2147483662" r:id="rId11"/>
    <p:sldLayoutId id="2147483663" r:id="rId12"/>
    <p:sldLayoutId id="2147483666" r:id="rId13"/>
    <p:sldLayoutId id="2147483665" r:id="rId14"/>
    <p:sldLayoutId id="2147483654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lang="en-US" sz="4000" b="0" kern="1200" dirty="0" smtClean="0">
          <a:ln w="3175">
            <a:noFill/>
          </a:ln>
          <a:solidFill>
            <a:srgbClr val="F08E1B"/>
          </a:solidFill>
          <a:effectLst/>
          <a:latin typeface="Segoe Light" panose="020B0302040504020203" pitchFamily="34" charset="0"/>
          <a:ea typeface="+mn-ea"/>
          <a:cs typeface="Segoe UI" panose="020B0502040204020203" pitchFamily="34" charset="0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419">
          <p15:clr>
            <a:srgbClr val="F26B43"/>
          </p15:clr>
        </p15:guide>
        <p15:guide id="3" pos="722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com/docker-workshop/Lab-11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com/docker-workshop/Lab-12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cdn.rawgit.com/ahmetalpbalkan/docker-chocolatey/d9d3bd5a750d03fc8933e1bee4c3755f361e2797/docker.png">
            <a:extLst>
              <a:ext uri="{FF2B5EF4-FFF2-40B4-BE49-F238E27FC236}">
                <a16:creationId xmlns:a16="http://schemas.microsoft.com/office/drawing/2014/main" id="{C99FC277-2F26-1049-B927-6B8C283B04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1" t="-813" r="-1409" b="36853"/>
          <a:stretch/>
        </p:blipFill>
        <p:spPr bwMode="auto">
          <a:xfrm>
            <a:off x="7320136" y="1331441"/>
            <a:ext cx="5518251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0F1D924-30F3-0747-8564-761CA7B3C13D}"/>
              </a:ext>
            </a:extLst>
          </p:cNvPr>
          <p:cNvSpPr txBox="1">
            <a:spLocks/>
          </p:cNvSpPr>
          <p:nvPr/>
        </p:nvSpPr>
        <p:spPr>
          <a:xfrm>
            <a:off x="911424" y="3068960"/>
            <a:ext cx="5630416" cy="914400"/>
          </a:xfrm>
          <a:prstGeom prst="rect">
            <a:avLst/>
          </a:prstGeom>
        </p:spPr>
        <p:txBody>
          <a:bodyPr/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4000" dirty="0"/>
              <a:t>Docker Compose</a:t>
            </a:r>
          </a:p>
        </p:txBody>
      </p:sp>
    </p:spTree>
    <p:extLst>
      <p:ext uri="{BB962C8B-B14F-4D97-AF65-F5344CB8AC3E}">
        <p14:creationId xmlns:p14="http://schemas.microsoft.com/office/powerpoint/2010/main" val="368118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3082F85-3E52-4C6E-90F0-8EA42FED8409}"/>
              </a:ext>
            </a:extLst>
          </p:cNvPr>
          <p:cNvSpPr txBox="1">
            <a:spLocks/>
          </p:cNvSpPr>
          <p:nvPr/>
        </p:nvSpPr>
        <p:spPr>
          <a:xfrm>
            <a:off x="920604" y="4685164"/>
            <a:ext cx="8703788" cy="463976"/>
          </a:xfrm>
          <a:prstGeom prst="rect">
            <a:avLst/>
          </a:prstGeom>
        </p:spPr>
        <p:txBody>
          <a:bodyPr lIns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700405">
              <a:lnSpc>
                <a:spcPct val="100000"/>
              </a:lnSpc>
            </a:pPr>
            <a:r>
              <a:rPr lang="en-US" sz="2400" dirty="0"/>
              <a:t>Sets the number of containers:</a:t>
            </a:r>
            <a:endParaRPr lang="en-US" sz="2400" spc="-10" dirty="0">
              <a:latin typeface="Segoe UI"/>
              <a:cs typeface="Segoe UI"/>
            </a:endParaRP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59717DAA-348B-4992-9843-511270BE03C6}"/>
              </a:ext>
            </a:extLst>
          </p:cNvPr>
          <p:cNvSpPr txBox="1">
            <a:spLocks/>
          </p:cNvSpPr>
          <p:nvPr/>
        </p:nvSpPr>
        <p:spPr>
          <a:xfrm>
            <a:off x="920604" y="3160803"/>
            <a:ext cx="9783908" cy="463976"/>
          </a:xfrm>
          <a:prstGeom prst="rect">
            <a:avLst/>
          </a:prstGeom>
        </p:spPr>
        <p:txBody>
          <a:bodyPr lIns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List all the containers belong to the compose environment instance: 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AA5E5322-26B3-4C1F-AAA7-267C7A0C1A36}"/>
              </a:ext>
            </a:extLst>
          </p:cNvPr>
          <p:cNvSpPr txBox="1">
            <a:spLocks/>
          </p:cNvSpPr>
          <p:nvPr/>
        </p:nvSpPr>
        <p:spPr>
          <a:xfrm>
            <a:off x="920604" y="1661607"/>
            <a:ext cx="9783908" cy="463976"/>
          </a:xfrm>
          <a:prstGeom prst="rect">
            <a:avLst/>
          </a:prstGeom>
        </p:spPr>
        <p:txBody>
          <a:bodyPr lIns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Create and start all the containers listed in the “</a:t>
            </a:r>
            <a:r>
              <a:rPr lang="en-US" sz="2400" dirty="0" err="1"/>
              <a:t>docker-compose.yml</a:t>
            </a:r>
            <a:r>
              <a:rPr lang="en-US" sz="2400" dirty="0"/>
              <a:t>”</a:t>
            </a:r>
          </a:p>
        </p:txBody>
      </p:sp>
      <p:sp>
        <p:nvSpPr>
          <p:cNvPr id="6" name="Rectangle 5"/>
          <p:cNvSpPr/>
          <p:nvPr/>
        </p:nvSpPr>
        <p:spPr>
          <a:xfrm>
            <a:off x="1245741" y="2330637"/>
            <a:ext cx="8053514" cy="5040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2000" dirty="0"/>
              <a:t>$ </a:t>
            </a:r>
            <a:r>
              <a:rPr lang="en-US" sz="2000" dirty="0" err="1"/>
              <a:t>docker</a:t>
            </a:r>
            <a:r>
              <a:rPr lang="en-US" sz="2000" dirty="0"/>
              <a:t>-compose up -d</a:t>
            </a:r>
            <a:endParaRPr lang="he-IL" sz="2000" dirty="0"/>
          </a:p>
        </p:txBody>
      </p:sp>
      <p:sp>
        <p:nvSpPr>
          <p:cNvPr id="11" name="Rectangle 10"/>
          <p:cNvSpPr/>
          <p:nvPr/>
        </p:nvSpPr>
        <p:spPr>
          <a:xfrm>
            <a:off x="1188323" y="5341288"/>
            <a:ext cx="8053514" cy="5040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2000" dirty="0"/>
              <a:t>$ </a:t>
            </a:r>
            <a:r>
              <a:rPr lang="en-US" sz="2000" dirty="0" err="1"/>
              <a:t>docker</a:t>
            </a:r>
            <a:r>
              <a:rPr lang="en-US" sz="2000" dirty="0"/>
              <a:t>-compose scale web=3</a:t>
            </a:r>
            <a:endParaRPr lang="he-IL" sz="2000" dirty="0"/>
          </a:p>
        </p:txBody>
      </p:sp>
      <p:sp>
        <p:nvSpPr>
          <p:cNvPr id="12" name="Rectangle 11"/>
          <p:cNvSpPr/>
          <p:nvPr/>
        </p:nvSpPr>
        <p:spPr>
          <a:xfrm>
            <a:off x="1210838" y="3810325"/>
            <a:ext cx="8053514" cy="5040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2000" dirty="0"/>
              <a:t>$ </a:t>
            </a:r>
            <a:r>
              <a:rPr lang="en-US" sz="2000" dirty="0" err="1"/>
              <a:t>docker</a:t>
            </a:r>
            <a:r>
              <a:rPr lang="en-US" sz="2000" dirty="0"/>
              <a:t>-compose </a:t>
            </a:r>
            <a:r>
              <a:rPr lang="en-US" sz="2000" dirty="0" err="1"/>
              <a:t>ps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336658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8" grpId="0"/>
      <p:bldP spid="19" grpId="0"/>
      <p:bldP spid="6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3082F85-3E52-4C6E-90F0-8EA42FED8409}"/>
              </a:ext>
            </a:extLst>
          </p:cNvPr>
          <p:cNvSpPr txBox="1">
            <a:spLocks/>
          </p:cNvSpPr>
          <p:nvPr/>
        </p:nvSpPr>
        <p:spPr>
          <a:xfrm>
            <a:off x="920604" y="4685164"/>
            <a:ext cx="8703788" cy="463976"/>
          </a:xfrm>
          <a:prstGeom prst="rect">
            <a:avLst/>
          </a:prstGeom>
        </p:spPr>
        <p:txBody>
          <a:bodyPr lIns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700405">
              <a:lnSpc>
                <a:spcPct val="100000"/>
              </a:lnSpc>
            </a:pPr>
            <a:endParaRPr lang="en-US" sz="2400" spc="-10" dirty="0">
              <a:latin typeface="Segoe UI"/>
              <a:cs typeface="Segoe UI"/>
            </a:endParaRP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59717DAA-348B-4992-9843-511270BE03C6}"/>
              </a:ext>
            </a:extLst>
          </p:cNvPr>
          <p:cNvSpPr txBox="1">
            <a:spLocks/>
          </p:cNvSpPr>
          <p:nvPr/>
        </p:nvSpPr>
        <p:spPr>
          <a:xfrm>
            <a:off x="920604" y="3160803"/>
            <a:ext cx="9783908" cy="463976"/>
          </a:xfrm>
          <a:prstGeom prst="rect">
            <a:avLst/>
          </a:prstGeom>
        </p:spPr>
        <p:txBody>
          <a:bodyPr lIns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AA5E5322-26B3-4C1F-AAA7-267C7A0C1A36}"/>
              </a:ext>
            </a:extLst>
          </p:cNvPr>
          <p:cNvSpPr txBox="1">
            <a:spLocks/>
          </p:cNvSpPr>
          <p:nvPr/>
        </p:nvSpPr>
        <p:spPr>
          <a:xfrm>
            <a:off x="767407" y="1338425"/>
            <a:ext cx="9783908" cy="463976"/>
          </a:xfrm>
          <a:prstGeom prst="rect">
            <a:avLst/>
          </a:prstGeom>
        </p:spPr>
        <p:txBody>
          <a:bodyPr lIns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900" b="1" dirty="0"/>
          </a:p>
        </p:txBody>
      </p:sp>
      <p:sp>
        <p:nvSpPr>
          <p:cNvPr id="10" name="Rectangle 9"/>
          <p:cNvSpPr/>
          <p:nvPr/>
        </p:nvSpPr>
        <p:spPr>
          <a:xfrm>
            <a:off x="767407" y="1338425"/>
            <a:ext cx="8821503" cy="45537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2100" dirty="0"/>
              <a:t>build    </a:t>
            </a:r>
            <a:r>
              <a:rPr lang="en-US" sz="2100" dirty="0" err="1"/>
              <a:t>Build</a:t>
            </a:r>
            <a:r>
              <a:rPr lang="en-US" sz="2100" dirty="0"/>
              <a:t> or rebuild services </a:t>
            </a:r>
          </a:p>
          <a:p>
            <a:r>
              <a:rPr lang="en-US" sz="2100" dirty="0"/>
              <a:t>help     Get help on a command </a:t>
            </a:r>
          </a:p>
          <a:p>
            <a:r>
              <a:rPr lang="en-US" sz="2100" dirty="0"/>
              <a:t>kill       </a:t>
            </a:r>
            <a:r>
              <a:rPr lang="en-US" sz="2100" dirty="0" err="1"/>
              <a:t>Kill</a:t>
            </a:r>
            <a:r>
              <a:rPr lang="en-US" sz="2100" dirty="0"/>
              <a:t> containers </a:t>
            </a:r>
          </a:p>
          <a:p>
            <a:r>
              <a:rPr lang="en-US" sz="2100" dirty="0"/>
              <a:t>logs     View output from containers </a:t>
            </a:r>
          </a:p>
          <a:p>
            <a:r>
              <a:rPr lang="en-US" sz="2100" dirty="0"/>
              <a:t>port     Print the public port for a port binding </a:t>
            </a:r>
          </a:p>
          <a:p>
            <a:r>
              <a:rPr lang="en-US" sz="2100" dirty="0" err="1"/>
              <a:t>ps</a:t>
            </a:r>
            <a:r>
              <a:rPr lang="en-US" sz="2100" dirty="0"/>
              <a:t>        List containers </a:t>
            </a:r>
          </a:p>
          <a:p>
            <a:r>
              <a:rPr lang="en-US" sz="2100" dirty="0"/>
              <a:t>pull     Pulls service images </a:t>
            </a:r>
          </a:p>
          <a:p>
            <a:r>
              <a:rPr lang="en-US" sz="2100" dirty="0" err="1"/>
              <a:t>rm</a:t>
            </a:r>
            <a:r>
              <a:rPr lang="en-US" sz="2100" dirty="0"/>
              <a:t>       Remove stopped containers </a:t>
            </a:r>
          </a:p>
          <a:p>
            <a:r>
              <a:rPr lang="en-US" sz="2100" dirty="0"/>
              <a:t>run      </a:t>
            </a:r>
            <a:r>
              <a:rPr lang="en-US" sz="2100" dirty="0" err="1"/>
              <a:t>Run</a:t>
            </a:r>
            <a:r>
              <a:rPr lang="en-US" sz="2100" dirty="0"/>
              <a:t> a one-off command </a:t>
            </a:r>
          </a:p>
          <a:p>
            <a:r>
              <a:rPr lang="en-US" sz="2100" dirty="0"/>
              <a:t>scale    Set number of containers for a service </a:t>
            </a:r>
          </a:p>
          <a:p>
            <a:r>
              <a:rPr lang="en-US" sz="2100" dirty="0"/>
              <a:t>start    </a:t>
            </a:r>
            <a:r>
              <a:rPr lang="en-US" sz="2100" dirty="0" err="1"/>
              <a:t>Start</a:t>
            </a:r>
            <a:r>
              <a:rPr lang="en-US" sz="2100" dirty="0"/>
              <a:t> services </a:t>
            </a:r>
          </a:p>
          <a:p>
            <a:r>
              <a:rPr lang="en-US" sz="2100" dirty="0"/>
              <a:t>stop     </a:t>
            </a:r>
            <a:r>
              <a:rPr lang="en-US" sz="2100" dirty="0" err="1"/>
              <a:t>Stop</a:t>
            </a:r>
            <a:r>
              <a:rPr lang="en-US" sz="2100" dirty="0"/>
              <a:t> services </a:t>
            </a:r>
          </a:p>
          <a:p>
            <a:r>
              <a:rPr lang="en-US" sz="2100" dirty="0"/>
              <a:t>restart  </a:t>
            </a:r>
            <a:r>
              <a:rPr lang="en-US" sz="2100" dirty="0" err="1"/>
              <a:t>Restart</a:t>
            </a:r>
            <a:r>
              <a:rPr lang="en-US" sz="2100" dirty="0"/>
              <a:t> services </a:t>
            </a:r>
          </a:p>
          <a:p>
            <a:r>
              <a:rPr lang="en-US" sz="2100" dirty="0"/>
              <a:t>up        Create and start containers</a:t>
            </a:r>
          </a:p>
        </p:txBody>
      </p:sp>
    </p:spTree>
    <p:extLst>
      <p:ext uri="{BB962C8B-B14F-4D97-AF65-F5344CB8AC3E}">
        <p14:creationId xmlns:p14="http://schemas.microsoft.com/office/powerpoint/2010/main" val="129563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8" grpId="0"/>
      <p:bldP spid="19" grpId="0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B697FD-12B4-4054-BA51-B6DAA0EC9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684570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: Simple Docker Compose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835579" y="5157192"/>
            <a:ext cx="10656920" cy="1015489"/>
          </a:xfrm>
          <a:prstGeom prst="rect">
            <a:avLst/>
          </a:prstGeom>
          <a:ln>
            <a:noFill/>
          </a:ln>
          <a:effectLst/>
        </p:spPr>
        <p:txBody>
          <a:bodyPr vert="horz" lIns="0" tIns="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0" kern="1200">
                <a:ln w="3175">
                  <a:noFill/>
                </a:ln>
                <a:solidFill>
                  <a:srgbClr val="F08E1B"/>
                </a:solidFill>
                <a:effectLst/>
                <a:latin typeface="Segoe Light" panose="020B03020405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sz="2500" dirty="0">
                <a:hlinkClick r:id="rId2"/>
              </a:rPr>
              <a:t>https://gitlab.com/docker-workshop/Lab-11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25026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 into the YML File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E894E43-A1AC-410F-A7EA-B3D352BFAB90}"/>
              </a:ext>
            </a:extLst>
          </p:cNvPr>
          <p:cNvSpPr txBox="1">
            <a:spLocks/>
          </p:cNvSpPr>
          <p:nvPr/>
        </p:nvSpPr>
        <p:spPr>
          <a:xfrm>
            <a:off x="843941" y="2708920"/>
            <a:ext cx="4459971" cy="525367"/>
          </a:xfrm>
          <a:prstGeom prst="rect">
            <a:avLst/>
          </a:prstGeom>
        </p:spPr>
        <p:txBody>
          <a:bodyPr lIns="0">
            <a:noAutofit/>
          </a:bodyPr>
          <a:lstStyle>
            <a:defPPr>
              <a:defRPr lang="en-US"/>
            </a:defPPr>
            <a:lvl1pPr marL="12700" marR="700405" indent="-342900">
              <a:lnSpc>
                <a:spcPct val="100000"/>
              </a:lnSpc>
              <a:spcBef>
                <a:spcPct val="20000"/>
              </a:spcBef>
              <a:buFontTx/>
              <a:buBlip>
                <a:blip r:embed="rId2"/>
              </a:buBlip>
              <a:defRPr sz="2400" spc="-10">
                <a:latin typeface="Segoe UI"/>
                <a:cs typeface="Segoe UI"/>
              </a:defRPr>
            </a:lvl1pPr>
            <a:lvl2pPr marL="742950" indent="-285750">
              <a:spcBef>
                <a:spcPct val="20000"/>
              </a:spcBef>
              <a:buFontTx/>
              <a:buBlip>
                <a:blip r:embed="rId2"/>
              </a:buBlip>
              <a:defRPr sz="2400">
                <a:latin typeface="Segoe" panose="020B0502040504020203" pitchFamily="34" charset="0"/>
              </a:defRPr>
            </a:lvl2pPr>
            <a:lvl3pPr marL="1143000" indent="-228600">
              <a:spcBef>
                <a:spcPct val="20000"/>
              </a:spcBef>
              <a:buFontTx/>
              <a:buBlip>
                <a:blip r:embed="rId2"/>
              </a:buBlip>
              <a:defRPr sz="2000">
                <a:latin typeface="Segoe" panose="020B0502040504020203" pitchFamily="34" charset="0"/>
              </a:defRPr>
            </a:lvl3pPr>
            <a:lvl4pPr marL="1600200" indent="-228600">
              <a:spcBef>
                <a:spcPct val="20000"/>
              </a:spcBef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4pPr>
            <a:lvl5pPr marL="2057400" indent="-228600">
              <a:spcBef>
                <a:spcPct val="20000"/>
              </a:spcBef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5pPr>
            <a:lvl6pPr marL="25146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image: </a:t>
            </a:r>
            <a:r>
              <a:rPr lang="en-US" dirty="0" err="1"/>
              <a:t>jenkins</a:t>
            </a:r>
            <a:r>
              <a:rPr lang="en-US" dirty="0"/>
              <a:t>/</a:t>
            </a:r>
            <a:r>
              <a:rPr lang="en-US" dirty="0" err="1"/>
              <a:t>jenkins:lts</a:t>
            </a:r>
            <a:r>
              <a:rPr lang="en-US" dirty="0"/>
              <a:t> </a:t>
            </a:r>
          </a:p>
          <a:p>
            <a:r>
              <a:rPr lang="en-US" dirty="0"/>
              <a:t>build: ./</a:t>
            </a:r>
            <a:r>
              <a:rPr lang="en-US" dirty="0" err="1"/>
              <a:t>dir</a:t>
            </a:r>
            <a:endParaRPr lang="en-US" dirty="0"/>
          </a:p>
        </p:txBody>
      </p:sp>
      <p:sp>
        <p:nvSpPr>
          <p:cNvPr id="9" name="מציין מיקום תוכן 8">
            <a:extLst>
              <a:ext uri="{FF2B5EF4-FFF2-40B4-BE49-F238E27FC236}">
                <a16:creationId xmlns:a16="http://schemas.microsoft.com/office/drawing/2014/main" id="{886076E2-4A51-4634-9DC5-A22098D4E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413" y="1492161"/>
            <a:ext cx="2832315" cy="712703"/>
          </a:xfrm>
        </p:spPr>
        <p:txBody>
          <a:bodyPr>
            <a:normAutofit/>
          </a:bodyPr>
          <a:lstStyle/>
          <a:p>
            <a:r>
              <a:rPr lang="en-US" b="1" dirty="0"/>
              <a:t>Image / Build</a:t>
            </a:r>
            <a:endParaRPr lang="he-IL" b="1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D1B66801-235D-41F6-BF42-7C68265EC89D}"/>
              </a:ext>
            </a:extLst>
          </p:cNvPr>
          <p:cNvSpPr/>
          <p:nvPr/>
        </p:nvSpPr>
        <p:spPr>
          <a:xfrm>
            <a:off x="6312024" y="1326075"/>
            <a:ext cx="3744416" cy="3816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version: '3'</a:t>
            </a:r>
          </a:p>
          <a:p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services: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</a:t>
            </a:r>
            <a:r>
              <a:rPr lang="en-US" sz="2000" b="1" dirty="0" err="1">
                <a:solidFill>
                  <a:schemeClr val="tx1"/>
                </a:solidFill>
              </a:rPr>
              <a:t>jenkins</a:t>
            </a:r>
            <a:r>
              <a:rPr lang="en-US" sz="2000" b="1" dirty="0">
                <a:solidFill>
                  <a:schemeClr val="tx1"/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   image: </a:t>
            </a:r>
            <a:r>
              <a:rPr lang="en-US" sz="2000" b="1" dirty="0" err="1">
                <a:solidFill>
                  <a:schemeClr val="tx1"/>
                </a:solidFill>
              </a:rPr>
              <a:t>jenkins</a:t>
            </a:r>
            <a:r>
              <a:rPr lang="en-US" sz="2000" b="1" dirty="0">
                <a:solidFill>
                  <a:schemeClr val="tx1"/>
                </a:solidFill>
              </a:rPr>
              <a:t>/</a:t>
            </a:r>
            <a:r>
              <a:rPr lang="en-US" sz="2000" b="1" dirty="0" err="1">
                <a:solidFill>
                  <a:schemeClr val="tx1"/>
                </a:solidFill>
              </a:rPr>
              <a:t>jenkins:lts</a:t>
            </a:r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       ports: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     - “8080:8080”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     - “50000:50000”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</a:t>
            </a:r>
            <a:r>
              <a:rPr lang="en-US" sz="2000" b="1" dirty="0" err="1">
                <a:solidFill>
                  <a:schemeClr val="tx1"/>
                </a:solidFill>
              </a:rPr>
              <a:t>myapp</a:t>
            </a:r>
            <a:r>
              <a:rPr lang="en-US" sz="2000" b="1" dirty="0">
                <a:solidFill>
                  <a:schemeClr val="tx1"/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   build: ./</a:t>
            </a:r>
            <a:r>
              <a:rPr lang="en-US" sz="2000" b="1" dirty="0" err="1">
                <a:solidFill>
                  <a:schemeClr val="tx1"/>
                </a:solidFill>
              </a:rPr>
              <a:t>dir</a:t>
            </a:r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      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  </a:t>
            </a:r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 </a:t>
            </a:r>
            <a:endParaRPr lang="he-IL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30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 into the YML File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E894E43-A1AC-410F-A7EA-B3D352BFAB90}"/>
              </a:ext>
            </a:extLst>
          </p:cNvPr>
          <p:cNvSpPr txBox="1">
            <a:spLocks/>
          </p:cNvSpPr>
          <p:nvPr/>
        </p:nvSpPr>
        <p:spPr>
          <a:xfrm>
            <a:off x="843941" y="2708920"/>
            <a:ext cx="4459971" cy="525367"/>
          </a:xfrm>
          <a:prstGeom prst="rect">
            <a:avLst/>
          </a:prstGeom>
        </p:spPr>
        <p:txBody>
          <a:bodyPr lIns="0">
            <a:noAutofit/>
          </a:bodyPr>
          <a:lstStyle>
            <a:defPPr>
              <a:defRPr lang="en-US"/>
            </a:defPPr>
            <a:lvl1pPr marL="12700" marR="700405" indent="-342900">
              <a:lnSpc>
                <a:spcPct val="100000"/>
              </a:lnSpc>
              <a:spcBef>
                <a:spcPct val="20000"/>
              </a:spcBef>
              <a:buFontTx/>
              <a:buBlip>
                <a:blip r:embed="rId2"/>
              </a:buBlip>
              <a:defRPr sz="2400" spc="-10">
                <a:latin typeface="Segoe UI"/>
                <a:cs typeface="Segoe UI"/>
              </a:defRPr>
            </a:lvl1pPr>
            <a:lvl2pPr marL="742950" indent="-285750">
              <a:spcBef>
                <a:spcPct val="20000"/>
              </a:spcBef>
              <a:buFontTx/>
              <a:buBlip>
                <a:blip r:embed="rId2"/>
              </a:buBlip>
              <a:defRPr sz="2400">
                <a:latin typeface="Segoe" panose="020B0502040504020203" pitchFamily="34" charset="0"/>
              </a:defRPr>
            </a:lvl2pPr>
            <a:lvl3pPr marL="1143000" indent="-228600">
              <a:spcBef>
                <a:spcPct val="20000"/>
              </a:spcBef>
              <a:buFontTx/>
              <a:buBlip>
                <a:blip r:embed="rId2"/>
              </a:buBlip>
              <a:defRPr sz="2000">
                <a:latin typeface="Segoe" panose="020B0502040504020203" pitchFamily="34" charset="0"/>
              </a:defRPr>
            </a:lvl3pPr>
            <a:lvl4pPr marL="1600200" indent="-228600">
              <a:spcBef>
                <a:spcPct val="20000"/>
              </a:spcBef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4pPr>
            <a:lvl5pPr marL="2057400" indent="-228600">
              <a:spcBef>
                <a:spcPct val="20000"/>
              </a:spcBef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5pPr>
            <a:lvl6pPr marL="25146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 web:</a:t>
            </a:r>
          </a:p>
          <a:p>
            <a:pPr marL="0" indent="0">
              <a:buNone/>
            </a:pPr>
            <a:r>
              <a:rPr lang="en-US" dirty="0"/>
              <a:t>         build: .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depends_on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 - </a:t>
            </a:r>
            <a:r>
              <a:rPr lang="en-US" dirty="0" err="1"/>
              <a:t>db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- </a:t>
            </a:r>
            <a:r>
              <a:rPr lang="en-US" dirty="0" err="1"/>
              <a:t>redis</a:t>
            </a:r>
            <a:endParaRPr lang="en-US" dirty="0"/>
          </a:p>
        </p:txBody>
      </p:sp>
      <p:sp>
        <p:nvSpPr>
          <p:cNvPr id="9" name="מציין מיקום תוכן 8">
            <a:extLst>
              <a:ext uri="{FF2B5EF4-FFF2-40B4-BE49-F238E27FC236}">
                <a16:creationId xmlns:a16="http://schemas.microsoft.com/office/drawing/2014/main" id="{886076E2-4A51-4634-9DC5-A22098D4E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413" y="1492161"/>
            <a:ext cx="2832315" cy="712703"/>
          </a:xfrm>
        </p:spPr>
        <p:txBody>
          <a:bodyPr>
            <a:normAutofit/>
          </a:bodyPr>
          <a:lstStyle/>
          <a:p>
            <a:r>
              <a:rPr lang="en-US" b="1" dirty="0" err="1"/>
              <a:t>Depends_on</a:t>
            </a:r>
            <a:endParaRPr lang="en-US" b="1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D1B66801-235D-41F6-BF42-7C68265EC89D}"/>
              </a:ext>
            </a:extLst>
          </p:cNvPr>
          <p:cNvSpPr/>
          <p:nvPr/>
        </p:nvSpPr>
        <p:spPr>
          <a:xfrm>
            <a:off x="6312024" y="1326075"/>
            <a:ext cx="3744416" cy="3816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version: '3'</a:t>
            </a:r>
          </a:p>
          <a:p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services: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web: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     build: .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     </a:t>
            </a:r>
            <a:r>
              <a:rPr lang="en-US" sz="2000" b="1" dirty="0" err="1">
                <a:solidFill>
                  <a:schemeClr val="tx1"/>
                </a:solidFill>
              </a:rPr>
              <a:t>depends_on</a:t>
            </a:r>
            <a:r>
              <a:rPr lang="en-US" sz="2000" b="1" dirty="0">
                <a:solidFill>
                  <a:schemeClr val="tx1"/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         - </a:t>
            </a:r>
            <a:r>
              <a:rPr lang="en-US" sz="2000" b="1" dirty="0" err="1">
                <a:solidFill>
                  <a:schemeClr val="tx1"/>
                </a:solidFill>
              </a:rPr>
              <a:t>db</a:t>
            </a:r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             - </a:t>
            </a:r>
            <a:r>
              <a:rPr lang="en-US" sz="2000" b="1" dirty="0" err="1">
                <a:solidFill>
                  <a:schemeClr val="tx1"/>
                </a:solidFill>
              </a:rPr>
              <a:t>redis</a:t>
            </a:r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          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  </a:t>
            </a:r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 </a:t>
            </a:r>
            <a:endParaRPr lang="he-IL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9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 into the YML File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E894E43-A1AC-410F-A7EA-B3D352BFAB90}"/>
              </a:ext>
            </a:extLst>
          </p:cNvPr>
          <p:cNvSpPr txBox="1">
            <a:spLocks/>
          </p:cNvSpPr>
          <p:nvPr/>
        </p:nvSpPr>
        <p:spPr>
          <a:xfrm>
            <a:off x="843940" y="2708920"/>
            <a:ext cx="8487761" cy="525367"/>
          </a:xfrm>
          <a:prstGeom prst="rect">
            <a:avLst/>
          </a:prstGeom>
        </p:spPr>
        <p:txBody>
          <a:bodyPr lIns="0">
            <a:noAutofit/>
          </a:bodyPr>
          <a:lstStyle>
            <a:defPPr>
              <a:defRPr lang="en-US"/>
            </a:defPPr>
            <a:lvl1pPr marL="12700" marR="700405" indent="-342900">
              <a:lnSpc>
                <a:spcPct val="100000"/>
              </a:lnSpc>
              <a:spcBef>
                <a:spcPct val="20000"/>
              </a:spcBef>
              <a:buFontTx/>
              <a:buBlip>
                <a:blip r:embed="rId2"/>
              </a:buBlip>
              <a:defRPr sz="2400" spc="-10">
                <a:latin typeface="Segoe UI"/>
                <a:cs typeface="Segoe UI"/>
              </a:defRPr>
            </a:lvl1pPr>
            <a:lvl2pPr marL="742950" indent="-285750">
              <a:spcBef>
                <a:spcPct val="20000"/>
              </a:spcBef>
              <a:buFontTx/>
              <a:buBlip>
                <a:blip r:embed="rId2"/>
              </a:buBlip>
              <a:defRPr sz="2400">
                <a:latin typeface="Segoe" panose="020B0502040504020203" pitchFamily="34" charset="0"/>
              </a:defRPr>
            </a:lvl2pPr>
            <a:lvl3pPr marL="1143000" indent="-228600">
              <a:spcBef>
                <a:spcPct val="20000"/>
              </a:spcBef>
              <a:buFontTx/>
              <a:buBlip>
                <a:blip r:embed="rId2"/>
              </a:buBlip>
              <a:defRPr sz="2000">
                <a:latin typeface="Segoe" panose="020B0502040504020203" pitchFamily="34" charset="0"/>
              </a:defRPr>
            </a:lvl3pPr>
            <a:lvl4pPr marL="1600200" indent="-228600">
              <a:spcBef>
                <a:spcPct val="20000"/>
              </a:spcBef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4pPr>
            <a:lvl5pPr marL="2057400" indent="-228600">
              <a:spcBef>
                <a:spcPct val="20000"/>
              </a:spcBef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5pPr>
            <a:lvl6pPr marL="25146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restart: "no"</a:t>
            </a:r>
          </a:p>
          <a:p>
            <a:r>
              <a:rPr lang="en-US" dirty="0"/>
              <a:t>restart: always</a:t>
            </a:r>
          </a:p>
          <a:p>
            <a:r>
              <a:rPr lang="en-US" dirty="0"/>
              <a:t>restart: on-failure</a:t>
            </a:r>
          </a:p>
          <a:p>
            <a:r>
              <a:rPr lang="en-US" dirty="0"/>
              <a:t>restart: unless-stopped</a:t>
            </a:r>
          </a:p>
        </p:txBody>
      </p:sp>
      <p:sp>
        <p:nvSpPr>
          <p:cNvPr id="9" name="מציין מיקום תוכן 8">
            <a:extLst>
              <a:ext uri="{FF2B5EF4-FFF2-40B4-BE49-F238E27FC236}">
                <a16:creationId xmlns:a16="http://schemas.microsoft.com/office/drawing/2014/main" id="{886076E2-4A51-4634-9DC5-A22098D4E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413" y="1492161"/>
            <a:ext cx="2040227" cy="712703"/>
          </a:xfrm>
        </p:spPr>
        <p:txBody>
          <a:bodyPr/>
          <a:lstStyle/>
          <a:p>
            <a:r>
              <a:rPr lang="en-US" b="1" dirty="0"/>
              <a:t>Restart</a:t>
            </a:r>
            <a:endParaRPr lang="he-IL" b="1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D1B66801-235D-41F6-BF42-7C68265EC89D}"/>
              </a:ext>
            </a:extLst>
          </p:cNvPr>
          <p:cNvSpPr/>
          <p:nvPr/>
        </p:nvSpPr>
        <p:spPr>
          <a:xfrm>
            <a:off x="6312024" y="1326075"/>
            <a:ext cx="3744416" cy="3816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version: '3'</a:t>
            </a:r>
          </a:p>
          <a:p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services: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</a:t>
            </a:r>
            <a:r>
              <a:rPr lang="en-US" sz="2000" b="1" dirty="0" err="1">
                <a:solidFill>
                  <a:schemeClr val="tx1"/>
                </a:solidFill>
              </a:rPr>
              <a:t>jenkins</a:t>
            </a:r>
            <a:r>
              <a:rPr lang="en-US" sz="2000" b="1" dirty="0">
                <a:solidFill>
                  <a:schemeClr val="tx1"/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 image: </a:t>
            </a:r>
            <a:r>
              <a:rPr lang="en-US" sz="2000" b="1" dirty="0" err="1">
                <a:solidFill>
                  <a:schemeClr val="tx1"/>
                </a:solidFill>
              </a:rPr>
              <a:t>jenkins</a:t>
            </a:r>
            <a:r>
              <a:rPr lang="en-US" sz="2000" b="1" dirty="0">
                <a:solidFill>
                  <a:schemeClr val="tx1"/>
                </a:solidFill>
              </a:rPr>
              <a:t>/</a:t>
            </a:r>
            <a:r>
              <a:rPr lang="en-US" sz="2000" b="1" dirty="0" err="1">
                <a:solidFill>
                  <a:schemeClr val="tx1"/>
                </a:solidFill>
              </a:rPr>
              <a:t>jenkins:lts</a:t>
            </a:r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     ports: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   - “8080:8080”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   - “50000:50000”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 restart: always</a:t>
            </a:r>
          </a:p>
          <a:p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      </a:t>
            </a:r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 </a:t>
            </a:r>
            <a:endParaRPr lang="he-IL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17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 into the YML File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E894E43-A1AC-410F-A7EA-B3D352BFAB90}"/>
              </a:ext>
            </a:extLst>
          </p:cNvPr>
          <p:cNvSpPr txBox="1">
            <a:spLocks/>
          </p:cNvSpPr>
          <p:nvPr/>
        </p:nvSpPr>
        <p:spPr>
          <a:xfrm>
            <a:off x="843940" y="2708920"/>
            <a:ext cx="8487761" cy="525367"/>
          </a:xfrm>
          <a:prstGeom prst="rect">
            <a:avLst/>
          </a:prstGeom>
        </p:spPr>
        <p:txBody>
          <a:bodyPr lIns="0">
            <a:noAutofit/>
          </a:bodyPr>
          <a:lstStyle>
            <a:defPPr>
              <a:defRPr lang="en-US"/>
            </a:defPPr>
            <a:lvl1pPr marL="12700" marR="700405" indent="-342900">
              <a:lnSpc>
                <a:spcPct val="100000"/>
              </a:lnSpc>
              <a:spcBef>
                <a:spcPct val="20000"/>
              </a:spcBef>
              <a:buFontTx/>
              <a:buBlip>
                <a:blip r:embed="rId2"/>
              </a:buBlip>
              <a:defRPr sz="2400" spc="-10">
                <a:latin typeface="Segoe UI"/>
                <a:cs typeface="Segoe UI"/>
              </a:defRPr>
            </a:lvl1pPr>
            <a:lvl2pPr marL="742950" indent="-285750">
              <a:spcBef>
                <a:spcPct val="20000"/>
              </a:spcBef>
              <a:buFontTx/>
              <a:buBlip>
                <a:blip r:embed="rId2"/>
              </a:buBlip>
              <a:defRPr sz="2400">
                <a:latin typeface="Segoe" panose="020B0502040504020203" pitchFamily="34" charset="0"/>
              </a:defRPr>
            </a:lvl2pPr>
            <a:lvl3pPr marL="1143000" indent="-228600">
              <a:spcBef>
                <a:spcPct val="20000"/>
              </a:spcBef>
              <a:buFontTx/>
              <a:buBlip>
                <a:blip r:embed="rId2"/>
              </a:buBlip>
              <a:defRPr sz="2000">
                <a:latin typeface="Segoe" panose="020B0502040504020203" pitchFamily="34" charset="0"/>
              </a:defRPr>
            </a:lvl3pPr>
            <a:lvl4pPr marL="1600200" indent="-228600">
              <a:spcBef>
                <a:spcPct val="20000"/>
              </a:spcBef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4pPr>
            <a:lvl5pPr marL="2057400" indent="-228600">
              <a:spcBef>
                <a:spcPct val="20000"/>
              </a:spcBef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5pPr>
            <a:lvl6pPr marL="25146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 MYSQL_USER: </a:t>
            </a:r>
            <a:r>
              <a:rPr lang="en-US" dirty="0" err="1"/>
              <a:t>wordpress</a:t>
            </a:r>
            <a:endParaRPr lang="en-US" dirty="0"/>
          </a:p>
          <a:p>
            <a:r>
              <a:rPr lang="en-US" dirty="0"/>
              <a:t> MYSQL_PASSWORD: </a:t>
            </a:r>
            <a:r>
              <a:rPr lang="en-US" dirty="0" err="1"/>
              <a:t>wordpress</a:t>
            </a:r>
            <a:endParaRPr lang="en-US" dirty="0"/>
          </a:p>
        </p:txBody>
      </p:sp>
      <p:sp>
        <p:nvSpPr>
          <p:cNvPr id="9" name="מציין מיקום תוכן 8">
            <a:extLst>
              <a:ext uri="{FF2B5EF4-FFF2-40B4-BE49-F238E27FC236}">
                <a16:creationId xmlns:a16="http://schemas.microsoft.com/office/drawing/2014/main" id="{886076E2-4A51-4634-9DC5-A22098D4E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413" y="1492161"/>
            <a:ext cx="2832315" cy="712703"/>
          </a:xfrm>
        </p:spPr>
        <p:txBody>
          <a:bodyPr>
            <a:normAutofit/>
          </a:bodyPr>
          <a:lstStyle/>
          <a:p>
            <a:r>
              <a:rPr lang="en-US" b="1" dirty="0"/>
              <a:t>Environment</a:t>
            </a:r>
          </a:p>
          <a:p>
            <a:pPr marL="0" indent="0">
              <a:buNone/>
            </a:pPr>
            <a:endParaRPr lang="he-IL" b="1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1A0C5618-03FB-40C5-A631-84432B99A34B}"/>
              </a:ext>
            </a:extLst>
          </p:cNvPr>
          <p:cNvSpPr/>
          <p:nvPr/>
        </p:nvSpPr>
        <p:spPr>
          <a:xfrm>
            <a:off x="2783632" y="539865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8" name="מציין מיקום תוכן 8">
            <a:extLst>
              <a:ext uri="{FF2B5EF4-FFF2-40B4-BE49-F238E27FC236}">
                <a16:creationId xmlns:a16="http://schemas.microsoft.com/office/drawing/2014/main" id="{BA4CC321-43D0-4213-8925-64D7C94B77EF}"/>
              </a:ext>
            </a:extLst>
          </p:cNvPr>
          <p:cNvSpPr txBox="1">
            <a:spLocks/>
          </p:cNvSpPr>
          <p:nvPr/>
        </p:nvSpPr>
        <p:spPr>
          <a:xfrm>
            <a:off x="815413" y="4250990"/>
            <a:ext cx="3568945" cy="712703"/>
          </a:xfrm>
          <a:prstGeom prst="rect">
            <a:avLst/>
          </a:prstGeom>
        </p:spPr>
        <p:txBody>
          <a:bodyPr lIns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Environment File</a:t>
            </a:r>
          </a:p>
          <a:p>
            <a:pPr marL="0" indent="0">
              <a:buFontTx/>
              <a:buNone/>
            </a:pPr>
            <a:endParaRPr lang="he-IL" b="1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37A2A87-B7FF-4B78-A19B-721F596D3EAA}"/>
              </a:ext>
            </a:extLst>
          </p:cNvPr>
          <p:cNvSpPr txBox="1">
            <a:spLocks/>
          </p:cNvSpPr>
          <p:nvPr/>
        </p:nvSpPr>
        <p:spPr>
          <a:xfrm>
            <a:off x="843940" y="5007908"/>
            <a:ext cx="8487761" cy="525367"/>
          </a:xfrm>
          <a:prstGeom prst="rect">
            <a:avLst/>
          </a:prstGeom>
        </p:spPr>
        <p:txBody>
          <a:bodyPr lIns="0">
            <a:noAutofit/>
          </a:bodyPr>
          <a:lstStyle>
            <a:defPPr>
              <a:defRPr lang="en-US"/>
            </a:defPPr>
            <a:lvl1pPr marL="12700" marR="700405" indent="-342900">
              <a:lnSpc>
                <a:spcPct val="100000"/>
              </a:lnSpc>
              <a:spcBef>
                <a:spcPct val="20000"/>
              </a:spcBef>
              <a:buFontTx/>
              <a:buBlip>
                <a:blip r:embed="rId2"/>
              </a:buBlip>
              <a:defRPr sz="2400" spc="-10">
                <a:latin typeface="Segoe UI"/>
                <a:cs typeface="Segoe UI"/>
              </a:defRPr>
            </a:lvl1pPr>
            <a:lvl2pPr marL="742950" indent="-285750">
              <a:spcBef>
                <a:spcPct val="20000"/>
              </a:spcBef>
              <a:buFontTx/>
              <a:buBlip>
                <a:blip r:embed="rId2"/>
              </a:buBlip>
              <a:defRPr sz="2400">
                <a:latin typeface="Segoe" panose="020B0502040504020203" pitchFamily="34" charset="0"/>
              </a:defRPr>
            </a:lvl2pPr>
            <a:lvl3pPr marL="1143000" indent="-228600">
              <a:spcBef>
                <a:spcPct val="20000"/>
              </a:spcBef>
              <a:buFontTx/>
              <a:buBlip>
                <a:blip r:embed="rId2"/>
              </a:buBlip>
              <a:defRPr sz="2000">
                <a:latin typeface="Segoe" panose="020B0502040504020203" pitchFamily="34" charset="0"/>
              </a:defRPr>
            </a:lvl3pPr>
            <a:lvl4pPr marL="1600200" indent="-228600">
              <a:spcBef>
                <a:spcPct val="20000"/>
              </a:spcBef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4pPr>
            <a:lvl5pPr marL="2057400" indent="-228600">
              <a:spcBef>
                <a:spcPct val="20000"/>
              </a:spcBef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5pPr>
            <a:lvl6pPr marL="25146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 err="1"/>
              <a:t>env_file</a:t>
            </a:r>
            <a:r>
              <a:rPr lang="en-US" dirty="0"/>
              <a:t>: .env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790D117B-CF06-4360-B57B-352802169BCA}"/>
              </a:ext>
            </a:extLst>
          </p:cNvPr>
          <p:cNvSpPr/>
          <p:nvPr/>
        </p:nvSpPr>
        <p:spPr>
          <a:xfrm>
            <a:off x="6312024" y="1324725"/>
            <a:ext cx="4536504" cy="47685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endParaRPr lang="en-US" sz="2000" b="1" dirty="0">
              <a:solidFill>
                <a:schemeClr val="tx1"/>
              </a:solidFill>
            </a:endParaRPr>
          </a:p>
          <a:p>
            <a:endParaRPr lang="en-US" sz="2000" b="1" dirty="0">
              <a:solidFill>
                <a:schemeClr val="tx1"/>
              </a:solidFill>
            </a:endParaRPr>
          </a:p>
          <a:p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version: '3'</a:t>
            </a:r>
          </a:p>
          <a:p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services: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</a:t>
            </a:r>
            <a:r>
              <a:rPr lang="en-US" sz="2000" b="1" dirty="0" err="1">
                <a:solidFill>
                  <a:schemeClr val="tx1"/>
                </a:solidFill>
              </a:rPr>
              <a:t>jenkins</a:t>
            </a:r>
            <a:r>
              <a:rPr lang="en-US" sz="2000" b="1" dirty="0">
                <a:solidFill>
                  <a:schemeClr val="tx1"/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 image: </a:t>
            </a:r>
            <a:r>
              <a:rPr lang="en-US" sz="2000" b="1" dirty="0" err="1">
                <a:solidFill>
                  <a:schemeClr val="tx1"/>
                </a:solidFill>
              </a:rPr>
              <a:t>jenkins</a:t>
            </a:r>
            <a:r>
              <a:rPr lang="en-US" sz="2000" b="1" dirty="0">
                <a:solidFill>
                  <a:schemeClr val="tx1"/>
                </a:solidFill>
              </a:rPr>
              <a:t>/</a:t>
            </a:r>
            <a:r>
              <a:rPr lang="en-US" sz="2000" b="1" dirty="0" err="1">
                <a:solidFill>
                  <a:schemeClr val="tx1"/>
                </a:solidFill>
              </a:rPr>
              <a:t>jenkins:lts</a:t>
            </a:r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     ports: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   - “8080:8080”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   - “50000:50000”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 restart: always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 environment: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      MYSQL_USER: </a:t>
            </a:r>
            <a:r>
              <a:rPr lang="en-US" sz="2000" b="1" dirty="0" err="1">
                <a:solidFill>
                  <a:schemeClr val="tx1"/>
                </a:solidFill>
              </a:rPr>
              <a:t>wordpress</a:t>
            </a:r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     </a:t>
            </a:r>
            <a:r>
              <a:rPr lang="en-US" sz="2000" b="1" dirty="0" err="1">
                <a:solidFill>
                  <a:schemeClr val="tx1"/>
                </a:solidFill>
              </a:rPr>
              <a:t>env_file</a:t>
            </a:r>
            <a:r>
              <a:rPr lang="en-US" sz="2000" b="1" dirty="0">
                <a:solidFill>
                  <a:schemeClr val="tx1"/>
                </a:solidFill>
              </a:rPr>
              <a:t>: .env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</a:t>
            </a:r>
          </a:p>
          <a:p>
            <a:endParaRPr lang="en-US" sz="2000" b="1" dirty="0">
              <a:solidFill>
                <a:schemeClr val="tx1"/>
              </a:solidFill>
            </a:endParaRPr>
          </a:p>
          <a:p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      </a:t>
            </a:r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 </a:t>
            </a:r>
            <a:endParaRPr lang="he-IL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39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  <p:bldP spid="8" grpId="0"/>
      <p:bldP spid="10" grpId="0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 into the YML File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E894E43-A1AC-410F-A7EA-B3D352BFAB90}"/>
              </a:ext>
            </a:extLst>
          </p:cNvPr>
          <p:cNvSpPr txBox="1">
            <a:spLocks/>
          </p:cNvSpPr>
          <p:nvPr/>
        </p:nvSpPr>
        <p:spPr>
          <a:xfrm>
            <a:off x="802830" y="2422201"/>
            <a:ext cx="8487761" cy="525367"/>
          </a:xfrm>
          <a:prstGeom prst="rect">
            <a:avLst/>
          </a:prstGeom>
        </p:spPr>
        <p:txBody>
          <a:bodyPr lIns="0">
            <a:noAutofit/>
          </a:bodyPr>
          <a:lstStyle>
            <a:defPPr>
              <a:defRPr lang="en-US"/>
            </a:defPPr>
            <a:lvl1pPr marL="12700" marR="700405" indent="-342900">
              <a:lnSpc>
                <a:spcPct val="100000"/>
              </a:lnSpc>
              <a:spcBef>
                <a:spcPct val="20000"/>
              </a:spcBef>
              <a:buFontTx/>
              <a:buBlip>
                <a:blip r:embed="rId2"/>
              </a:buBlip>
              <a:defRPr sz="2400" spc="-10">
                <a:latin typeface="Segoe UI"/>
                <a:cs typeface="Segoe UI"/>
              </a:defRPr>
            </a:lvl1pPr>
            <a:lvl2pPr marL="742950" indent="-285750">
              <a:spcBef>
                <a:spcPct val="20000"/>
              </a:spcBef>
              <a:buFontTx/>
              <a:buBlip>
                <a:blip r:embed="rId2"/>
              </a:buBlip>
              <a:defRPr sz="2400">
                <a:latin typeface="Segoe" panose="020B0502040504020203" pitchFamily="34" charset="0"/>
              </a:defRPr>
            </a:lvl2pPr>
            <a:lvl3pPr marL="1143000" indent="-228600">
              <a:spcBef>
                <a:spcPct val="20000"/>
              </a:spcBef>
              <a:buFontTx/>
              <a:buBlip>
                <a:blip r:embed="rId2"/>
              </a:buBlip>
              <a:defRPr sz="2000">
                <a:latin typeface="Segoe" panose="020B0502040504020203" pitchFamily="34" charset="0"/>
              </a:defRPr>
            </a:lvl3pPr>
            <a:lvl4pPr marL="1600200" indent="-228600">
              <a:spcBef>
                <a:spcPct val="20000"/>
              </a:spcBef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4pPr>
            <a:lvl5pPr marL="2057400" indent="-228600">
              <a:spcBef>
                <a:spcPct val="20000"/>
              </a:spcBef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5pPr>
            <a:lvl6pPr marL="25146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 web:</a:t>
            </a:r>
          </a:p>
          <a:p>
            <a:pPr marL="0" indent="0">
              <a:buNone/>
            </a:pPr>
            <a:r>
              <a:rPr lang="en-US" dirty="0"/>
              <a:t>      networks:</a:t>
            </a:r>
          </a:p>
          <a:p>
            <a:pPr marL="0" indent="0">
              <a:buNone/>
            </a:pPr>
            <a:r>
              <a:rPr lang="en-US" dirty="0"/>
              <a:t>          - </a:t>
            </a:r>
            <a:r>
              <a:rPr lang="en-US" dirty="0" err="1"/>
              <a:t>sela</a:t>
            </a:r>
            <a:endParaRPr lang="en-US" dirty="0"/>
          </a:p>
        </p:txBody>
      </p:sp>
      <p:sp>
        <p:nvSpPr>
          <p:cNvPr id="9" name="מציין מיקום תוכן 8">
            <a:extLst>
              <a:ext uri="{FF2B5EF4-FFF2-40B4-BE49-F238E27FC236}">
                <a16:creationId xmlns:a16="http://schemas.microsoft.com/office/drawing/2014/main" id="{886076E2-4A51-4634-9DC5-A22098D4E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413" y="1492161"/>
            <a:ext cx="2040227" cy="712703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Networks</a:t>
            </a:r>
            <a:endParaRPr lang="he-IL" b="1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DB186D9-9223-42A6-9AD3-BA8699645115}"/>
              </a:ext>
            </a:extLst>
          </p:cNvPr>
          <p:cNvSpPr txBox="1">
            <a:spLocks/>
          </p:cNvSpPr>
          <p:nvPr/>
        </p:nvSpPr>
        <p:spPr>
          <a:xfrm>
            <a:off x="843939" y="4590310"/>
            <a:ext cx="8487761" cy="525367"/>
          </a:xfrm>
          <a:prstGeom prst="rect">
            <a:avLst/>
          </a:prstGeom>
        </p:spPr>
        <p:txBody>
          <a:bodyPr lIns="0">
            <a:noAutofit/>
          </a:bodyPr>
          <a:lstStyle>
            <a:defPPr>
              <a:defRPr lang="en-US"/>
            </a:defPPr>
            <a:lvl1pPr marL="12700" marR="700405" indent="-342900">
              <a:lnSpc>
                <a:spcPct val="100000"/>
              </a:lnSpc>
              <a:spcBef>
                <a:spcPct val="20000"/>
              </a:spcBef>
              <a:buFontTx/>
              <a:buBlip>
                <a:blip r:embed="rId2"/>
              </a:buBlip>
              <a:defRPr sz="2400" spc="-10">
                <a:latin typeface="Segoe UI"/>
                <a:cs typeface="Segoe UI"/>
              </a:defRPr>
            </a:lvl1pPr>
            <a:lvl2pPr marL="742950" indent="-285750">
              <a:spcBef>
                <a:spcPct val="20000"/>
              </a:spcBef>
              <a:buFontTx/>
              <a:buBlip>
                <a:blip r:embed="rId2"/>
              </a:buBlip>
              <a:defRPr sz="2400">
                <a:latin typeface="Segoe" panose="020B0502040504020203" pitchFamily="34" charset="0"/>
              </a:defRPr>
            </a:lvl2pPr>
            <a:lvl3pPr marL="1143000" indent="-228600">
              <a:spcBef>
                <a:spcPct val="20000"/>
              </a:spcBef>
              <a:buFontTx/>
              <a:buBlip>
                <a:blip r:embed="rId2"/>
              </a:buBlip>
              <a:defRPr sz="2000">
                <a:latin typeface="Segoe" panose="020B0502040504020203" pitchFamily="34" charset="0"/>
              </a:defRPr>
            </a:lvl3pPr>
            <a:lvl4pPr marL="1600200" indent="-228600">
              <a:spcBef>
                <a:spcPct val="20000"/>
              </a:spcBef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4pPr>
            <a:lvl5pPr marL="2057400" indent="-228600">
              <a:spcBef>
                <a:spcPct val="20000"/>
              </a:spcBef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5pPr>
            <a:lvl6pPr marL="25146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networks: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sela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other: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09245166-7A06-4BB6-8F33-D578E0482DF8}"/>
              </a:ext>
            </a:extLst>
          </p:cNvPr>
          <p:cNvSpPr/>
          <p:nvPr/>
        </p:nvSpPr>
        <p:spPr>
          <a:xfrm>
            <a:off x="6312024" y="476673"/>
            <a:ext cx="4536504" cy="56886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endParaRPr lang="en-US" sz="2000" b="1" dirty="0">
              <a:solidFill>
                <a:schemeClr val="tx1"/>
              </a:solidFill>
            </a:endParaRPr>
          </a:p>
          <a:p>
            <a:endParaRPr lang="en-US" sz="2000" b="1" dirty="0">
              <a:solidFill>
                <a:schemeClr val="tx1"/>
              </a:solidFill>
            </a:endParaRPr>
          </a:p>
          <a:p>
            <a:endParaRPr lang="en-US" sz="2000" b="1" dirty="0">
              <a:solidFill>
                <a:schemeClr val="tx1"/>
              </a:solidFill>
            </a:endParaRPr>
          </a:p>
          <a:p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version: '3'</a:t>
            </a:r>
          </a:p>
          <a:p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services: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</a:t>
            </a:r>
            <a:r>
              <a:rPr lang="en-US" sz="2000" b="1" dirty="0" err="1">
                <a:solidFill>
                  <a:schemeClr val="tx1"/>
                </a:solidFill>
              </a:rPr>
              <a:t>jenkins</a:t>
            </a:r>
            <a:r>
              <a:rPr lang="en-US" sz="2000" b="1" dirty="0">
                <a:solidFill>
                  <a:schemeClr val="tx1"/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 image: </a:t>
            </a:r>
            <a:r>
              <a:rPr lang="en-US" sz="2000" b="1" dirty="0" err="1">
                <a:solidFill>
                  <a:schemeClr val="tx1"/>
                </a:solidFill>
              </a:rPr>
              <a:t>jenkins</a:t>
            </a:r>
            <a:r>
              <a:rPr lang="en-US" sz="2000" b="1" dirty="0">
                <a:solidFill>
                  <a:schemeClr val="tx1"/>
                </a:solidFill>
              </a:rPr>
              <a:t>/</a:t>
            </a:r>
            <a:r>
              <a:rPr lang="en-US" sz="2000" b="1" dirty="0" err="1">
                <a:solidFill>
                  <a:schemeClr val="tx1"/>
                </a:solidFill>
              </a:rPr>
              <a:t>jenkins:lts</a:t>
            </a:r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     ports: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   - “8080:8080”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   - “50000:50000”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 restart: always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 environment: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      MYSQL_USER: </a:t>
            </a:r>
            <a:r>
              <a:rPr lang="en-US" sz="2000" b="1" dirty="0" err="1">
                <a:solidFill>
                  <a:schemeClr val="tx1"/>
                </a:solidFill>
              </a:rPr>
              <a:t>wordpress</a:t>
            </a:r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     networks: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      - </a:t>
            </a:r>
            <a:r>
              <a:rPr lang="en-US" sz="2000" b="1" dirty="0" err="1">
                <a:solidFill>
                  <a:schemeClr val="tx1"/>
                </a:solidFill>
              </a:rPr>
              <a:t>sela</a:t>
            </a:r>
            <a:endParaRPr lang="en-US" sz="2000" b="1" dirty="0">
              <a:solidFill>
                <a:schemeClr val="tx1"/>
              </a:solidFill>
            </a:endParaRPr>
          </a:p>
          <a:p>
            <a:endParaRPr lang="en-US" sz="2000" b="1" dirty="0">
              <a:solidFill>
                <a:schemeClr val="tx1"/>
              </a:solidFill>
            </a:endParaRPr>
          </a:p>
          <a:p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networks: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 </a:t>
            </a:r>
            <a:r>
              <a:rPr lang="en-US" sz="2000" b="1" dirty="0" err="1">
                <a:solidFill>
                  <a:schemeClr val="tx1"/>
                </a:solidFill>
              </a:rPr>
              <a:t>sela</a:t>
            </a:r>
            <a:r>
              <a:rPr lang="en-US" sz="2000" b="1" dirty="0">
                <a:solidFill>
                  <a:schemeClr val="tx1"/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 other: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</a:t>
            </a:r>
          </a:p>
          <a:p>
            <a:endParaRPr lang="en-US" sz="2000" b="1" dirty="0">
              <a:solidFill>
                <a:schemeClr val="tx1"/>
              </a:solidFill>
            </a:endParaRPr>
          </a:p>
          <a:p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      </a:t>
            </a:r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 </a:t>
            </a:r>
            <a:endParaRPr lang="he-IL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36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  <p:bldP spid="10" grpId="0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 into the YML File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E894E43-A1AC-410F-A7EA-B3D352BFAB90}"/>
              </a:ext>
            </a:extLst>
          </p:cNvPr>
          <p:cNvSpPr txBox="1">
            <a:spLocks/>
          </p:cNvSpPr>
          <p:nvPr/>
        </p:nvSpPr>
        <p:spPr>
          <a:xfrm>
            <a:off x="802830" y="2422201"/>
            <a:ext cx="8487761" cy="525367"/>
          </a:xfrm>
          <a:prstGeom prst="rect">
            <a:avLst/>
          </a:prstGeom>
        </p:spPr>
        <p:txBody>
          <a:bodyPr lIns="0">
            <a:noAutofit/>
          </a:bodyPr>
          <a:lstStyle>
            <a:defPPr>
              <a:defRPr lang="en-US"/>
            </a:defPPr>
            <a:lvl1pPr marL="12700" marR="700405" indent="-342900">
              <a:lnSpc>
                <a:spcPct val="100000"/>
              </a:lnSpc>
              <a:spcBef>
                <a:spcPct val="20000"/>
              </a:spcBef>
              <a:buFontTx/>
              <a:buBlip>
                <a:blip r:embed="rId2"/>
              </a:buBlip>
              <a:defRPr sz="2400" spc="-10">
                <a:latin typeface="Segoe UI"/>
                <a:cs typeface="Segoe UI"/>
              </a:defRPr>
            </a:lvl1pPr>
            <a:lvl2pPr marL="742950" indent="-285750">
              <a:spcBef>
                <a:spcPct val="20000"/>
              </a:spcBef>
              <a:buFontTx/>
              <a:buBlip>
                <a:blip r:embed="rId2"/>
              </a:buBlip>
              <a:defRPr sz="2400">
                <a:latin typeface="Segoe" panose="020B0502040504020203" pitchFamily="34" charset="0"/>
              </a:defRPr>
            </a:lvl2pPr>
            <a:lvl3pPr marL="1143000" indent="-228600">
              <a:spcBef>
                <a:spcPct val="20000"/>
              </a:spcBef>
              <a:buFontTx/>
              <a:buBlip>
                <a:blip r:embed="rId2"/>
              </a:buBlip>
              <a:defRPr sz="2000">
                <a:latin typeface="Segoe" panose="020B0502040504020203" pitchFamily="34" charset="0"/>
              </a:defRPr>
            </a:lvl3pPr>
            <a:lvl4pPr marL="1600200" indent="-228600">
              <a:spcBef>
                <a:spcPct val="20000"/>
              </a:spcBef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4pPr>
            <a:lvl5pPr marL="2057400" indent="-228600">
              <a:spcBef>
                <a:spcPct val="20000"/>
              </a:spcBef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5pPr>
            <a:lvl6pPr marL="25146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 volumes:</a:t>
            </a:r>
          </a:p>
          <a:p>
            <a:pPr marL="0" indent="0">
              <a:buNone/>
            </a:pPr>
            <a:r>
              <a:rPr lang="nn-NO" dirty="0"/>
              <a:t>         - "dbdata:/var/lib/postgresql/data"</a:t>
            </a:r>
            <a:endParaRPr lang="en-US" dirty="0"/>
          </a:p>
        </p:txBody>
      </p:sp>
      <p:sp>
        <p:nvSpPr>
          <p:cNvPr id="9" name="מציין מיקום תוכן 8">
            <a:extLst>
              <a:ext uri="{FF2B5EF4-FFF2-40B4-BE49-F238E27FC236}">
                <a16:creationId xmlns:a16="http://schemas.microsoft.com/office/drawing/2014/main" id="{886076E2-4A51-4634-9DC5-A22098D4E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413" y="1492161"/>
            <a:ext cx="2040227" cy="712703"/>
          </a:xfrm>
        </p:spPr>
        <p:txBody>
          <a:bodyPr>
            <a:normAutofit/>
          </a:bodyPr>
          <a:lstStyle/>
          <a:p>
            <a:r>
              <a:rPr lang="en-US" b="1" dirty="0"/>
              <a:t>Volumes</a:t>
            </a:r>
            <a:endParaRPr lang="he-IL" b="1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DB186D9-9223-42A6-9AD3-BA8699645115}"/>
              </a:ext>
            </a:extLst>
          </p:cNvPr>
          <p:cNvSpPr txBox="1">
            <a:spLocks/>
          </p:cNvSpPr>
          <p:nvPr/>
        </p:nvSpPr>
        <p:spPr>
          <a:xfrm>
            <a:off x="843939" y="4590310"/>
            <a:ext cx="8487761" cy="525367"/>
          </a:xfrm>
          <a:prstGeom prst="rect">
            <a:avLst/>
          </a:prstGeom>
        </p:spPr>
        <p:txBody>
          <a:bodyPr lIns="0">
            <a:noAutofit/>
          </a:bodyPr>
          <a:lstStyle>
            <a:defPPr>
              <a:defRPr lang="en-US"/>
            </a:defPPr>
            <a:lvl1pPr marL="12700" marR="700405" indent="-342900">
              <a:lnSpc>
                <a:spcPct val="100000"/>
              </a:lnSpc>
              <a:spcBef>
                <a:spcPct val="20000"/>
              </a:spcBef>
              <a:buFontTx/>
              <a:buBlip>
                <a:blip r:embed="rId2"/>
              </a:buBlip>
              <a:defRPr sz="2400" spc="-10">
                <a:latin typeface="Segoe UI"/>
                <a:cs typeface="Segoe UI"/>
              </a:defRPr>
            </a:lvl1pPr>
            <a:lvl2pPr marL="742950" indent="-285750">
              <a:spcBef>
                <a:spcPct val="20000"/>
              </a:spcBef>
              <a:buFontTx/>
              <a:buBlip>
                <a:blip r:embed="rId2"/>
              </a:buBlip>
              <a:defRPr sz="2400">
                <a:latin typeface="Segoe" panose="020B0502040504020203" pitchFamily="34" charset="0"/>
              </a:defRPr>
            </a:lvl2pPr>
            <a:lvl3pPr marL="1143000" indent="-228600">
              <a:spcBef>
                <a:spcPct val="20000"/>
              </a:spcBef>
              <a:buFontTx/>
              <a:buBlip>
                <a:blip r:embed="rId2"/>
              </a:buBlip>
              <a:defRPr sz="2000">
                <a:latin typeface="Segoe" panose="020B0502040504020203" pitchFamily="34" charset="0"/>
              </a:defRPr>
            </a:lvl3pPr>
            <a:lvl4pPr marL="1600200" indent="-228600">
              <a:spcBef>
                <a:spcPct val="20000"/>
              </a:spcBef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4pPr>
            <a:lvl5pPr marL="2057400" indent="-228600">
              <a:spcBef>
                <a:spcPct val="20000"/>
              </a:spcBef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5pPr>
            <a:lvl6pPr marL="25146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volumes 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dbdata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1ED1CF2-DC02-49E8-B4C4-A8F9578B4A44}"/>
              </a:ext>
            </a:extLst>
          </p:cNvPr>
          <p:cNvSpPr/>
          <p:nvPr/>
        </p:nvSpPr>
        <p:spPr>
          <a:xfrm>
            <a:off x="6384032" y="188640"/>
            <a:ext cx="4536504" cy="60212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endParaRPr lang="en-US" sz="2000" b="1" dirty="0">
              <a:solidFill>
                <a:schemeClr val="tx1"/>
              </a:solidFill>
            </a:endParaRPr>
          </a:p>
          <a:p>
            <a:endParaRPr lang="en-US" sz="2000" b="1" dirty="0">
              <a:solidFill>
                <a:schemeClr val="tx1"/>
              </a:solidFill>
            </a:endParaRPr>
          </a:p>
          <a:p>
            <a:endParaRPr lang="en-US" sz="2000" b="1" dirty="0">
              <a:solidFill>
                <a:schemeClr val="tx1"/>
              </a:solidFill>
            </a:endParaRPr>
          </a:p>
          <a:p>
            <a:endParaRPr lang="en-US" sz="1700" b="1" dirty="0">
              <a:solidFill>
                <a:schemeClr val="tx1"/>
              </a:solidFill>
            </a:endParaRPr>
          </a:p>
          <a:p>
            <a:endParaRPr lang="en-US" sz="1700" b="1" dirty="0">
              <a:solidFill>
                <a:schemeClr val="tx1"/>
              </a:solidFill>
            </a:endParaRPr>
          </a:p>
          <a:p>
            <a:r>
              <a:rPr lang="en-US" sz="1700" b="1" dirty="0">
                <a:solidFill>
                  <a:schemeClr val="tx1"/>
                </a:solidFill>
              </a:rPr>
              <a:t>version: '3'</a:t>
            </a:r>
          </a:p>
          <a:p>
            <a:endParaRPr lang="en-US" sz="1700" b="1" dirty="0">
              <a:solidFill>
                <a:schemeClr val="tx1"/>
              </a:solidFill>
            </a:endParaRPr>
          </a:p>
          <a:p>
            <a:r>
              <a:rPr lang="en-US" sz="1700" b="1" dirty="0">
                <a:solidFill>
                  <a:schemeClr val="tx1"/>
                </a:solidFill>
              </a:rPr>
              <a:t>services:</a:t>
            </a:r>
          </a:p>
          <a:p>
            <a:r>
              <a:rPr lang="en-US" sz="1700" b="1" dirty="0">
                <a:solidFill>
                  <a:schemeClr val="tx1"/>
                </a:solidFill>
              </a:rPr>
              <a:t>   </a:t>
            </a:r>
            <a:r>
              <a:rPr lang="en-US" sz="1700" b="1" dirty="0" err="1">
                <a:solidFill>
                  <a:schemeClr val="tx1"/>
                </a:solidFill>
              </a:rPr>
              <a:t>jenkins</a:t>
            </a:r>
            <a:r>
              <a:rPr lang="en-US" sz="1700" b="1" dirty="0">
                <a:solidFill>
                  <a:schemeClr val="tx1"/>
                </a:solidFill>
              </a:rPr>
              <a:t>:</a:t>
            </a:r>
          </a:p>
          <a:p>
            <a:r>
              <a:rPr lang="en-US" sz="1700" b="1" dirty="0">
                <a:solidFill>
                  <a:schemeClr val="tx1"/>
                </a:solidFill>
              </a:rPr>
              <a:t>     image: </a:t>
            </a:r>
            <a:r>
              <a:rPr lang="en-US" sz="1700" b="1" dirty="0" err="1">
                <a:solidFill>
                  <a:schemeClr val="tx1"/>
                </a:solidFill>
              </a:rPr>
              <a:t>jenkins</a:t>
            </a:r>
            <a:r>
              <a:rPr lang="en-US" sz="1700" b="1" dirty="0">
                <a:solidFill>
                  <a:schemeClr val="tx1"/>
                </a:solidFill>
              </a:rPr>
              <a:t>/</a:t>
            </a:r>
            <a:r>
              <a:rPr lang="en-US" sz="1700" b="1" dirty="0" err="1">
                <a:solidFill>
                  <a:schemeClr val="tx1"/>
                </a:solidFill>
              </a:rPr>
              <a:t>jenkins:lts</a:t>
            </a:r>
            <a:endParaRPr lang="en-US" sz="1700" b="1" dirty="0">
              <a:solidFill>
                <a:schemeClr val="tx1"/>
              </a:solidFill>
            </a:endParaRPr>
          </a:p>
          <a:p>
            <a:r>
              <a:rPr lang="en-US" sz="1700" b="1" dirty="0">
                <a:solidFill>
                  <a:schemeClr val="tx1"/>
                </a:solidFill>
              </a:rPr>
              <a:t>     ports:</a:t>
            </a:r>
          </a:p>
          <a:p>
            <a:r>
              <a:rPr lang="en-US" sz="1700" b="1" dirty="0">
                <a:solidFill>
                  <a:schemeClr val="tx1"/>
                </a:solidFill>
              </a:rPr>
              <a:t>       - “8080:8080”</a:t>
            </a:r>
          </a:p>
          <a:p>
            <a:r>
              <a:rPr lang="en-US" sz="1700" b="1" dirty="0">
                <a:solidFill>
                  <a:schemeClr val="tx1"/>
                </a:solidFill>
              </a:rPr>
              <a:t>       - “50000:50000”</a:t>
            </a:r>
          </a:p>
          <a:p>
            <a:r>
              <a:rPr lang="en-US" sz="1700" b="1" dirty="0">
                <a:solidFill>
                  <a:schemeClr val="tx1"/>
                </a:solidFill>
              </a:rPr>
              <a:t>     restart: always</a:t>
            </a:r>
          </a:p>
          <a:p>
            <a:r>
              <a:rPr lang="en-US" sz="1700" b="1" dirty="0">
                <a:solidFill>
                  <a:schemeClr val="tx1"/>
                </a:solidFill>
              </a:rPr>
              <a:t>     environment:</a:t>
            </a:r>
          </a:p>
          <a:p>
            <a:r>
              <a:rPr lang="en-US" sz="1700" b="1" dirty="0">
                <a:solidFill>
                  <a:schemeClr val="tx1"/>
                </a:solidFill>
              </a:rPr>
              <a:t>          MYSQL_USER: </a:t>
            </a:r>
            <a:r>
              <a:rPr lang="en-US" sz="1700" b="1" dirty="0" err="1">
                <a:solidFill>
                  <a:schemeClr val="tx1"/>
                </a:solidFill>
              </a:rPr>
              <a:t>wordpress</a:t>
            </a:r>
            <a:endParaRPr lang="en-US" sz="1700" b="1" dirty="0">
              <a:solidFill>
                <a:schemeClr val="tx1"/>
              </a:solidFill>
            </a:endParaRPr>
          </a:p>
          <a:p>
            <a:r>
              <a:rPr lang="en-US" sz="1700" b="1" dirty="0">
                <a:solidFill>
                  <a:schemeClr val="tx1"/>
                </a:solidFill>
              </a:rPr>
              <a:t>     networks:</a:t>
            </a:r>
          </a:p>
          <a:p>
            <a:r>
              <a:rPr lang="en-US" sz="1700" b="1" dirty="0">
                <a:solidFill>
                  <a:schemeClr val="tx1"/>
                </a:solidFill>
              </a:rPr>
              <a:t>          - </a:t>
            </a:r>
            <a:r>
              <a:rPr lang="en-US" sz="1700" b="1" dirty="0" err="1">
                <a:solidFill>
                  <a:schemeClr val="tx1"/>
                </a:solidFill>
              </a:rPr>
              <a:t>sela</a:t>
            </a:r>
            <a:endParaRPr lang="en-US" sz="1700" b="1" dirty="0">
              <a:solidFill>
                <a:schemeClr val="tx1"/>
              </a:solidFill>
            </a:endParaRPr>
          </a:p>
          <a:p>
            <a:r>
              <a:rPr lang="en-US" sz="1700" b="1" dirty="0">
                <a:solidFill>
                  <a:schemeClr val="tx1"/>
                </a:solidFill>
              </a:rPr>
              <a:t>     volumes:</a:t>
            </a:r>
          </a:p>
          <a:p>
            <a:r>
              <a:rPr lang="en-US" sz="1700" b="1" dirty="0">
                <a:solidFill>
                  <a:schemeClr val="tx1"/>
                </a:solidFill>
              </a:rPr>
              <a:t>          - </a:t>
            </a:r>
            <a:r>
              <a:rPr lang="en-US" sz="1700" b="1" dirty="0" err="1">
                <a:solidFill>
                  <a:schemeClr val="tx1"/>
                </a:solidFill>
              </a:rPr>
              <a:t>dbdata</a:t>
            </a:r>
            <a:r>
              <a:rPr lang="en-US" sz="1700" b="1" dirty="0">
                <a:solidFill>
                  <a:schemeClr val="tx1"/>
                </a:solidFill>
              </a:rPr>
              <a:t>:/var/lib/</a:t>
            </a:r>
            <a:r>
              <a:rPr lang="en-US" sz="1700" b="1" dirty="0" err="1">
                <a:solidFill>
                  <a:schemeClr val="tx1"/>
                </a:solidFill>
              </a:rPr>
              <a:t>postgresql</a:t>
            </a:r>
            <a:r>
              <a:rPr lang="en-US" sz="1700" b="1" dirty="0">
                <a:solidFill>
                  <a:schemeClr val="tx1"/>
                </a:solidFill>
              </a:rPr>
              <a:t>/data</a:t>
            </a:r>
          </a:p>
          <a:p>
            <a:endParaRPr lang="en-US" sz="1700" b="1" dirty="0">
              <a:solidFill>
                <a:schemeClr val="tx1"/>
              </a:solidFill>
            </a:endParaRPr>
          </a:p>
          <a:p>
            <a:endParaRPr lang="en-US" sz="1700" b="1" dirty="0">
              <a:solidFill>
                <a:schemeClr val="tx1"/>
              </a:solidFill>
            </a:endParaRPr>
          </a:p>
          <a:p>
            <a:r>
              <a:rPr lang="en-US" sz="1700" b="1" dirty="0">
                <a:solidFill>
                  <a:schemeClr val="tx1"/>
                </a:solidFill>
              </a:rPr>
              <a:t>networks:</a:t>
            </a:r>
          </a:p>
          <a:p>
            <a:r>
              <a:rPr lang="en-US" sz="1700" b="1" dirty="0">
                <a:solidFill>
                  <a:schemeClr val="tx1"/>
                </a:solidFill>
              </a:rPr>
              <a:t>     </a:t>
            </a:r>
            <a:r>
              <a:rPr lang="en-US" sz="1700" b="1" dirty="0" err="1">
                <a:solidFill>
                  <a:schemeClr val="tx1"/>
                </a:solidFill>
              </a:rPr>
              <a:t>sela</a:t>
            </a:r>
            <a:r>
              <a:rPr lang="en-US" sz="1700" b="1" dirty="0">
                <a:solidFill>
                  <a:schemeClr val="tx1"/>
                </a:solidFill>
              </a:rPr>
              <a:t>:</a:t>
            </a:r>
          </a:p>
          <a:p>
            <a:r>
              <a:rPr lang="en-US" sz="1700" b="1" dirty="0">
                <a:solidFill>
                  <a:schemeClr val="tx1"/>
                </a:solidFill>
              </a:rPr>
              <a:t>     other:</a:t>
            </a:r>
          </a:p>
          <a:p>
            <a:endParaRPr lang="en-US" sz="1700" b="1" dirty="0">
              <a:solidFill>
                <a:schemeClr val="tx1"/>
              </a:solidFill>
            </a:endParaRPr>
          </a:p>
          <a:p>
            <a:r>
              <a:rPr lang="en-US" sz="1700" b="1" dirty="0">
                <a:solidFill>
                  <a:schemeClr val="tx1"/>
                </a:solidFill>
              </a:rPr>
              <a:t>Volumes:</a:t>
            </a:r>
          </a:p>
          <a:p>
            <a:r>
              <a:rPr lang="en-US" sz="1700" b="1" dirty="0">
                <a:solidFill>
                  <a:schemeClr val="tx1"/>
                </a:solidFill>
              </a:rPr>
              <a:t>     </a:t>
            </a:r>
            <a:r>
              <a:rPr lang="en-US" sz="1700" b="1" dirty="0" err="1">
                <a:solidFill>
                  <a:schemeClr val="tx1"/>
                </a:solidFill>
              </a:rPr>
              <a:t>dbdata</a:t>
            </a:r>
            <a:r>
              <a:rPr lang="en-US" sz="1700" b="1" dirty="0">
                <a:solidFill>
                  <a:schemeClr val="tx1"/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</a:t>
            </a:r>
          </a:p>
          <a:p>
            <a:endParaRPr lang="en-US" sz="2000" b="1" dirty="0">
              <a:solidFill>
                <a:schemeClr val="tx1"/>
              </a:solidFill>
            </a:endParaRPr>
          </a:p>
          <a:p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      </a:t>
            </a:r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 </a:t>
            </a:r>
            <a:endParaRPr lang="he-IL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66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  <p:bldP spid="10" grpId="0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67407" y="1268760"/>
            <a:ext cx="10393155" cy="4608511"/>
          </a:xfrm>
          <a:noFill/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What is docker compose?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Features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Installation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YML File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Commands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Lab 10: Simple Docker Compose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Dive into the YML File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Lab 11: Docker Compose</a:t>
            </a:r>
          </a:p>
        </p:txBody>
      </p:sp>
    </p:spTree>
    <p:extLst>
      <p:ext uri="{BB962C8B-B14F-4D97-AF65-F5344CB8AC3E}">
        <p14:creationId xmlns:p14="http://schemas.microsoft.com/office/powerpoint/2010/main" val="276671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B697FD-12B4-4054-BA51-B6DAA0EC9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93049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11: Docker Compose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835579" y="5157192"/>
            <a:ext cx="10656920" cy="1015489"/>
          </a:xfrm>
          <a:prstGeom prst="rect">
            <a:avLst/>
          </a:prstGeom>
          <a:ln>
            <a:noFill/>
          </a:ln>
          <a:effectLst/>
        </p:spPr>
        <p:txBody>
          <a:bodyPr vert="horz" lIns="0" tIns="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0" kern="1200">
                <a:ln w="3175">
                  <a:noFill/>
                </a:ln>
                <a:solidFill>
                  <a:srgbClr val="F08E1B"/>
                </a:solidFill>
                <a:effectLst/>
                <a:latin typeface="Segoe Light" panose="020B03020405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sz="2500" dirty="0">
                <a:hlinkClick r:id="rId2"/>
              </a:rPr>
              <a:t>https://gitlab.com/docker-workshop/Lab-12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991861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775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15413" y="476673"/>
            <a:ext cx="10657184" cy="1015489"/>
          </a:xfrm>
        </p:spPr>
        <p:txBody>
          <a:bodyPr/>
          <a:lstStyle/>
          <a:p>
            <a:r>
              <a:rPr lang="en-US" dirty="0"/>
              <a:t>What is docker compose?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946905" y="2996952"/>
            <a:ext cx="6451236" cy="944288"/>
          </a:xfrm>
          <a:prstGeom prst="rect">
            <a:avLst/>
          </a:prstGeom>
        </p:spPr>
        <p:txBody>
          <a:bodyPr lIns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/>
              <a:t>Define a multi-container application in a single file</a:t>
            </a:r>
            <a:endParaRPr lang="en-US" sz="2000" dirty="0"/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946907" y="4192222"/>
            <a:ext cx="7813389" cy="457308"/>
          </a:xfrm>
          <a:prstGeom prst="rect">
            <a:avLst/>
          </a:prstGeom>
        </p:spPr>
        <p:txBody>
          <a:bodyPr lIns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700405">
              <a:lnSpc>
                <a:spcPct val="100000"/>
              </a:lnSpc>
            </a:pPr>
            <a:r>
              <a:rPr lang="en-US" sz="2400" dirty="0"/>
              <a:t>Spin your application up in a single command</a:t>
            </a:r>
            <a:endParaRPr lang="en-US" sz="2400" spc="-10" dirty="0">
              <a:latin typeface="Segoe UI"/>
              <a:cs typeface="Segoe UI"/>
            </a:endParaRPr>
          </a:p>
        </p:txBody>
      </p:sp>
      <p:sp>
        <p:nvSpPr>
          <p:cNvPr id="17" name="Content Placeholder 3"/>
          <p:cNvSpPr txBox="1">
            <a:spLocks/>
          </p:cNvSpPr>
          <p:nvPr/>
        </p:nvSpPr>
        <p:spPr>
          <a:xfrm>
            <a:off x="946908" y="1772816"/>
            <a:ext cx="6471538" cy="101548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/>
              <a:t>Docker Compose is a tool for defining and running complex applications with Docker.</a:t>
            </a:r>
            <a:endParaRPr lang="en-US" sz="2400" spc="-10" dirty="0">
              <a:latin typeface="Segoe UI"/>
              <a:cs typeface="Segoe UI"/>
            </a:endParaRP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901EEA0-623C-4A42-ADFC-3BD7C270946B}"/>
              </a:ext>
            </a:extLst>
          </p:cNvPr>
          <p:cNvSpPr txBox="1">
            <a:spLocks/>
          </p:cNvSpPr>
          <p:nvPr/>
        </p:nvSpPr>
        <p:spPr>
          <a:xfrm>
            <a:off x="946907" y="5013176"/>
            <a:ext cx="6471540" cy="457308"/>
          </a:xfrm>
          <a:prstGeom prst="rect">
            <a:avLst/>
          </a:prstGeom>
        </p:spPr>
        <p:txBody>
          <a:bodyPr lIns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</p:txBody>
      </p:sp>
      <p:pic>
        <p:nvPicPr>
          <p:cNvPr id="2" name="Picture 2" descr="Drupal Development with Docker Compose | Chapter Three">
            <a:extLst>
              <a:ext uri="{FF2B5EF4-FFF2-40B4-BE49-F238E27FC236}">
                <a16:creationId xmlns:a16="http://schemas.microsoft.com/office/drawing/2014/main" id="{69FAA775-D804-483C-A48F-212BE2B8A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208" y="601324"/>
            <a:ext cx="2763699" cy="486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612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920604" y="2454301"/>
            <a:ext cx="8127724" cy="525367"/>
          </a:xfrm>
          <a:prstGeom prst="rect">
            <a:avLst/>
          </a:prstGeom>
        </p:spPr>
        <p:txBody>
          <a:bodyPr lIns="0">
            <a:noAutofit/>
          </a:bodyPr>
          <a:lstStyle>
            <a:defPPr>
              <a:defRPr lang="en-US"/>
            </a:defPPr>
            <a:lvl1pPr marL="12700" marR="700405" indent="-342900">
              <a:lnSpc>
                <a:spcPct val="100000"/>
              </a:lnSpc>
              <a:spcBef>
                <a:spcPct val="20000"/>
              </a:spcBef>
              <a:buFontTx/>
              <a:buBlip>
                <a:blip r:embed="rId2"/>
              </a:buBlip>
              <a:defRPr sz="2400" spc="-10">
                <a:latin typeface="Segoe UI"/>
                <a:cs typeface="Segoe UI"/>
              </a:defRPr>
            </a:lvl1pPr>
            <a:lvl2pPr marL="742950" indent="-285750">
              <a:spcBef>
                <a:spcPct val="20000"/>
              </a:spcBef>
              <a:buFontTx/>
              <a:buBlip>
                <a:blip r:embed="rId2"/>
              </a:buBlip>
              <a:defRPr sz="2400">
                <a:latin typeface="Segoe" panose="020B0502040504020203" pitchFamily="34" charset="0"/>
              </a:defRPr>
            </a:lvl2pPr>
            <a:lvl3pPr marL="1143000" indent="-228600">
              <a:spcBef>
                <a:spcPct val="20000"/>
              </a:spcBef>
              <a:buFontTx/>
              <a:buBlip>
                <a:blip r:embed="rId2"/>
              </a:buBlip>
              <a:defRPr sz="2000">
                <a:latin typeface="Segoe" panose="020B0502040504020203" pitchFamily="34" charset="0"/>
              </a:defRPr>
            </a:lvl3pPr>
            <a:lvl4pPr marL="1600200" indent="-228600">
              <a:spcBef>
                <a:spcPct val="20000"/>
              </a:spcBef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4pPr>
            <a:lvl5pPr marL="2057400" indent="-228600">
              <a:spcBef>
                <a:spcPct val="20000"/>
              </a:spcBef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5pPr>
            <a:lvl6pPr marL="25146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Preserve volume data when containers are created</a:t>
            </a:r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920606" y="3174382"/>
            <a:ext cx="7813389" cy="457308"/>
          </a:xfrm>
          <a:prstGeom prst="rect">
            <a:avLst/>
          </a:prstGeom>
        </p:spPr>
        <p:txBody>
          <a:bodyPr lIns="0">
            <a:noAutofit/>
          </a:bodyPr>
          <a:lstStyle>
            <a:defPPr>
              <a:defRPr lang="en-US"/>
            </a:defPPr>
            <a:lvl1pPr marL="12700" marR="700405" indent="-342900">
              <a:lnSpc>
                <a:spcPct val="100000"/>
              </a:lnSpc>
              <a:spcBef>
                <a:spcPct val="20000"/>
              </a:spcBef>
              <a:buFontTx/>
              <a:buBlip>
                <a:blip r:embed="rId2"/>
              </a:buBlip>
              <a:defRPr sz="2400" spc="-10">
                <a:latin typeface="Segoe UI"/>
                <a:cs typeface="Segoe UI"/>
              </a:defRPr>
            </a:lvl1pPr>
            <a:lvl2pPr marL="742950" indent="-285750">
              <a:spcBef>
                <a:spcPct val="20000"/>
              </a:spcBef>
              <a:buFontTx/>
              <a:buBlip>
                <a:blip r:embed="rId2"/>
              </a:buBlip>
              <a:defRPr sz="2400">
                <a:latin typeface="Segoe" panose="020B0502040504020203" pitchFamily="34" charset="0"/>
              </a:defRPr>
            </a:lvl2pPr>
            <a:lvl3pPr marL="1143000" indent="-228600">
              <a:spcBef>
                <a:spcPct val="20000"/>
              </a:spcBef>
              <a:buFontTx/>
              <a:buBlip>
                <a:blip r:embed="rId2"/>
              </a:buBlip>
              <a:defRPr sz="2000">
                <a:latin typeface="Segoe" panose="020B0502040504020203" pitchFamily="34" charset="0"/>
              </a:defRPr>
            </a:lvl3pPr>
            <a:lvl4pPr marL="1600200" indent="-228600">
              <a:spcBef>
                <a:spcPct val="20000"/>
              </a:spcBef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4pPr>
            <a:lvl5pPr marL="2057400" indent="-228600">
              <a:spcBef>
                <a:spcPct val="20000"/>
              </a:spcBef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5pPr>
            <a:lvl6pPr marL="25146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Only recreate containers that have changed</a:t>
            </a:r>
          </a:p>
        </p:txBody>
      </p:sp>
      <p:sp>
        <p:nvSpPr>
          <p:cNvPr id="17" name="Content Placeholder 3"/>
          <p:cNvSpPr txBox="1">
            <a:spLocks/>
          </p:cNvSpPr>
          <p:nvPr/>
        </p:nvSpPr>
        <p:spPr>
          <a:xfrm>
            <a:off x="920606" y="1784918"/>
            <a:ext cx="8487761" cy="525367"/>
          </a:xfrm>
          <a:prstGeom prst="rect">
            <a:avLst/>
          </a:prstGeom>
        </p:spPr>
        <p:txBody>
          <a:bodyPr lIns="0">
            <a:noAutofit/>
          </a:bodyPr>
          <a:lstStyle>
            <a:defPPr>
              <a:defRPr lang="en-US"/>
            </a:defPPr>
            <a:lvl1pPr marL="12700" marR="700405" indent="-342900">
              <a:lnSpc>
                <a:spcPct val="100000"/>
              </a:lnSpc>
              <a:spcBef>
                <a:spcPct val="20000"/>
              </a:spcBef>
              <a:buFontTx/>
              <a:buBlip>
                <a:blip r:embed="rId2"/>
              </a:buBlip>
              <a:defRPr sz="2400" spc="-10">
                <a:latin typeface="Segoe UI"/>
                <a:cs typeface="Segoe UI"/>
              </a:defRPr>
            </a:lvl1pPr>
            <a:lvl2pPr marL="742950" indent="-285750">
              <a:spcBef>
                <a:spcPct val="20000"/>
              </a:spcBef>
              <a:buFontTx/>
              <a:buBlip>
                <a:blip r:embed="rId2"/>
              </a:buBlip>
              <a:defRPr sz="2400">
                <a:latin typeface="Segoe" panose="020B0502040504020203" pitchFamily="34" charset="0"/>
              </a:defRPr>
            </a:lvl2pPr>
            <a:lvl3pPr marL="1143000" indent="-228600">
              <a:spcBef>
                <a:spcPct val="20000"/>
              </a:spcBef>
              <a:buFontTx/>
              <a:buBlip>
                <a:blip r:embed="rId2"/>
              </a:buBlip>
              <a:defRPr sz="2000">
                <a:latin typeface="Segoe" panose="020B0502040504020203" pitchFamily="34" charset="0"/>
              </a:defRPr>
            </a:lvl3pPr>
            <a:lvl4pPr marL="1600200" indent="-228600">
              <a:spcBef>
                <a:spcPct val="20000"/>
              </a:spcBef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4pPr>
            <a:lvl5pPr marL="2057400" indent="-228600">
              <a:spcBef>
                <a:spcPct val="20000"/>
              </a:spcBef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5pPr>
            <a:lvl6pPr marL="25146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Multiple isolated environments on a single host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901EEA0-623C-4A42-ADFC-3BD7C270946B}"/>
              </a:ext>
            </a:extLst>
          </p:cNvPr>
          <p:cNvSpPr txBox="1">
            <a:spLocks/>
          </p:cNvSpPr>
          <p:nvPr/>
        </p:nvSpPr>
        <p:spPr>
          <a:xfrm>
            <a:off x="920606" y="3822453"/>
            <a:ext cx="9711898" cy="457308"/>
          </a:xfrm>
          <a:prstGeom prst="rect">
            <a:avLst/>
          </a:prstGeom>
        </p:spPr>
        <p:txBody>
          <a:bodyPr lIns="0">
            <a:noAutofit/>
          </a:bodyPr>
          <a:lstStyle>
            <a:defPPr>
              <a:defRPr lang="en-US"/>
            </a:defPPr>
            <a:lvl1pPr marL="12700" marR="700405" indent="-342900">
              <a:lnSpc>
                <a:spcPct val="100000"/>
              </a:lnSpc>
              <a:spcBef>
                <a:spcPct val="20000"/>
              </a:spcBef>
              <a:buFontTx/>
              <a:buBlip>
                <a:blip r:embed="rId2"/>
              </a:buBlip>
              <a:defRPr sz="2400" spc="-10">
                <a:latin typeface="Segoe UI"/>
                <a:cs typeface="Segoe UI"/>
              </a:defRPr>
            </a:lvl1pPr>
            <a:lvl2pPr marL="742950" indent="-285750">
              <a:spcBef>
                <a:spcPct val="20000"/>
              </a:spcBef>
              <a:buFontTx/>
              <a:buBlip>
                <a:blip r:embed="rId2"/>
              </a:buBlip>
              <a:defRPr sz="2400">
                <a:latin typeface="Segoe" panose="020B0502040504020203" pitchFamily="34" charset="0"/>
              </a:defRPr>
            </a:lvl2pPr>
            <a:lvl3pPr marL="1143000" indent="-228600">
              <a:spcBef>
                <a:spcPct val="20000"/>
              </a:spcBef>
              <a:buFontTx/>
              <a:buBlip>
                <a:blip r:embed="rId2"/>
              </a:buBlip>
              <a:defRPr sz="2000">
                <a:latin typeface="Segoe" panose="020B0502040504020203" pitchFamily="34" charset="0"/>
              </a:defRPr>
            </a:lvl3pPr>
            <a:lvl4pPr marL="1600200" indent="-228600">
              <a:spcBef>
                <a:spcPct val="20000"/>
              </a:spcBef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4pPr>
            <a:lvl5pPr marL="2057400" indent="-228600">
              <a:spcBef>
                <a:spcPct val="20000"/>
              </a:spcBef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5pPr>
            <a:lvl6pPr marL="25146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Variables and moving a composition between environments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3082F85-3E52-4C6E-90F0-8EA42FED8409}"/>
              </a:ext>
            </a:extLst>
          </p:cNvPr>
          <p:cNvSpPr txBox="1">
            <a:spLocks/>
          </p:cNvSpPr>
          <p:nvPr/>
        </p:nvSpPr>
        <p:spPr>
          <a:xfrm>
            <a:off x="920604" y="4502453"/>
            <a:ext cx="6471541" cy="463976"/>
          </a:xfrm>
          <a:prstGeom prst="rect">
            <a:avLst/>
          </a:prstGeom>
        </p:spPr>
        <p:txBody>
          <a:bodyPr lIns="0">
            <a:noAutofit/>
          </a:bodyPr>
          <a:lstStyle>
            <a:defPPr>
              <a:defRPr lang="en-US"/>
            </a:defPPr>
            <a:lvl1pPr marL="12700" marR="700405" indent="-342900">
              <a:lnSpc>
                <a:spcPct val="100000"/>
              </a:lnSpc>
              <a:spcBef>
                <a:spcPct val="20000"/>
              </a:spcBef>
              <a:buFontTx/>
              <a:buBlip>
                <a:blip r:embed="rId2"/>
              </a:buBlip>
              <a:defRPr sz="2400" spc="-10">
                <a:latin typeface="Segoe UI"/>
                <a:cs typeface="Segoe UI"/>
              </a:defRPr>
            </a:lvl1pPr>
            <a:lvl2pPr marL="742950" indent="-285750">
              <a:spcBef>
                <a:spcPct val="20000"/>
              </a:spcBef>
              <a:buFontTx/>
              <a:buBlip>
                <a:blip r:embed="rId2"/>
              </a:buBlip>
              <a:defRPr sz="2400">
                <a:latin typeface="Segoe" panose="020B0502040504020203" pitchFamily="34" charset="0"/>
              </a:defRPr>
            </a:lvl2pPr>
            <a:lvl3pPr marL="1143000" indent="-228600">
              <a:spcBef>
                <a:spcPct val="20000"/>
              </a:spcBef>
              <a:buFontTx/>
              <a:buBlip>
                <a:blip r:embed="rId2"/>
              </a:buBlip>
              <a:defRPr sz="2000">
                <a:latin typeface="Segoe" panose="020B0502040504020203" pitchFamily="34" charset="0"/>
              </a:defRPr>
            </a:lvl3pPr>
            <a:lvl4pPr marL="1600200" indent="-228600">
              <a:spcBef>
                <a:spcPct val="20000"/>
              </a:spcBef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4pPr>
            <a:lvl5pPr marL="2057400" indent="-228600">
              <a:spcBef>
                <a:spcPct val="20000"/>
              </a:spcBef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5pPr>
            <a:lvl6pPr marL="25146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9CB71514-9AA9-48C4-9C7D-670EE8DD4B42}"/>
              </a:ext>
            </a:extLst>
          </p:cNvPr>
          <p:cNvSpPr txBox="1">
            <a:spLocks/>
          </p:cNvSpPr>
          <p:nvPr/>
        </p:nvSpPr>
        <p:spPr>
          <a:xfrm>
            <a:off x="920603" y="4491836"/>
            <a:ext cx="6471541" cy="463976"/>
          </a:xfrm>
          <a:prstGeom prst="rect">
            <a:avLst/>
          </a:prstGeom>
        </p:spPr>
        <p:txBody>
          <a:bodyPr lIns="0">
            <a:noAutofit/>
          </a:bodyPr>
          <a:lstStyle>
            <a:defPPr>
              <a:defRPr lang="en-US"/>
            </a:defPPr>
            <a:lvl1pPr marL="12700" marR="700405" indent="-342900">
              <a:lnSpc>
                <a:spcPct val="100000"/>
              </a:lnSpc>
              <a:spcBef>
                <a:spcPct val="20000"/>
              </a:spcBef>
              <a:buFontTx/>
              <a:buBlip>
                <a:blip r:embed="rId2"/>
              </a:buBlip>
              <a:defRPr sz="2400" spc="-10">
                <a:latin typeface="Segoe UI"/>
                <a:cs typeface="Segoe UI"/>
              </a:defRPr>
            </a:lvl1pPr>
            <a:lvl2pPr marL="742950" indent="-285750">
              <a:spcBef>
                <a:spcPct val="20000"/>
              </a:spcBef>
              <a:buFontTx/>
              <a:buBlip>
                <a:blip r:embed="rId2"/>
              </a:buBlip>
              <a:defRPr sz="2400">
                <a:latin typeface="Segoe" panose="020B0502040504020203" pitchFamily="34" charset="0"/>
              </a:defRPr>
            </a:lvl2pPr>
            <a:lvl3pPr marL="1143000" indent="-228600">
              <a:spcBef>
                <a:spcPct val="20000"/>
              </a:spcBef>
              <a:buFontTx/>
              <a:buBlip>
                <a:blip r:embed="rId2"/>
              </a:buBlip>
              <a:defRPr sz="2000">
                <a:latin typeface="Segoe" panose="020B0502040504020203" pitchFamily="34" charset="0"/>
              </a:defRPr>
            </a:lvl3pPr>
            <a:lvl4pPr marL="1600200" indent="-228600">
              <a:spcBef>
                <a:spcPct val="20000"/>
              </a:spcBef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4pPr>
            <a:lvl5pPr marL="2057400" indent="-228600">
              <a:spcBef>
                <a:spcPct val="20000"/>
              </a:spcBef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5pPr>
            <a:lvl6pPr marL="25146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Multiple compose files</a:t>
            </a:r>
          </a:p>
        </p:txBody>
      </p:sp>
    </p:spTree>
    <p:extLst>
      <p:ext uri="{BB962C8B-B14F-4D97-AF65-F5344CB8AC3E}">
        <p14:creationId xmlns:p14="http://schemas.microsoft.com/office/powerpoint/2010/main" val="263803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  <p:bldP spid="21" grpId="0"/>
      <p:bldP spid="22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920604" y="2454301"/>
            <a:ext cx="8127724" cy="525367"/>
          </a:xfrm>
          <a:prstGeom prst="rect">
            <a:avLst/>
          </a:prstGeom>
        </p:spPr>
        <p:txBody>
          <a:bodyPr lIns="0">
            <a:noAutofit/>
          </a:bodyPr>
          <a:lstStyle>
            <a:defPPr>
              <a:defRPr lang="en-US"/>
            </a:defPPr>
            <a:lvl1pPr marL="12700" marR="700405" indent="-342900">
              <a:lnSpc>
                <a:spcPct val="100000"/>
              </a:lnSpc>
              <a:spcBef>
                <a:spcPct val="20000"/>
              </a:spcBef>
              <a:buFontTx/>
              <a:buBlip>
                <a:blip r:embed="rId2"/>
              </a:buBlip>
              <a:defRPr sz="2400" spc="-10">
                <a:latin typeface="Segoe UI"/>
                <a:cs typeface="Segoe UI"/>
              </a:defRPr>
            </a:lvl1pPr>
            <a:lvl2pPr marL="742950" indent="-285750">
              <a:spcBef>
                <a:spcPct val="20000"/>
              </a:spcBef>
              <a:buFontTx/>
              <a:buBlip>
                <a:blip r:embed="rId2"/>
              </a:buBlip>
              <a:defRPr sz="2400">
                <a:latin typeface="Segoe" panose="020B0502040504020203" pitchFamily="34" charset="0"/>
              </a:defRPr>
            </a:lvl2pPr>
            <a:lvl3pPr marL="1143000" indent="-228600">
              <a:spcBef>
                <a:spcPct val="20000"/>
              </a:spcBef>
              <a:buFontTx/>
              <a:buBlip>
                <a:blip r:embed="rId2"/>
              </a:buBlip>
              <a:defRPr sz="2000">
                <a:latin typeface="Segoe" panose="020B0502040504020203" pitchFamily="34" charset="0"/>
              </a:defRPr>
            </a:lvl3pPr>
            <a:lvl4pPr marL="1600200" indent="-228600">
              <a:spcBef>
                <a:spcPct val="20000"/>
              </a:spcBef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4pPr>
            <a:lvl5pPr marL="2057400" indent="-228600">
              <a:spcBef>
                <a:spcPct val="20000"/>
              </a:spcBef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5pPr>
            <a:lvl6pPr marL="25146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Linux: </a:t>
            </a:r>
          </a:p>
        </p:txBody>
      </p:sp>
      <p:sp>
        <p:nvSpPr>
          <p:cNvPr id="17" name="Content Placeholder 3"/>
          <p:cNvSpPr txBox="1">
            <a:spLocks/>
          </p:cNvSpPr>
          <p:nvPr/>
        </p:nvSpPr>
        <p:spPr>
          <a:xfrm>
            <a:off x="920606" y="1784918"/>
            <a:ext cx="8487761" cy="525367"/>
          </a:xfrm>
          <a:prstGeom prst="rect">
            <a:avLst/>
          </a:prstGeom>
        </p:spPr>
        <p:txBody>
          <a:bodyPr lIns="0">
            <a:noAutofit/>
          </a:bodyPr>
          <a:lstStyle>
            <a:defPPr>
              <a:defRPr lang="en-US"/>
            </a:defPPr>
            <a:lvl1pPr marL="12700" marR="700405" indent="-342900">
              <a:lnSpc>
                <a:spcPct val="100000"/>
              </a:lnSpc>
              <a:spcBef>
                <a:spcPct val="20000"/>
              </a:spcBef>
              <a:buFontTx/>
              <a:buBlip>
                <a:blip r:embed="rId2"/>
              </a:buBlip>
              <a:defRPr sz="2400" spc="-10">
                <a:latin typeface="Segoe UI"/>
                <a:cs typeface="Segoe UI"/>
              </a:defRPr>
            </a:lvl1pPr>
            <a:lvl2pPr marL="742950" indent="-285750">
              <a:spcBef>
                <a:spcPct val="20000"/>
              </a:spcBef>
              <a:buFontTx/>
              <a:buBlip>
                <a:blip r:embed="rId2"/>
              </a:buBlip>
              <a:defRPr sz="2400">
                <a:latin typeface="Segoe" panose="020B0502040504020203" pitchFamily="34" charset="0"/>
              </a:defRPr>
            </a:lvl2pPr>
            <a:lvl3pPr marL="1143000" indent="-228600">
              <a:spcBef>
                <a:spcPct val="20000"/>
              </a:spcBef>
              <a:buFontTx/>
              <a:buBlip>
                <a:blip r:embed="rId2"/>
              </a:buBlip>
              <a:defRPr sz="2000">
                <a:latin typeface="Segoe" panose="020B0502040504020203" pitchFamily="34" charset="0"/>
              </a:defRPr>
            </a:lvl3pPr>
            <a:lvl4pPr marL="1600200" indent="-228600">
              <a:spcBef>
                <a:spcPct val="20000"/>
              </a:spcBef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4pPr>
            <a:lvl5pPr marL="2057400" indent="-228600">
              <a:spcBef>
                <a:spcPct val="20000"/>
              </a:spcBef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5pPr>
            <a:lvl6pPr marL="25146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Windows / Mac - Docker Compose is included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901EEA0-623C-4A42-ADFC-3BD7C270946B}"/>
              </a:ext>
            </a:extLst>
          </p:cNvPr>
          <p:cNvSpPr txBox="1">
            <a:spLocks/>
          </p:cNvSpPr>
          <p:nvPr/>
        </p:nvSpPr>
        <p:spPr>
          <a:xfrm>
            <a:off x="920606" y="3822453"/>
            <a:ext cx="9711898" cy="457308"/>
          </a:xfrm>
          <a:prstGeom prst="rect">
            <a:avLst/>
          </a:prstGeom>
        </p:spPr>
        <p:txBody>
          <a:bodyPr lIns="0">
            <a:noAutofit/>
          </a:bodyPr>
          <a:lstStyle>
            <a:defPPr>
              <a:defRPr lang="en-US"/>
            </a:defPPr>
            <a:lvl1pPr marL="12700" marR="700405" indent="-342900">
              <a:lnSpc>
                <a:spcPct val="100000"/>
              </a:lnSpc>
              <a:spcBef>
                <a:spcPct val="20000"/>
              </a:spcBef>
              <a:buFontTx/>
              <a:buBlip>
                <a:blip r:embed="rId2"/>
              </a:buBlip>
              <a:defRPr sz="2400" spc="-10">
                <a:latin typeface="Segoe UI"/>
                <a:cs typeface="Segoe UI"/>
              </a:defRPr>
            </a:lvl1pPr>
            <a:lvl2pPr marL="742950" indent="-285750">
              <a:spcBef>
                <a:spcPct val="20000"/>
              </a:spcBef>
              <a:buFontTx/>
              <a:buBlip>
                <a:blip r:embed="rId2"/>
              </a:buBlip>
              <a:defRPr sz="2400">
                <a:latin typeface="Segoe" panose="020B0502040504020203" pitchFamily="34" charset="0"/>
              </a:defRPr>
            </a:lvl2pPr>
            <a:lvl3pPr marL="1143000" indent="-228600">
              <a:spcBef>
                <a:spcPct val="20000"/>
              </a:spcBef>
              <a:buFontTx/>
              <a:buBlip>
                <a:blip r:embed="rId2"/>
              </a:buBlip>
              <a:defRPr sz="2000">
                <a:latin typeface="Segoe" panose="020B0502040504020203" pitchFamily="34" charset="0"/>
              </a:defRPr>
            </a:lvl3pPr>
            <a:lvl4pPr marL="1600200" indent="-228600">
              <a:spcBef>
                <a:spcPct val="20000"/>
              </a:spcBef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4pPr>
            <a:lvl5pPr marL="2057400" indent="-228600">
              <a:spcBef>
                <a:spcPct val="20000"/>
              </a:spcBef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5pPr>
            <a:lvl6pPr marL="25146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3082F85-3E52-4C6E-90F0-8EA42FED8409}"/>
              </a:ext>
            </a:extLst>
          </p:cNvPr>
          <p:cNvSpPr txBox="1">
            <a:spLocks/>
          </p:cNvSpPr>
          <p:nvPr/>
        </p:nvSpPr>
        <p:spPr>
          <a:xfrm>
            <a:off x="920604" y="4502453"/>
            <a:ext cx="6471541" cy="463976"/>
          </a:xfrm>
          <a:prstGeom prst="rect">
            <a:avLst/>
          </a:prstGeom>
        </p:spPr>
        <p:txBody>
          <a:bodyPr lIns="0">
            <a:noAutofit/>
          </a:bodyPr>
          <a:lstStyle>
            <a:defPPr>
              <a:defRPr lang="en-US"/>
            </a:defPPr>
            <a:lvl1pPr marL="12700" marR="700405" indent="-342900">
              <a:lnSpc>
                <a:spcPct val="100000"/>
              </a:lnSpc>
              <a:spcBef>
                <a:spcPct val="20000"/>
              </a:spcBef>
              <a:buFontTx/>
              <a:buBlip>
                <a:blip r:embed="rId2"/>
              </a:buBlip>
              <a:defRPr sz="2400" spc="-10">
                <a:latin typeface="Segoe UI"/>
                <a:cs typeface="Segoe UI"/>
              </a:defRPr>
            </a:lvl1pPr>
            <a:lvl2pPr marL="742950" indent="-285750">
              <a:spcBef>
                <a:spcPct val="20000"/>
              </a:spcBef>
              <a:buFontTx/>
              <a:buBlip>
                <a:blip r:embed="rId2"/>
              </a:buBlip>
              <a:defRPr sz="2400">
                <a:latin typeface="Segoe" panose="020B0502040504020203" pitchFamily="34" charset="0"/>
              </a:defRPr>
            </a:lvl2pPr>
            <a:lvl3pPr marL="1143000" indent="-228600">
              <a:spcBef>
                <a:spcPct val="20000"/>
              </a:spcBef>
              <a:buFontTx/>
              <a:buBlip>
                <a:blip r:embed="rId2"/>
              </a:buBlip>
              <a:defRPr sz="2000">
                <a:latin typeface="Segoe" panose="020B0502040504020203" pitchFamily="34" charset="0"/>
              </a:defRPr>
            </a:lvl3pPr>
            <a:lvl4pPr marL="1600200" indent="-228600">
              <a:spcBef>
                <a:spcPct val="20000"/>
              </a:spcBef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4pPr>
            <a:lvl5pPr marL="2057400" indent="-228600">
              <a:spcBef>
                <a:spcPct val="20000"/>
              </a:spcBef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5pPr>
            <a:lvl6pPr marL="25146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9CB71514-9AA9-48C4-9C7D-670EE8DD4B42}"/>
              </a:ext>
            </a:extLst>
          </p:cNvPr>
          <p:cNvSpPr txBox="1">
            <a:spLocks/>
          </p:cNvSpPr>
          <p:nvPr/>
        </p:nvSpPr>
        <p:spPr>
          <a:xfrm>
            <a:off x="920603" y="4491836"/>
            <a:ext cx="6471541" cy="463976"/>
          </a:xfrm>
          <a:prstGeom prst="rect">
            <a:avLst/>
          </a:prstGeom>
        </p:spPr>
        <p:txBody>
          <a:bodyPr lIns="0">
            <a:noAutofit/>
          </a:bodyPr>
          <a:lstStyle>
            <a:defPPr>
              <a:defRPr lang="en-US"/>
            </a:defPPr>
            <a:lvl1pPr marL="12700" marR="700405" indent="-342900">
              <a:lnSpc>
                <a:spcPct val="100000"/>
              </a:lnSpc>
              <a:spcBef>
                <a:spcPct val="20000"/>
              </a:spcBef>
              <a:buFontTx/>
              <a:buBlip>
                <a:blip r:embed="rId2"/>
              </a:buBlip>
              <a:defRPr sz="2400" spc="-10">
                <a:latin typeface="Segoe UI"/>
                <a:cs typeface="Segoe UI"/>
              </a:defRPr>
            </a:lvl1pPr>
            <a:lvl2pPr marL="742950" indent="-285750">
              <a:spcBef>
                <a:spcPct val="20000"/>
              </a:spcBef>
              <a:buFontTx/>
              <a:buBlip>
                <a:blip r:embed="rId2"/>
              </a:buBlip>
              <a:defRPr sz="2400">
                <a:latin typeface="Segoe" panose="020B0502040504020203" pitchFamily="34" charset="0"/>
              </a:defRPr>
            </a:lvl2pPr>
            <a:lvl3pPr marL="1143000" indent="-228600">
              <a:spcBef>
                <a:spcPct val="20000"/>
              </a:spcBef>
              <a:buFontTx/>
              <a:buBlip>
                <a:blip r:embed="rId2"/>
              </a:buBlip>
              <a:defRPr sz="2000">
                <a:latin typeface="Segoe" panose="020B0502040504020203" pitchFamily="34" charset="0"/>
              </a:defRPr>
            </a:lvl3pPr>
            <a:lvl4pPr marL="1600200" indent="-228600">
              <a:spcBef>
                <a:spcPct val="20000"/>
              </a:spcBef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4pPr>
            <a:lvl5pPr marL="2057400" indent="-228600">
              <a:spcBef>
                <a:spcPct val="20000"/>
              </a:spcBef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5pPr>
            <a:lvl6pPr marL="25146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AF733446-09BE-4B5C-BF17-2A0F59682CBA}"/>
              </a:ext>
            </a:extLst>
          </p:cNvPr>
          <p:cNvSpPr/>
          <p:nvPr/>
        </p:nvSpPr>
        <p:spPr>
          <a:xfrm>
            <a:off x="1262599" y="2982600"/>
            <a:ext cx="8136903" cy="11840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pt-BR" sz="2000" dirty="0"/>
              <a:t>sudo curl -L https://github.com/docker/compose/releases/download/1.21.2/docker-compose-$(uname -s)-$(uname -m) -o /usr/local/bin/docker-compose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B8DE7E76-3C5C-408B-9351-30C7CE6BE0B7}"/>
              </a:ext>
            </a:extLst>
          </p:cNvPr>
          <p:cNvSpPr/>
          <p:nvPr/>
        </p:nvSpPr>
        <p:spPr>
          <a:xfrm>
            <a:off x="1267417" y="4348541"/>
            <a:ext cx="8136903" cy="4904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2000" dirty="0" err="1"/>
              <a:t>sudo</a:t>
            </a:r>
            <a:r>
              <a:rPr lang="en-US" sz="2000" dirty="0"/>
              <a:t> </a:t>
            </a:r>
            <a:r>
              <a:rPr lang="en-US" sz="2000" dirty="0" err="1"/>
              <a:t>chmod</a:t>
            </a:r>
            <a:r>
              <a:rPr lang="en-US" sz="2000" dirty="0"/>
              <a:t> +x /</a:t>
            </a:r>
            <a:r>
              <a:rPr lang="en-US" sz="2000" dirty="0" err="1"/>
              <a:t>usr</a:t>
            </a:r>
            <a:r>
              <a:rPr lang="en-US" sz="2000" dirty="0"/>
              <a:t>/local/bin/docker-compose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9CC91752-C107-4406-9807-AE236AFAB369}"/>
              </a:ext>
            </a:extLst>
          </p:cNvPr>
          <p:cNvSpPr/>
          <p:nvPr/>
        </p:nvSpPr>
        <p:spPr>
          <a:xfrm>
            <a:off x="1262599" y="5309959"/>
            <a:ext cx="8136903" cy="4904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2000"/>
              <a:t>docker-compose --version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5781A5-BAC5-4F57-B2CB-1E8678D69946}"/>
              </a:ext>
            </a:extLst>
          </p:cNvPr>
          <p:cNvSpPr txBox="1"/>
          <p:nvPr/>
        </p:nvSpPr>
        <p:spPr>
          <a:xfrm>
            <a:off x="1164288" y="4953871"/>
            <a:ext cx="28803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Test the installation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8124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12" grpId="0" animBg="1"/>
      <p:bldP spid="14" grpId="0" animBg="1"/>
      <p:bldP spid="18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15413" y="476673"/>
            <a:ext cx="10657184" cy="1015489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Before Docker Compose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946905" y="2996952"/>
            <a:ext cx="6451236" cy="944288"/>
          </a:xfrm>
          <a:prstGeom prst="rect">
            <a:avLst/>
          </a:prstGeom>
        </p:spPr>
        <p:txBody>
          <a:bodyPr lIns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sz="2000" dirty="0"/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946907" y="4192222"/>
            <a:ext cx="7813389" cy="457308"/>
          </a:xfrm>
          <a:prstGeom prst="rect">
            <a:avLst/>
          </a:prstGeom>
        </p:spPr>
        <p:txBody>
          <a:bodyPr lIns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700405">
              <a:lnSpc>
                <a:spcPct val="100000"/>
              </a:lnSpc>
            </a:pPr>
            <a:endParaRPr lang="en-US" sz="2400" spc="-10" dirty="0">
              <a:latin typeface="Segoe UI"/>
              <a:cs typeface="Segoe UI"/>
            </a:endParaRPr>
          </a:p>
        </p:txBody>
      </p:sp>
      <p:sp>
        <p:nvSpPr>
          <p:cNvPr id="17" name="Content Placeholder 3"/>
          <p:cNvSpPr txBox="1">
            <a:spLocks/>
          </p:cNvSpPr>
          <p:nvPr/>
        </p:nvSpPr>
        <p:spPr>
          <a:xfrm>
            <a:off x="946908" y="1772816"/>
            <a:ext cx="6471538" cy="101548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endParaRPr lang="en-US" sz="2400" spc="-10" dirty="0">
              <a:latin typeface="Segoe UI"/>
              <a:cs typeface="Segoe UI"/>
            </a:endParaRP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901EEA0-623C-4A42-ADFC-3BD7C270946B}"/>
              </a:ext>
            </a:extLst>
          </p:cNvPr>
          <p:cNvSpPr txBox="1">
            <a:spLocks/>
          </p:cNvSpPr>
          <p:nvPr/>
        </p:nvSpPr>
        <p:spPr>
          <a:xfrm>
            <a:off x="946907" y="5013176"/>
            <a:ext cx="6471540" cy="457308"/>
          </a:xfrm>
          <a:prstGeom prst="rect">
            <a:avLst/>
          </a:prstGeom>
        </p:spPr>
        <p:txBody>
          <a:bodyPr lIns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946905" y="1661439"/>
            <a:ext cx="8821503" cy="42331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2400" dirty="0"/>
              <a:t>$ </a:t>
            </a:r>
            <a:r>
              <a:rPr lang="en-US" sz="2400" dirty="0" err="1"/>
              <a:t>docker</a:t>
            </a:r>
            <a:r>
              <a:rPr lang="en-US" sz="2400" dirty="0"/>
              <a:t> run -d -it --name </a:t>
            </a:r>
            <a:r>
              <a:rPr lang="en-US" sz="2400" dirty="0" err="1"/>
              <a:t>redis</a:t>
            </a:r>
            <a:r>
              <a:rPr lang="en-US" sz="2400" dirty="0"/>
              <a:t> </a:t>
            </a:r>
            <a:r>
              <a:rPr lang="en-US" sz="2400" dirty="0" err="1"/>
              <a:t>redis</a:t>
            </a:r>
            <a:r>
              <a:rPr lang="en-US" sz="2400" dirty="0"/>
              <a:t> </a:t>
            </a:r>
          </a:p>
          <a:p>
            <a:r>
              <a:rPr lang="en-US" sz="2400" dirty="0"/>
              <a:t>$ </a:t>
            </a:r>
            <a:r>
              <a:rPr lang="en-US" sz="2400" dirty="0" err="1"/>
              <a:t>docker</a:t>
            </a:r>
            <a:r>
              <a:rPr lang="en-US" sz="2400" dirty="0"/>
              <a:t> run -d -it --name </a:t>
            </a:r>
            <a:r>
              <a:rPr lang="en-US" sz="2400" dirty="0" err="1"/>
              <a:t>postgres</a:t>
            </a:r>
            <a:r>
              <a:rPr lang="en-US" sz="2400" dirty="0"/>
              <a:t> linhmtran168/</a:t>
            </a:r>
            <a:r>
              <a:rPr lang="en-US" sz="2400" dirty="0" err="1"/>
              <a:t>postgres</a:t>
            </a:r>
            <a:r>
              <a:rPr lang="en-US" sz="2400" dirty="0"/>
              <a:t> </a:t>
            </a:r>
          </a:p>
          <a:p>
            <a:r>
              <a:rPr lang="en-US" sz="2400" dirty="0"/>
              <a:t>$ </a:t>
            </a:r>
            <a:r>
              <a:rPr lang="en-US" sz="2400" dirty="0" err="1"/>
              <a:t>docker</a:t>
            </a:r>
            <a:r>
              <a:rPr lang="en-US" sz="2400" dirty="0"/>
              <a:t> run -d -it --name web \ -v ~/Dev/gitlab.com/linhmtran168/test-project:/</a:t>
            </a:r>
            <a:r>
              <a:rPr lang="en-US" sz="2400" dirty="0" err="1"/>
              <a:t>var</a:t>
            </a:r>
            <a:r>
              <a:rPr lang="en-US" sz="2400" dirty="0"/>
              <a:t>/www/html \ --link </a:t>
            </a:r>
            <a:r>
              <a:rPr lang="en-US" sz="2400" dirty="0" err="1"/>
              <a:t>postgres:db</a:t>
            </a:r>
            <a:r>
              <a:rPr lang="en-US" sz="2400" dirty="0"/>
              <a:t> --link </a:t>
            </a:r>
            <a:r>
              <a:rPr lang="en-US" sz="2400" dirty="0" err="1"/>
              <a:t>redis:redis</a:t>
            </a:r>
            <a:r>
              <a:rPr lang="en-US" sz="2400" dirty="0"/>
              <a:t> linhmtran168/</a:t>
            </a:r>
            <a:r>
              <a:rPr lang="en-US" sz="2400" dirty="0" err="1"/>
              <a:t>php</a:t>
            </a:r>
            <a:r>
              <a:rPr lang="en-US" sz="2400" dirty="0"/>
              <a:t>-web </a:t>
            </a:r>
          </a:p>
          <a:p>
            <a:r>
              <a:rPr lang="en-US" sz="2400" dirty="0"/>
              <a:t>$ </a:t>
            </a:r>
            <a:r>
              <a:rPr lang="en-US" sz="2400" dirty="0" err="1"/>
              <a:t>docker</a:t>
            </a:r>
            <a:r>
              <a:rPr lang="en-US" sz="2400" dirty="0"/>
              <a:t> run -d -it -p 80:80 --name </a:t>
            </a:r>
            <a:r>
              <a:rPr lang="en-US" sz="2400" dirty="0" err="1"/>
              <a:t>nginx</a:t>
            </a:r>
            <a:r>
              <a:rPr lang="en-US" sz="2400" dirty="0"/>
              <a:t> \ --link </a:t>
            </a:r>
            <a:r>
              <a:rPr lang="en-US" sz="2400" dirty="0" err="1"/>
              <a:t>web:web</a:t>
            </a:r>
            <a:r>
              <a:rPr lang="en-US" sz="2400" dirty="0"/>
              <a:t> --volumes-from web linhmtran168/</a:t>
            </a:r>
            <a:r>
              <a:rPr lang="en-US" sz="2400" dirty="0" err="1"/>
              <a:t>php-nginx</a:t>
            </a:r>
            <a:r>
              <a:rPr lang="en-US" sz="2400" dirty="0"/>
              <a:t> </a:t>
            </a:r>
          </a:p>
          <a:p>
            <a:r>
              <a:rPr lang="en-US" sz="2400" dirty="0"/>
              <a:t>$ </a:t>
            </a:r>
            <a:r>
              <a:rPr lang="en-US" sz="2400" dirty="0" err="1"/>
              <a:t>docker</a:t>
            </a:r>
            <a:r>
              <a:rPr lang="en-US" sz="2400" dirty="0"/>
              <a:t> run -d -it --name node --link </a:t>
            </a:r>
            <a:r>
              <a:rPr lang="en-US" sz="2400" dirty="0" err="1"/>
              <a:t>web:web</a:t>
            </a:r>
            <a:r>
              <a:rPr lang="en-US" sz="2400" dirty="0"/>
              <a:t> \ --volumes-from web linhmtran168/gulp-bower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54715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  <p:bldP spid="21" grpId="0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15413" y="476673"/>
            <a:ext cx="10657184" cy="1015489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After Docker Compose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946905" y="2996952"/>
            <a:ext cx="6451236" cy="944288"/>
          </a:xfrm>
          <a:prstGeom prst="rect">
            <a:avLst/>
          </a:prstGeom>
        </p:spPr>
        <p:txBody>
          <a:bodyPr lIns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sz="2000" dirty="0"/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946907" y="4192222"/>
            <a:ext cx="7813389" cy="457308"/>
          </a:xfrm>
          <a:prstGeom prst="rect">
            <a:avLst/>
          </a:prstGeom>
        </p:spPr>
        <p:txBody>
          <a:bodyPr lIns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700405">
              <a:lnSpc>
                <a:spcPct val="100000"/>
              </a:lnSpc>
            </a:pPr>
            <a:endParaRPr lang="en-US" sz="2400" spc="-10" dirty="0">
              <a:latin typeface="Segoe UI"/>
              <a:cs typeface="Segoe UI"/>
            </a:endParaRPr>
          </a:p>
        </p:txBody>
      </p:sp>
      <p:sp>
        <p:nvSpPr>
          <p:cNvPr id="17" name="Content Placeholder 3"/>
          <p:cNvSpPr txBox="1">
            <a:spLocks/>
          </p:cNvSpPr>
          <p:nvPr/>
        </p:nvSpPr>
        <p:spPr>
          <a:xfrm>
            <a:off x="946908" y="1772816"/>
            <a:ext cx="6471538" cy="101548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endParaRPr lang="en-US" sz="2400" spc="-10" dirty="0">
              <a:latin typeface="Segoe UI"/>
              <a:cs typeface="Segoe UI"/>
            </a:endParaRP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901EEA0-623C-4A42-ADFC-3BD7C270946B}"/>
              </a:ext>
            </a:extLst>
          </p:cNvPr>
          <p:cNvSpPr txBox="1">
            <a:spLocks/>
          </p:cNvSpPr>
          <p:nvPr/>
        </p:nvSpPr>
        <p:spPr>
          <a:xfrm>
            <a:off x="946907" y="5013176"/>
            <a:ext cx="6471540" cy="457308"/>
          </a:xfrm>
          <a:prstGeom prst="rect">
            <a:avLst/>
          </a:prstGeom>
        </p:spPr>
        <p:txBody>
          <a:bodyPr lIns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946905" y="1340768"/>
            <a:ext cx="3996967" cy="48245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900" b="1" dirty="0">
                <a:solidFill>
                  <a:schemeClr val="tx1"/>
                </a:solidFill>
              </a:rPr>
              <a:t>web:</a:t>
            </a:r>
          </a:p>
          <a:p>
            <a:r>
              <a:rPr lang="en-US" sz="1900" b="1" dirty="0">
                <a:solidFill>
                  <a:schemeClr val="tx1"/>
                </a:solidFill>
              </a:rPr>
              <a:t>  build: .</a:t>
            </a:r>
          </a:p>
          <a:p>
            <a:r>
              <a:rPr lang="en-US" sz="1900" b="1" dirty="0">
                <a:solidFill>
                  <a:schemeClr val="tx1"/>
                </a:solidFill>
              </a:rPr>
              <a:t>  links:</a:t>
            </a:r>
          </a:p>
          <a:p>
            <a:r>
              <a:rPr lang="en-US" sz="1900" b="1" dirty="0">
                <a:solidFill>
                  <a:schemeClr val="tx1"/>
                </a:solidFill>
              </a:rPr>
              <a:t>    - </a:t>
            </a:r>
            <a:r>
              <a:rPr lang="en-US" sz="1900" b="1" dirty="0" err="1">
                <a:solidFill>
                  <a:schemeClr val="tx1"/>
                </a:solidFill>
              </a:rPr>
              <a:t>redis:redis</a:t>
            </a:r>
            <a:endParaRPr lang="en-US" sz="1900" b="1" dirty="0">
              <a:solidFill>
                <a:schemeClr val="tx1"/>
              </a:solidFill>
            </a:endParaRPr>
          </a:p>
          <a:p>
            <a:r>
              <a:rPr lang="en-US" sz="1900" b="1" dirty="0">
                <a:solidFill>
                  <a:schemeClr val="tx1"/>
                </a:solidFill>
              </a:rPr>
              <a:t>    - </a:t>
            </a:r>
            <a:r>
              <a:rPr lang="en-US" sz="1900" b="1" dirty="0" err="1">
                <a:solidFill>
                  <a:schemeClr val="tx1"/>
                </a:solidFill>
              </a:rPr>
              <a:t>postgres:db</a:t>
            </a:r>
            <a:endParaRPr lang="en-US" sz="1900" b="1" dirty="0">
              <a:solidFill>
                <a:schemeClr val="tx1"/>
              </a:solidFill>
            </a:endParaRPr>
          </a:p>
          <a:p>
            <a:r>
              <a:rPr lang="en-US" sz="1900" b="1" dirty="0">
                <a:solidFill>
                  <a:schemeClr val="tx1"/>
                </a:solidFill>
              </a:rPr>
              <a:t>  volumes:</a:t>
            </a:r>
          </a:p>
          <a:p>
            <a:r>
              <a:rPr lang="en-US" sz="1900" b="1" dirty="0">
                <a:solidFill>
                  <a:schemeClr val="tx1"/>
                </a:solidFill>
              </a:rPr>
              <a:t>    - .:/</a:t>
            </a:r>
            <a:r>
              <a:rPr lang="en-US" sz="1900" b="1" dirty="0" err="1">
                <a:solidFill>
                  <a:schemeClr val="tx1"/>
                </a:solidFill>
              </a:rPr>
              <a:t>var</a:t>
            </a:r>
            <a:r>
              <a:rPr lang="en-US" sz="1900" b="1" dirty="0">
                <a:solidFill>
                  <a:schemeClr val="tx1"/>
                </a:solidFill>
              </a:rPr>
              <a:t>/www/html</a:t>
            </a:r>
          </a:p>
          <a:p>
            <a:endParaRPr lang="en-US" sz="1900" b="1" dirty="0">
              <a:solidFill>
                <a:schemeClr val="tx1"/>
              </a:solidFill>
            </a:endParaRPr>
          </a:p>
          <a:p>
            <a:r>
              <a:rPr lang="en-US" sz="1900" b="1" dirty="0">
                <a:solidFill>
                  <a:schemeClr val="tx1"/>
                </a:solidFill>
              </a:rPr>
              <a:t>  </a:t>
            </a:r>
            <a:r>
              <a:rPr lang="en-US" sz="1900" b="1" dirty="0" err="1">
                <a:solidFill>
                  <a:schemeClr val="tx1"/>
                </a:solidFill>
              </a:rPr>
              <a:t>nginx</a:t>
            </a:r>
            <a:r>
              <a:rPr lang="en-US" sz="1900" b="1" dirty="0">
                <a:solidFill>
                  <a:schemeClr val="tx1"/>
                </a:solidFill>
              </a:rPr>
              <a:t>:</a:t>
            </a:r>
          </a:p>
          <a:p>
            <a:r>
              <a:rPr lang="en-US" sz="1900" b="1" dirty="0">
                <a:solidFill>
                  <a:schemeClr val="tx1"/>
                </a:solidFill>
              </a:rPr>
              <a:t>  build: ../</a:t>
            </a:r>
            <a:r>
              <a:rPr lang="en-US" sz="1900" b="1" dirty="0" err="1">
                <a:solidFill>
                  <a:schemeClr val="tx1"/>
                </a:solidFill>
              </a:rPr>
              <a:t>docker-php-nginx</a:t>
            </a:r>
            <a:endParaRPr lang="en-US" sz="1900" b="1" dirty="0">
              <a:solidFill>
                <a:schemeClr val="tx1"/>
              </a:solidFill>
            </a:endParaRPr>
          </a:p>
          <a:p>
            <a:r>
              <a:rPr lang="en-US" sz="1900" b="1" dirty="0">
                <a:solidFill>
                  <a:schemeClr val="tx1"/>
                </a:solidFill>
              </a:rPr>
              <a:t>  ports:</a:t>
            </a:r>
          </a:p>
          <a:p>
            <a:r>
              <a:rPr lang="en-US" sz="1900" b="1" dirty="0">
                <a:solidFill>
                  <a:schemeClr val="tx1"/>
                </a:solidFill>
              </a:rPr>
              <a:t>    - "80:80"</a:t>
            </a:r>
          </a:p>
          <a:p>
            <a:r>
              <a:rPr lang="en-US" sz="1900" b="1" dirty="0">
                <a:solidFill>
                  <a:schemeClr val="tx1"/>
                </a:solidFill>
              </a:rPr>
              <a:t>  links:</a:t>
            </a:r>
          </a:p>
          <a:p>
            <a:r>
              <a:rPr lang="en-US" sz="1900" b="1" dirty="0">
                <a:solidFill>
                  <a:schemeClr val="tx1"/>
                </a:solidFill>
              </a:rPr>
              <a:t>    - </a:t>
            </a:r>
            <a:r>
              <a:rPr lang="en-US" sz="1900" b="1" dirty="0" err="1">
                <a:solidFill>
                  <a:schemeClr val="tx1"/>
                </a:solidFill>
              </a:rPr>
              <a:t>web:web</a:t>
            </a:r>
            <a:endParaRPr lang="en-US" sz="1900" b="1" dirty="0">
              <a:solidFill>
                <a:schemeClr val="tx1"/>
              </a:solidFill>
            </a:endParaRPr>
          </a:p>
          <a:p>
            <a:r>
              <a:rPr lang="en-US" sz="1900" b="1" dirty="0">
                <a:solidFill>
                  <a:schemeClr val="tx1"/>
                </a:solidFill>
              </a:rPr>
              <a:t>  </a:t>
            </a:r>
            <a:r>
              <a:rPr lang="en-US" sz="1900" b="1" dirty="0" err="1">
                <a:solidFill>
                  <a:schemeClr val="tx1"/>
                </a:solidFill>
              </a:rPr>
              <a:t>volumes_from</a:t>
            </a:r>
            <a:r>
              <a:rPr lang="en-US" sz="1900" b="1" dirty="0">
                <a:solidFill>
                  <a:schemeClr val="tx1"/>
                </a:solidFill>
              </a:rPr>
              <a:t>:</a:t>
            </a:r>
          </a:p>
          <a:p>
            <a:r>
              <a:rPr lang="en-US" sz="1900" b="1" dirty="0">
                <a:solidFill>
                  <a:schemeClr val="tx1"/>
                </a:solidFill>
              </a:rPr>
              <a:t>    - web</a:t>
            </a:r>
            <a:endParaRPr lang="he-IL" sz="1900" b="1" dirty="0">
              <a:solidFill>
                <a:schemeClr val="tx1"/>
              </a:solidFill>
            </a:endParaRPr>
          </a:p>
        </p:txBody>
      </p:sp>
      <p:pic>
        <p:nvPicPr>
          <p:cNvPr id="6146" name="Picture 2" descr="×ª××¦××ª ×ª××× × ×¢×××¨ âªdocker compose memesâ¬â">
            <a:extLst>
              <a:ext uri="{FF2B5EF4-FFF2-40B4-BE49-F238E27FC236}">
                <a16:creationId xmlns:a16="http://schemas.microsoft.com/office/drawing/2014/main" id="{CC8155B1-DBC9-4BB1-90C3-3BF11FEB1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876" y="2263420"/>
            <a:ext cx="487680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44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  <p:bldP spid="21" grpId="0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YML File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3082F85-3E52-4C6E-90F0-8EA42FED8409}"/>
              </a:ext>
            </a:extLst>
          </p:cNvPr>
          <p:cNvSpPr txBox="1">
            <a:spLocks/>
          </p:cNvSpPr>
          <p:nvPr/>
        </p:nvSpPr>
        <p:spPr>
          <a:xfrm>
            <a:off x="920604" y="5303986"/>
            <a:ext cx="8703788" cy="463976"/>
          </a:xfrm>
          <a:prstGeom prst="rect">
            <a:avLst/>
          </a:prstGeom>
        </p:spPr>
        <p:txBody>
          <a:bodyPr lIns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700405">
              <a:lnSpc>
                <a:spcPct val="100000"/>
              </a:lnSpc>
            </a:pPr>
            <a:r>
              <a:rPr lang="en-US" sz="2400" dirty="0"/>
              <a:t>Networks</a:t>
            </a:r>
            <a:endParaRPr lang="en-US" sz="2400" spc="-10" dirty="0">
              <a:latin typeface="Segoe UI"/>
              <a:cs typeface="Segoe UI"/>
            </a:endParaRP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59717DAA-348B-4992-9843-511270BE03C6}"/>
              </a:ext>
            </a:extLst>
          </p:cNvPr>
          <p:cNvSpPr txBox="1">
            <a:spLocks/>
          </p:cNvSpPr>
          <p:nvPr/>
        </p:nvSpPr>
        <p:spPr>
          <a:xfrm>
            <a:off x="927027" y="4620750"/>
            <a:ext cx="9783908" cy="463976"/>
          </a:xfrm>
          <a:prstGeom prst="rect">
            <a:avLst/>
          </a:prstGeom>
        </p:spPr>
        <p:txBody>
          <a:bodyPr lIns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Volumes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AA5E5322-26B3-4C1F-AAA7-267C7A0C1A36}"/>
              </a:ext>
            </a:extLst>
          </p:cNvPr>
          <p:cNvSpPr txBox="1">
            <a:spLocks/>
          </p:cNvSpPr>
          <p:nvPr/>
        </p:nvSpPr>
        <p:spPr>
          <a:xfrm>
            <a:off x="920604" y="2100279"/>
            <a:ext cx="9783908" cy="463976"/>
          </a:xfrm>
          <a:prstGeom prst="rect">
            <a:avLst/>
          </a:prstGeom>
        </p:spPr>
        <p:txBody>
          <a:bodyPr lIns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Services</a:t>
            </a:r>
          </a:p>
          <a:p>
            <a:pPr lvl="1"/>
            <a:r>
              <a:rPr lang="en-US" sz="2000" dirty="0"/>
              <a:t>Build</a:t>
            </a:r>
          </a:p>
          <a:p>
            <a:pPr lvl="1"/>
            <a:r>
              <a:rPr lang="en-US" sz="2000" dirty="0"/>
              <a:t>Image	</a:t>
            </a:r>
          </a:p>
          <a:p>
            <a:pPr lvl="1"/>
            <a:r>
              <a:rPr lang="en-US" sz="2000" dirty="0"/>
              <a:t>Environment</a:t>
            </a:r>
          </a:p>
          <a:p>
            <a:pPr lvl="1"/>
            <a:r>
              <a:rPr lang="en-US" sz="2000" dirty="0"/>
              <a:t>Ports</a:t>
            </a:r>
          </a:p>
          <a:p>
            <a:pPr lvl="1"/>
            <a:r>
              <a:rPr lang="en-US" sz="2000" dirty="0"/>
              <a:t>Volumes</a:t>
            </a:r>
          </a:p>
          <a:p>
            <a:pPr marL="914400" lvl="2" indent="0">
              <a:buNone/>
            </a:pPr>
            <a:endParaRPr lang="en-US" sz="1600" dirty="0"/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927027" y="1492162"/>
            <a:ext cx="9783908" cy="463976"/>
          </a:xfrm>
          <a:prstGeom prst="rect">
            <a:avLst/>
          </a:prstGeom>
        </p:spPr>
        <p:txBody>
          <a:bodyPr lIns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Version</a:t>
            </a:r>
          </a:p>
        </p:txBody>
      </p:sp>
    </p:spTree>
    <p:extLst>
      <p:ext uri="{BB962C8B-B14F-4D97-AF65-F5344CB8AC3E}">
        <p14:creationId xmlns:p14="http://schemas.microsoft.com/office/powerpoint/2010/main" val="91189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8" grpId="0"/>
      <p:bldP spid="19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YML File</a:t>
            </a:r>
          </a:p>
        </p:txBody>
      </p:sp>
      <p:sp>
        <p:nvSpPr>
          <p:cNvPr id="6" name="Rectangle 5"/>
          <p:cNvSpPr/>
          <p:nvPr/>
        </p:nvSpPr>
        <p:spPr>
          <a:xfrm>
            <a:off x="946905" y="1340768"/>
            <a:ext cx="7741383" cy="48245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version: '3'</a:t>
            </a:r>
          </a:p>
          <a:p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services: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</a:t>
            </a:r>
            <a:r>
              <a:rPr lang="en-US" sz="2000" b="1" dirty="0" err="1">
                <a:solidFill>
                  <a:schemeClr val="tx1"/>
                </a:solidFill>
              </a:rPr>
              <a:t>jenkins</a:t>
            </a:r>
            <a:r>
              <a:rPr lang="en-US" sz="2000" b="1" dirty="0">
                <a:solidFill>
                  <a:schemeClr val="tx1"/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 image: </a:t>
            </a:r>
            <a:r>
              <a:rPr lang="en-US" sz="2000" b="1" dirty="0" err="1">
                <a:solidFill>
                  <a:schemeClr val="tx1"/>
                </a:solidFill>
              </a:rPr>
              <a:t>jenkins</a:t>
            </a:r>
            <a:r>
              <a:rPr lang="en-US" sz="2000" b="1" dirty="0">
                <a:solidFill>
                  <a:schemeClr val="tx1"/>
                </a:solidFill>
              </a:rPr>
              <a:t>/</a:t>
            </a:r>
            <a:r>
              <a:rPr lang="en-US" sz="2000" b="1" dirty="0" err="1">
                <a:solidFill>
                  <a:schemeClr val="tx1"/>
                </a:solidFill>
              </a:rPr>
              <a:t>jenkins:lts</a:t>
            </a:r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     ports: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   - “8080:8080”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   - “50000:50000”</a:t>
            </a:r>
          </a:p>
          <a:p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   </a:t>
            </a:r>
            <a:r>
              <a:rPr lang="en-US" sz="2000" b="1" dirty="0" err="1">
                <a:solidFill>
                  <a:schemeClr val="tx1"/>
                </a:solidFill>
              </a:rPr>
              <a:t>artifactory</a:t>
            </a:r>
            <a:r>
              <a:rPr lang="en-US" sz="2000" b="1" dirty="0">
                <a:solidFill>
                  <a:schemeClr val="tx1"/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 image: docker.bintray.io/</a:t>
            </a:r>
            <a:r>
              <a:rPr lang="en-US" sz="2000" b="1" dirty="0" err="1">
                <a:solidFill>
                  <a:schemeClr val="tx1"/>
                </a:solidFill>
              </a:rPr>
              <a:t>jfrog</a:t>
            </a:r>
            <a:r>
              <a:rPr lang="en-US" sz="2000" b="1" dirty="0">
                <a:solidFill>
                  <a:schemeClr val="tx1"/>
                </a:solidFill>
              </a:rPr>
              <a:t>/</a:t>
            </a:r>
            <a:r>
              <a:rPr lang="en-US" sz="2000" b="1" dirty="0" err="1">
                <a:solidFill>
                  <a:schemeClr val="tx1"/>
                </a:solidFill>
              </a:rPr>
              <a:t>artifactory-oss:latest</a:t>
            </a:r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     ports: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    - 8081:8081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</a:t>
            </a:r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 </a:t>
            </a:r>
            <a:endParaRPr lang="he-IL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21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Sela_Template_Ver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DP Template - 2013" id="{83F3839F-C61E-4091-BE60-03A7AF2F7055}" vid="{8BDAA420-82AB-459B-A561-AD7D40C4EA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{CDBFCB00-D178-9D4B-AA84-085F267900A4}tf10001070</Template>
  <TotalTime>7893</TotalTime>
  <Words>999</Words>
  <Application>Microsoft Macintosh PowerPoint</Application>
  <PresentationFormat>Widescreen</PresentationFormat>
  <Paragraphs>261</Paragraphs>
  <Slides>22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Consolas</vt:lpstr>
      <vt:lpstr>Segoe</vt:lpstr>
      <vt:lpstr>Segoe Light</vt:lpstr>
      <vt:lpstr>Segoe UI</vt:lpstr>
      <vt:lpstr>Segoe UI Semilight</vt:lpstr>
      <vt:lpstr>Sela_Template_Ver_01</vt:lpstr>
      <vt:lpstr>PowerPoint Presentation</vt:lpstr>
      <vt:lpstr>PowerPoint Presentation</vt:lpstr>
      <vt:lpstr>What is docker compose?</vt:lpstr>
      <vt:lpstr>Features</vt:lpstr>
      <vt:lpstr>Installation</vt:lpstr>
      <vt:lpstr>Before Docker Compose</vt:lpstr>
      <vt:lpstr>After Docker Compose</vt:lpstr>
      <vt:lpstr>YML File</vt:lpstr>
      <vt:lpstr>Simple YML File</vt:lpstr>
      <vt:lpstr>Commands</vt:lpstr>
      <vt:lpstr>Commands</vt:lpstr>
      <vt:lpstr>Docker Compose</vt:lpstr>
      <vt:lpstr>Lab : Simple Docker Compose</vt:lpstr>
      <vt:lpstr>Dive into the YML File</vt:lpstr>
      <vt:lpstr>Dive into the YML File</vt:lpstr>
      <vt:lpstr>Dive into the YML File</vt:lpstr>
      <vt:lpstr>Dive into the YML File</vt:lpstr>
      <vt:lpstr>Dive into the YML File</vt:lpstr>
      <vt:lpstr>Dive into the YML File</vt:lpstr>
      <vt:lpstr>Docker Compose</vt:lpstr>
      <vt:lpstr>Lab 11: Docker Compose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 brudno</dc:creator>
  <cp:lastModifiedBy>Muhammad Saipul  Rohman</cp:lastModifiedBy>
  <cp:revision>302</cp:revision>
  <cp:lastPrinted>2013-09-11T13:44:00Z</cp:lastPrinted>
  <dcterms:created xsi:type="dcterms:W3CDTF">2013-12-01T11:37:40Z</dcterms:created>
  <dcterms:modified xsi:type="dcterms:W3CDTF">2022-02-14T06:37:31Z</dcterms:modified>
</cp:coreProperties>
</file>