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of Applicants within each age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'income and debt'!$B$1</c:f>
              <c:strCache>
                <c:ptCount val="1"/>
                <c:pt idx="0">
                  <c:v>numberOfApplicants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D3-4AA6-8259-FA07371CE1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D3-4AA6-8259-FA07371CE1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D3-4AA6-8259-FA07371CE1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'income and debt'!$A$2:$A$4</c:f>
              <c:strCache>
                <c:ptCount val="3"/>
                <c:pt idx="0">
                  <c:v>21-40</c:v>
                </c:pt>
                <c:pt idx="1">
                  <c:v>41-60</c:v>
                </c:pt>
                <c:pt idx="2">
                  <c:v>61-</c:v>
                </c:pt>
              </c:strCache>
            </c:strRef>
          </c:cat>
          <c:val>
            <c:numRef>
              <c:f>'income and debt'!$B$2:$B$4</c:f>
              <c:numCache>
                <c:formatCode>General</c:formatCode>
                <c:ptCount val="3"/>
                <c:pt idx="0">
                  <c:v>35097</c:v>
                </c:pt>
                <c:pt idx="1">
                  <c:v>69843</c:v>
                </c:pt>
                <c:pt idx="2">
                  <c:v>45060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2D3-4AA6-8259-FA07371CE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Median debt</a:t>
            </a:r>
            <a:r>
              <a:rPr lang="en-IN" baseline="0"/>
              <a:t> ratio within each age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'income and debt'!$C$1</c:f>
              <c:strCache>
                <c:ptCount val="1"/>
                <c:pt idx="0">
                  <c:v>Median 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'income and debt'!$A$2:$A$4</c:f>
              <c:strCache>
                <c:ptCount val="3"/>
                <c:pt idx="0">
                  <c:v>21-40</c:v>
                </c:pt>
                <c:pt idx="1">
                  <c:v>41-60</c:v>
                </c:pt>
                <c:pt idx="2">
                  <c:v>61-</c:v>
                </c:pt>
              </c:strCache>
            </c:strRef>
          </c:cat>
          <c:val>
            <c:numRef>
              <c:f>'income and debt'!$C$2:$C$4</c:f>
              <c:numCache>
                <c:formatCode>General</c:formatCode>
                <c:ptCount val="3"/>
                <c:pt idx="0">
                  <c:v>4150</c:v>
                </c:pt>
                <c:pt idx="1">
                  <c:v>6200</c:v>
                </c:pt>
                <c:pt idx="2">
                  <c:v>5223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36-4DF0-A538-CB0CB67AA913}"/>
            </c:ext>
          </c:extLst>
        </c:ser>
        <c:ser>
          <c:idx val="1"/>
          <c:order val="1"/>
          <c:tx>
            <c:strRef>
              <c:f>'income and debt'!$D$1</c:f>
              <c:strCache>
                <c:ptCount val="1"/>
                <c:pt idx="0">
                  <c:v>Median Debt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'income and debt'!$A$2:$A$4</c:f>
              <c:strCache>
                <c:ptCount val="3"/>
                <c:pt idx="0">
                  <c:v>21-40</c:v>
                </c:pt>
                <c:pt idx="1">
                  <c:v>41-60</c:v>
                </c:pt>
                <c:pt idx="2">
                  <c:v>61-</c:v>
                </c:pt>
              </c:strCache>
            </c:strRef>
          </c:cat>
          <c:val>
            <c:numRef>
              <c:f>'income and debt'!$D$2:$D$4</c:f>
              <c:numCache>
                <c:formatCode>General</c:formatCode>
                <c:ptCount val="3"/>
                <c:pt idx="0">
                  <c:v>1327</c:v>
                </c:pt>
                <c:pt idx="1">
                  <c:v>2430</c:v>
                </c:pt>
                <c:pt idx="2">
                  <c:v>1847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36-4DF0-A538-CB0CB67AA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54986472"/>
        <c:axId val="1054988440"/>
      </c:barChart>
      <c:catAx>
        <c:axId val="105498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988440"/>
        <c:crosses val="autoZero"/>
        <c:auto val="1"/>
        <c:lblAlgn val="ctr"/>
        <c:lblOffset val="100"/>
        <c:noMultiLvlLbl val="0"/>
      </c:catAx>
      <c:valAx>
        <c:axId val="1054988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9864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Median total number of loans within each age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'number of loans'!$B$1</c:f>
              <c:strCache>
                <c:ptCount val="1"/>
                <c:pt idx="0">
                  <c:v>median number of open credit lines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'number of loans'!$A$2:$A$4</c:f>
              <c:strCache>
                <c:ptCount val="3"/>
                <c:pt idx="0">
                  <c:v>21-40</c:v>
                </c:pt>
                <c:pt idx="1">
                  <c:v>41-60</c:v>
                </c:pt>
                <c:pt idx="2">
                  <c:v>61-</c:v>
                </c:pt>
              </c:strCache>
            </c:strRef>
          </c:cat>
          <c:val>
            <c:numRef>
              <c:f>'number of loans'!$B$2:$B$4</c:f>
              <c:numCache>
                <c:formatCode>General</c:formatCode>
                <c:ptCount val="3"/>
                <c:pt idx="0">
                  <c:v>6</c:v>
                </c:pt>
                <c:pt idx="1">
                  <c:v>8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D2-45CF-8A1B-EF845A2C882B}"/>
            </c:ext>
          </c:extLst>
        </c:ser>
        <c:ser>
          <c:idx val="1"/>
          <c:order val="1"/>
          <c:tx>
            <c:strRef>
              <c:f>'number of loans'!$C$1</c:f>
              <c:strCache>
                <c:ptCount val="1"/>
                <c:pt idx="0">
                  <c:v>median number of mortgage or real estate loans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'number of loans'!$A$2:$A$4</c:f>
              <c:strCache>
                <c:ptCount val="3"/>
                <c:pt idx="0">
                  <c:v>21-40</c:v>
                </c:pt>
                <c:pt idx="1">
                  <c:v>41-60</c:v>
                </c:pt>
                <c:pt idx="2">
                  <c:v>61-</c:v>
                </c:pt>
              </c:strCache>
            </c:strRef>
          </c:cat>
          <c:val>
            <c:numRef>
              <c:f>'number of loans'!$C$2:$C$4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D2-45CF-8A1B-EF845A2C88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08494944"/>
        <c:axId val="1008495272"/>
      </c:barChart>
      <c:catAx>
        <c:axId val="10084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495272"/>
        <c:crosses val="autoZero"/>
        <c:auto val="1"/>
        <c:lblAlgn val="ctr"/>
        <c:lblOffset val="100"/>
        <c:noMultiLvlLbl val="0"/>
      </c:catAx>
      <c:valAx>
        <c:axId val="100849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4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>
                <a:effectLst/>
              </a:rPr>
              <a:t>Credit Utilization Within Each Age Group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'credit utilization'!$B$1</c:f>
              <c:strCache>
                <c:ptCount val="1"/>
                <c:pt idx="0">
                  <c:v>credit utilization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'credit utilization'!$A$2:$A$4</c:f>
              <c:strCache>
                <c:ptCount val="3"/>
                <c:pt idx="0">
                  <c:v>21-40</c:v>
                </c:pt>
                <c:pt idx="1">
                  <c:v>41-60</c:v>
                </c:pt>
                <c:pt idx="2">
                  <c:v>61-</c:v>
                </c:pt>
              </c:strCache>
            </c:strRef>
          </c:cat>
          <c:val>
            <c:numRef>
              <c:f>'credit utilization'!$B$2:$B$4</c:f>
              <c:numCache>
                <c:formatCode>General</c:formatCode>
                <c:ptCount val="3"/>
                <c:pt idx="0">
                  <c:v>0.34469242</c:v>
                </c:pt>
                <c:pt idx="1">
                  <c:v>0.18879528000000001</c:v>
                </c:pt>
                <c:pt idx="2">
                  <c:v>5.7340750000000003E-2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B7-4924-B2C0-80C56E3F8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0644832"/>
        <c:axId val="1070641552"/>
      </c:barChart>
      <c:catAx>
        <c:axId val="1070644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641552"/>
        <c:crosses val="autoZero"/>
        <c:auto val="1"/>
        <c:lblAlgn val="ctr"/>
        <c:lblOffset val="100"/>
        <c:noMultiLvlLbl val="0"/>
      </c:catAx>
      <c:valAx>
        <c:axId val="107064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644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baseline="0">
                <a:effectLst/>
              </a:rPr>
              <a:t>Applicants who have delayed their credit payments over 30 days for age group 21-40</a:t>
            </a:r>
            <a:endParaRPr lang="en-IN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E-48E1-B63E-11A3EA91B8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7E-48E1-B63E-11A3EA91B8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7E-48E1-B63E-11A3EA91B88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7E-48E1-B63E-11A3EA91B8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(Sheet1!$B$1,Sheet1!$E$1:$G$1)</c:f>
              <c:strCache>
                <c:ptCount val="4"/>
                <c:pt idx="0">
                  <c:v>Others</c:v>
                </c:pt>
                <c:pt idx="1">
                  <c:v>applicants who delayed payment by 30-59 days</c:v>
                </c:pt>
                <c:pt idx="2">
                  <c:v>Applicants who have delayed payment by 60-89 days</c:v>
                </c:pt>
                <c:pt idx="3">
                  <c:v>applicants who have delayed payment by over 90 days</c:v>
                </c:pt>
              </c:strCache>
            </c:strRef>
          </c:cat>
          <c:val>
            <c:numRef>
              <c:f>(Sheet1!$B$2,Sheet1!$E$2:$G$2)</c:f>
              <c:numCache>
                <c:formatCode>General</c:formatCode>
                <c:ptCount val="4"/>
                <c:pt idx="0">
                  <c:v>22928</c:v>
                </c:pt>
                <c:pt idx="1">
                  <c:v>6527</c:v>
                </c:pt>
                <c:pt idx="2">
                  <c:v>2556</c:v>
                </c:pt>
                <c:pt idx="3">
                  <c:v>3086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7E-48E1-B63E-11A3EA91B88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baseline="0">
                <a:effectLst/>
              </a:rPr>
              <a:t>Applicants who have delayed their credit payments over 30 days for age group 41-60</a:t>
            </a:r>
            <a:endParaRPr lang="en-IN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AB-488C-9AC6-97110123FF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AB-488C-9AC6-97110123FF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BAB-488C-9AC6-97110123FF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BAB-488C-9AC6-97110123FF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(Sheet2!$B$1,Sheet2!$E$1:$G$1)</c:f>
              <c:strCache>
                <c:ptCount val="4"/>
                <c:pt idx="0">
                  <c:v>Others</c:v>
                </c:pt>
                <c:pt idx="1">
                  <c:v>applicants who delayed payment by 30-59 days</c:v>
                </c:pt>
                <c:pt idx="2">
                  <c:v>Applicants who have delayed payment by 60-89 days</c:v>
                </c:pt>
                <c:pt idx="3">
                  <c:v>applicants who have delayed payment by over 90 days</c:v>
                </c:pt>
              </c:strCache>
            </c:strRef>
          </c:cat>
          <c:val>
            <c:numRef>
              <c:f>(Sheet2!$B$2,Sheet2!$E$2:$G$2)</c:f>
              <c:numCache>
                <c:formatCode>General</c:formatCode>
                <c:ptCount val="4"/>
                <c:pt idx="0">
                  <c:v>49142</c:v>
                </c:pt>
                <c:pt idx="1">
                  <c:v>12789</c:v>
                </c:pt>
                <c:pt idx="2">
                  <c:v>3867</c:v>
                </c:pt>
                <c:pt idx="3">
                  <c:v>4045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BAB-488C-9AC6-97110123FF7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baseline="0">
                <a:effectLst/>
              </a:rPr>
              <a:t>Applicants who have delayed their credit payments over 30 days for age group 61-</a:t>
            </a:r>
            <a:endParaRPr lang="en-IN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51-4B2B-8CC2-2E9A16B3D70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51-4B2B-8CC2-2E9A16B3D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51-4B2B-8CC2-2E9A16B3D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51-4B2B-8CC2-2E9A16B3D7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(Sheet3!$B$1,Sheet3!$E$1:$G$1)</c:f>
              <c:strCache>
                <c:ptCount val="4"/>
                <c:pt idx="0">
                  <c:v>others</c:v>
                </c:pt>
                <c:pt idx="1">
                  <c:v>applicants who delayed payment by 30-59 days</c:v>
                </c:pt>
                <c:pt idx="2">
                  <c:v>Applicants who have delayed payment by 60-89 days</c:v>
                </c:pt>
                <c:pt idx="3">
                  <c:v>applicants who have delayed payment by over 90 days</c:v>
                </c:pt>
              </c:strCache>
            </c:strRef>
          </c:cat>
          <c:val>
            <c:numRef>
              <c:f>(Sheet3!$B$2,Sheet3!$E$2:$G$2)</c:f>
              <c:numCache>
                <c:formatCode>General</c:formatCode>
                <c:ptCount val="4"/>
                <c:pt idx="0">
                  <c:v>38006</c:v>
                </c:pt>
                <c:pt idx="1">
                  <c:v>4666</c:v>
                </c:pt>
                <c:pt idx="2">
                  <c:v>1181</c:v>
                </c:pt>
                <c:pt idx="3">
                  <c:v>1207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451-4B2B-8CC2-2E9A16B3D70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45EE-F8CF-44CF-8770-64775093B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1C0A0-5F7C-4A00-8C5D-B796673E3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F0FA0-545F-4810-9B6D-4B9785AC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8A6-36EC-43F5-B854-8AABDCA1A787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8249E-A5B2-4BF2-A8AE-93505D1D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D4AE-F6CA-4C1C-888C-6B65C625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AC7D-3600-4E92-9911-B8DC50A6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2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0790-5EA9-4EF4-B401-C9252A01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AD669-363B-4908-9B79-8E20A3488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3DE0-B00F-4D45-96D0-911C7D56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8A6-36EC-43F5-B854-8AABDCA1A787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1FC5-3ADC-44CA-9107-BFD7E2EC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CE5EB-924E-494D-A013-CCED27A0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AC7D-3600-4E92-9911-B8DC50A6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9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52801-8AD4-495B-A73B-A2E62C4EF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432BE-A7F1-4A76-8465-0D0FE87A5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989D9-B3B1-498B-8F43-63777794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8A6-36EC-43F5-B854-8AABDCA1A787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1F488-3589-4750-927D-5FDDBD49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CF71-D309-414F-909B-57F4F5BD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AC7D-3600-4E92-9911-B8DC50A6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2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FB0C-2ACF-4D3A-A2AC-EEBFEF25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76D1-9358-454B-846B-2288168F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18893-EAD9-4107-9649-1BE57C23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8A6-36EC-43F5-B854-8AABDCA1A787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A1237-A04E-415C-AB35-DAA1D6C4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920FE-729D-4F7C-A278-077551F4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AC7D-3600-4E92-9911-B8DC50A6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70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BD07-F582-4842-803A-61E0C9C5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298C2-8F3B-46CB-B363-8AA76251C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FD945-3F1F-437E-B884-3F4299CA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8A6-36EC-43F5-B854-8AABDCA1A787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38B3-00D0-4389-84B7-E0E7CF17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7D82-FE31-4C99-B482-B3F4FEC6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AC7D-3600-4E92-9911-B8DC50A6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4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F77C-DA62-47C1-9A59-C92AD8E3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B2D9-C0DC-4DA2-A37F-770CBF686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95F1A-DF88-41AF-850E-2F1A1840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66E32-C0C0-4816-AE2F-C0F7E94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8A6-36EC-43F5-B854-8AABDCA1A787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0FDBB-C80C-4825-855B-0CED83F7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59E76-92A4-40C8-BA15-A330D081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AC7D-3600-4E92-9911-B8DC50A6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26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590C-3409-4CEA-990D-5872B495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A683E-A022-4525-A569-AC94DB4CF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59157-44D8-4E0F-AD35-229718A63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060DF-43EF-4197-A23E-CA31DD76F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3EA37-FF50-4993-8636-76E218D85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2E104-1EA7-45F7-BCE4-FE2D9D14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8A6-36EC-43F5-B854-8AABDCA1A787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B8732-FFC4-4D4B-96EF-EFA01828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D86C3-5462-4F5B-8A9E-493EAB5C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AC7D-3600-4E92-9911-B8DC50A6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6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D3A6-B290-40CC-8E39-FD6B66C6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41467-2B7A-4785-B3A2-087DCB0D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8A6-36EC-43F5-B854-8AABDCA1A787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A9E93-549F-4047-9445-2BCF7BAF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B994B-4E1C-4049-B776-8CC88122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AC7D-3600-4E92-9911-B8DC50A6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20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92095-8DA8-47D5-BD27-5F67738E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8A6-36EC-43F5-B854-8AABDCA1A787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B0C1B-40CA-4854-B4B3-7B636986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A63D2-C85E-4FF6-88A1-3D63AA40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AC7D-3600-4E92-9911-B8DC50A6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3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08CB-4586-4E0A-9A86-E63735C1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5040-81F5-491B-9D72-7D1C8F4C0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D73E2-AE1F-4AEF-8823-DE924A338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DC7B9-54A6-493A-BB62-FF677623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8A6-36EC-43F5-B854-8AABDCA1A787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52D00-4655-43B1-91D1-7D3423FE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845DB-3836-48BB-81D6-EA66FFBC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AC7D-3600-4E92-9911-B8DC50A6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68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EECE-30BC-4CB4-AEAA-D9AE022B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239C0-7AFD-4F84-B76E-5DB9AC0E0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24403-C256-475F-AFE1-6A306051F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B9470-36CD-4F29-A5FE-EC1C53C9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8A6-36EC-43F5-B854-8AABDCA1A787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65DCC-868F-4B09-9493-5B7EE881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A5FA0-16B4-4B4F-B18E-935EC7EF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AC7D-3600-4E92-9911-B8DC50A6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16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C349E-8BAE-42EB-8803-E7F8F05A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29972-8EB3-4172-A253-E8B5B4432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C0EC4-1C6B-48D9-BB4B-8429A8E59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E8A6-36EC-43F5-B854-8AABDCA1A787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24E5-73C6-47BC-867C-9FDA1C130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8842-6C85-478E-995C-FA45B7E6B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1AC7D-3600-4E92-9911-B8DC50A6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1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CFF3-994D-404A-84C4-386FB76ED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Understanding Loan Application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B89E2-013C-4C0E-AF76-8B59A43F1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Saipuneet Munikuntla</a:t>
            </a:r>
          </a:p>
        </p:txBody>
      </p:sp>
    </p:spTree>
    <p:extLst>
      <p:ext uri="{BB962C8B-B14F-4D97-AF65-F5344CB8AC3E}">
        <p14:creationId xmlns:p14="http://schemas.microsoft.com/office/powerpoint/2010/main" val="9777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90D5-5001-4D39-B75A-80069D5D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Applicant Age Groups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B8F1-E78F-4AE5-AACC-758009FD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Data: Each data record of the loan application data contains a single applicant’s credit history.</a:t>
            </a:r>
          </a:p>
          <a:p>
            <a:r>
              <a:rPr lang="en-IN" dirty="0"/>
              <a:t>The applicants are scattered over various age groups from 21 all the way till 109.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D7BFFB8-9F92-4642-8B21-E1150525E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376422"/>
              </p:ext>
            </p:extLst>
          </p:nvPr>
        </p:nvGraphicFramePr>
        <p:xfrm>
          <a:off x="3810000" y="32544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274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0308-CC7F-4651-BAB3-5AF53FED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Median Debt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632BD-6864-4F32-BF8B-D782C300D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applicants under age group 41-60 have the highest median debt ratio ~40%.</a:t>
            </a:r>
          </a:p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EB643FE-CF70-498A-8143-0A7E35CB32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625143"/>
              </p:ext>
            </p:extLst>
          </p:nvPr>
        </p:nvGraphicFramePr>
        <p:xfrm>
          <a:off x="3810000" y="29219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973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FDD1-CAA1-49C1-AD09-4B62D1A1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Median number of loans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6EE6-4B61-4FB1-8821-CB1C9A5D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applicants under the age 41 have a median total number of loans of 6 with all of them coming under open credit.</a:t>
            </a:r>
          </a:p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801BD7-D990-478D-A1CC-18192C2A2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057534"/>
              </p:ext>
            </p:extLst>
          </p:nvPr>
        </p:nvGraphicFramePr>
        <p:xfrm>
          <a:off x="3810000" y="30549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28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F679-C0A6-4E32-A0DB-3348DCBB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Median Credit 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A394-1B56-418D-BD97-E4DA022E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applicants under the age of 41 have the highest credit utilization of ~35%.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8CAF189-1F97-4303-9666-07CCC9BF42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356829"/>
              </p:ext>
            </p:extLst>
          </p:nvPr>
        </p:nvGraphicFramePr>
        <p:xfrm>
          <a:off x="3810000" y="291361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258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9F84C-BC73-4C63-8F55-A6FD2065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/>
              <a:t>Late Payments for age group 21-40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87E39F0-2326-4F6B-9090-A8220B787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8187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46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9876-3D3B-43B0-ACF6-68D84B75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Late Payments for age group 41-60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46509C3-E951-45A5-9E1E-1ED82A812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954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085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0A50-66E9-4309-A80B-07394C64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Late Payments for age group 61-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850896B-DFD1-4073-B8CF-6842CC78D8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221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199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Understanding Loan Application Data</vt:lpstr>
      <vt:lpstr>  Applicant Age Groups </vt:lpstr>
      <vt:lpstr>Median Debt Ratio</vt:lpstr>
      <vt:lpstr>Median number of loans</vt:lpstr>
      <vt:lpstr>Median Credit Utilization</vt:lpstr>
      <vt:lpstr>Late Payments for age group 21-40</vt:lpstr>
      <vt:lpstr>Late Payments for age group 41-60</vt:lpstr>
      <vt:lpstr>Late Payments for age group 61-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Loan Application Data</dc:title>
  <dc:creator>Saipuneet Goud Munikuntla</dc:creator>
  <cp:lastModifiedBy>Saipuneet Goud Munikuntla</cp:lastModifiedBy>
  <cp:revision>1</cp:revision>
  <dcterms:created xsi:type="dcterms:W3CDTF">2021-10-04T11:47:29Z</dcterms:created>
  <dcterms:modified xsi:type="dcterms:W3CDTF">2021-10-04T14:22:01Z</dcterms:modified>
</cp:coreProperties>
</file>