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rial Bold" panose="020B0704020202020204" pitchFamily="34" charset="0"/>
      <p:regular r:id="rId13"/>
      <p:bold r:id="rId14"/>
    </p:embeddedFont>
    <p:embeddedFont>
      <p:font typeface="Arial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2" y="0"/>
            <a:ext cx="18281914" cy="10287000"/>
            <a:chOff x="0" y="0"/>
            <a:chExt cx="24375886" cy="13716000"/>
          </a:xfrm>
        </p:grpSpPr>
        <p:sp>
          <p:nvSpPr>
            <p:cNvPr id="3" name="Freeform 3" descr="Background pattern  Description automatically generated"/>
            <p:cNvSpPr/>
            <p:nvPr/>
          </p:nvSpPr>
          <p:spPr>
            <a:xfrm>
              <a:off x="0" y="0"/>
              <a:ext cx="24375872" cy="13716000"/>
            </a:xfrm>
            <a:custGeom>
              <a:avLst/>
              <a:gdLst/>
              <a:ahLst/>
              <a:cxnLst/>
              <a:rect l="l" t="t" r="r" b="b"/>
              <a:pathLst>
                <a:path w="24375872" h="13716000">
                  <a:moveTo>
                    <a:pt x="0" y="0"/>
                  </a:moveTo>
                  <a:lnTo>
                    <a:pt x="24375872" y="0"/>
                  </a:lnTo>
                  <a:lnTo>
                    <a:pt x="24375872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51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3070054" y="1028700"/>
            <a:ext cx="4189246" cy="1187876"/>
            <a:chOff x="0" y="0"/>
            <a:chExt cx="5585662" cy="15838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85714" cy="1583817"/>
            </a:xfrm>
            <a:custGeom>
              <a:avLst/>
              <a:gdLst/>
              <a:ahLst/>
              <a:cxnLst/>
              <a:rect l="l" t="t" r="r" b="b"/>
              <a:pathLst>
                <a:path w="5585714" h="1583817">
                  <a:moveTo>
                    <a:pt x="0" y="0"/>
                  </a:moveTo>
                  <a:lnTo>
                    <a:pt x="5585714" y="0"/>
                  </a:lnTo>
                  <a:lnTo>
                    <a:pt x="5585714" y="1583817"/>
                  </a:lnTo>
                  <a:lnTo>
                    <a:pt x="0" y="1583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2" b="-1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1028700" y="3008130"/>
            <a:ext cx="6687348" cy="3359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5"/>
              </a:lnSpc>
            </a:pPr>
            <a:r>
              <a:rPr lang="en-US" sz="5199" b="1" u="sng" dirty="0">
                <a:solidFill>
                  <a:srgbClr val="ACCBF9"/>
                </a:solidFill>
                <a:latin typeface="Arial Bold"/>
                <a:ea typeface="Arial Bold"/>
                <a:cs typeface="Arial Bold"/>
                <a:sym typeface="Arial Bold"/>
              </a:rPr>
              <a:t>Team :  Gods</a:t>
            </a:r>
          </a:p>
          <a:p>
            <a:pPr algn="l">
              <a:lnSpc>
                <a:spcPts val="7175"/>
              </a:lnSpc>
            </a:pPr>
            <a:endParaRPr lang="en-US" sz="5199" b="1" u="sng" dirty="0">
              <a:solidFill>
                <a:srgbClr val="ACCBF9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l">
              <a:lnSpc>
                <a:spcPts val="5795"/>
              </a:lnSpc>
            </a:pPr>
            <a:r>
              <a:rPr lang="en-US" sz="4200" dirty="0">
                <a:solidFill>
                  <a:srgbClr val="ACCBF9"/>
                </a:solidFill>
                <a:latin typeface="Arial"/>
                <a:ea typeface="Arial"/>
                <a:cs typeface="Arial"/>
                <a:sym typeface="Arial"/>
              </a:rPr>
              <a:t>Roshnee Gouda</a:t>
            </a:r>
          </a:p>
          <a:p>
            <a:pPr algn="l">
              <a:lnSpc>
                <a:spcPts val="5795"/>
              </a:lnSpc>
            </a:pPr>
            <a:r>
              <a:rPr lang="en-US" sz="4200" dirty="0">
                <a:solidFill>
                  <a:srgbClr val="ACCBF9"/>
                </a:solidFill>
                <a:latin typeface="Arial"/>
                <a:ea typeface="Arial"/>
                <a:cs typeface="Arial"/>
                <a:sym typeface="Arial"/>
              </a:rPr>
              <a:t>Sairaj G. Adhav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885825"/>
            <a:ext cx="8115299" cy="123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0"/>
              </a:lnSpc>
              <a:spcBef>
                <a:spcPct val="0"/>
              </a:spcBef>
            </a:pPr>
            <a:r>
              <a:rPr lang="en-US" sz="7191" b="1">
                <a:solidFill>
                  <a:srgbClr val="ACCBF9"/>
                </a:solidFill>
                <a:latin typeface="Arial Bold"/>
                <a:ea typeface="Arial Bold"/>
                <a:cs typeface="Arial Bold"/>
                <a:sym typeface="Arial Bold"/>
              </a:rPr>
              <a:t>WWT Unravel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870403"/>
            <a:ext cx="7953120" cy="198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250" b="1">
                <a:solidFill>
                  <a:srgbClr val="ACCBF9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 and Solution: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Fast, scalable lookup-based recommender with KMeans fallback delivering 8–10× speed gains while matching or exceeding traditional ML accuracy.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5262190" y="7563268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3025808" y="3025808"/>
                </a:moveTo>
                <a:lnTo>
                  <a:pt x="0" y="3025808"/>
                </a:lnTo>
                <a:lnTo>
                  <a:pt x="0" y="0"/>
                </a:lnTo>
                <a:lnTo>
                  <a:pt x="3025808" y="0"/>
                </a:lnTo>
                <a:lnTo>
                  <a:pt x="3025808" y="302580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r="-1303" b="-14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r="-163108" b="-162979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6809" y="2536960"/>
            <a:ext cx="6124109" cy="2832735"/>
            <a:chOff x="0" y="0"/>
            <a:chExt cx="1612934" cy="7460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612934" cy="746070"/>
            </a:xfrm>
            <a:custGeom>
              <a:avLst/>
              <a:gdLst/>
              <a:ahLst/>
              <a:cxnLst/>
              <a:rect l="l" t="t" r="r" b="b"/>
              <a:pathLst>
                <a:path w="1612934" h="746070">
                  <a:moveTo>
                    <a:pt x="6321" y="0"/>
                  </a:moveTo>
                  <a:lnTo>
                    <a:pt x="1606613" y="0"/>
                  </a:lnTo>
                  <a:cubicBezTo>
                    <a:pt x="1608290" y="0"/>
                    <a:pt x="1609897" y="666"/>
                    <a:pt x="1611083" y="1851"/>
                  </a:cubicBezTo>
                  <a:cubicBezTo>
                    <a:pt x="1612268" y="3037"/>
                    <a:pt x="1612934" y="4644"/>
                    <a:pt x="1612934" y="6321"/>
                  </a:cubicBezTo>
                  <a:lnTo>
                    <a:pt x="1612934" y="739749"/>
                  </a:lnTo>
                  <a:cubicBezTo>
                    <a:pt x="1612934" y="741426"/>
                    <a:pt x="1612268" y="743033"/>
                    <a:pt x="1611083" y="744219"/>
                  </a:cubicBezTo>
                  <a:cubicBezTo>
                    <a:pt x="1609897" y="745404"/>
                    <a:pt x="1608290" y="746070"/>
                    <a:pt x="1606613" y="746070"/>
                  </a:cubicBezTo>
                  <a:lnTo>
                    <a:pt x="6321" y="746070"/>
                  </a:lnTo>
                  <a:cubicBezTo>
                    <a:pt x="4644" y="746070"/>
                    <a:pt x="3037" y="745404"/>
                    <a:pt x="1851" y="744219"/>
                  </a:cubicBezTo>
                  <a:cubicBezTo>
                    <a:pt x="666" y="743033"/>
                    <a:pt x="0" y="741426"/>
                    <a:pt x="0" y="739749"/>
                  </a:cubicBezTo>
                  <a:lnTo>
                    <a:pt x="0" y="6321"/>
                  </a:lnTo>
                  <a:cubicBezTo>
                    <a:pt x="0" y="4644"/>
                    <a:pt x="666" y="3037"/>
                    <a:pt x="1851" y="1851"/>
                  </a:cubicBezTo>
                  <a:cubicBezTo>
                    <a:pt x="3037" y="666"/>
                    <a:pt x="4644" y="0"/>
                    <a:pt x="6321" y="0"/>
                  </a:cubicBezTo>
                  <a:close/>
                </a:path>
              </a:pathLst>
            </a:custGeom>
            <a:solidFill>
              <a:srgbClr val="ECF4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1612934" cy="8508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18"/>
                </a:lnSpc>
              </a:pPr>
              <a:r>
                <a:rPr lang="en-US" sz="2549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 Enhancements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Fine-tune hybrid model weights for better balance between supervised and unsupervised predictions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Expand embedding features with more contextual signals (seasonality, promotions)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508337" y="6415219"/>
            <a:ext cx="5214481" cy="2296096"/>
            <a:chOff x="0" y="0"/>
            <a:chExt cx="1373361" cy="6047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73361" cy="604733"/>
            </a:xfrm>
            <a:custGeom>
              <a:avLst/>
              <a:gdLst/>
              <a:ahLst/>
              <a:cxnLst/>
              <a:rect l="l" t="t" r="r" b="b"/>
              <a:pathLst>
                <a:path w="1373361" h="604733">
                  <a:moveTo>
                    <a:pt x="7423" y="0"/>
                  </a:moveTo>
                  <a:lnTo>
                    <a:pt x="1365938" y="0"/>
                  </a:lnTo>
                  <a:cubicBezTo>
                    <a:pt x="1367907" y="0"/>
                    <a:pt x="1369795" y="782"/>
                    <a:pt x="1371187" y="2174"/>
                  </a:cubicBezTo>
                  <a:cubicBezTo>
                    <a:pt x="1372579" y="3566"/>
                    <a:pt x="1373361" y="5455"/>
                    <a:pt x="1373361" y="7423"/>
                  </a:cubicBezTo>
                  <a:lnTo>
                    <a:pt x="1373361" y="597310"/>
                  </a:lnTo>
                  <a:cubicBezTo>
                    <a:pt x="1373361" y="599279"/>
                    <a:pt x="1372579" y="601167"/>
                    <a:pt x="1371187" y="602559"/>
                  </a:cubicBezTo>
                  <a:cubicBezTo>
                    <a:pt x="1369795" y="603951"/>
                    <a:pt x="1367907" y="604733"/>
                    <a:pt x="1365938" y="604733"/>
                  </a:cubicBezTo>
                  <a:lnTo>
                    <a:pt x="7423" y="604733"/>
                  </a:lnTo>
                  <a:cubicBezTo>
                    <a:pt x="5455" y="604733"/>
                    <a:pt x="3566" y="603951"/>
                    <a:pt x="2174" y="602559"/>
                  </a:cubicBezTo>
                  <a:cubicBezTo>
                    <a:pt x="782" y="601167"/>
                    <a:pt x="0" y="599279"/>
                    <a:pt x="0" y="597310"/>
                  </a:cubicBezTo>
                  <a:lnTo>
                    <a:pt x="0" y="7423"/>
                  </a:lnTo>
                  <a:cubicBezTo>
                    <a:pt x="0" y="5455"/>
                    <a:pt x="782" y="3566"/>
                    <a:pt x="2174" y="2174"/>
                  </a:cubicBezTo>
                  <a:cubicBezTo>
                    <a:pt x="3566" y="782"/>
                    <a:pt x="5455" y="0"/>
                    <a:pt x="7423" y="0"/>
                  </a:cubicBezTo>
                  <a:close/>
                </a:path>
              </a:pathLst>
            </a:custGeom>
            <a:solidFill>
              <a:srgbClr val="ECF4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04775"/>
              <a:ext cx="1373361" cy="70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18"/>
                </a:lnSpc>
              </a:pPr>
              <a:r>
                <a:rPr lang="en-US" sz="2549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Operational Integration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Integrate with live ordering systems for real-time recommendations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Automate retraining pipeline for weekly or monthly model updates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508337" y="2610017"/>
            <a:ext cx="5214481" cy="2881884"/>
            <a:chOff x="0" y="0"/>
            <a:chExt cx="1373361" cy="75901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73361" cy="759015"/>
            </a:xfrm>
            <a:custGeom>
              <a:avLst/>
              <a:gdLst/>
              <a:ahLst/>
              <a:cxnLst/>
              <a:rect l="l" t="t" r="r" b="b"/>
              <a:pathLst>
                <a:path w="1373361" h="759015">
                  <a:moveTo>
                    <a:pt x="7423" y="0"/>
                  </a:moveTo>
                  <a:lnTo>
                    <a:pt x="1365938" y="0"/>
                  </a:lnTo>
                  <a:cubicBezTo>
                    <a:pt x="1367907" y="0"/>
                    <a:pt x="1369795" y="782"/>
                    <a:pt x="1371187" y="2174"/>
                  </a:cubicBezTo>
                  <a:cubicBezTo>
                    <a:pt x="1372579" y="3566"/>
                    <a:pt x="1373361" y="5455"/>
                    <a:pt x="1373361" y="7423"/>
                  </a:cubicBezTo>
                  <a:lnTo>
                    <a:pt x="1373361" y="751591"/>
                  </a:lnTo>
                  <a:cubicBezTo>
                    <a:pt x="1373361" y="753560"/>
                    <a:pt x="1372579" y="755448"/>
                    <a:pt x="1371187" y="756840"/>
                  </a:cubicBezTo>
                  <a:cubicBezTo>
                    <a:pt x="1369795" y="758233"/>
                    <a:pt x="1367907" y="759015"/>
                    <a:pt x="1365938" y="759015"/>
                  </a:cubicBezTo>
                  <a:lnTo>
                    <a:pt x="7423" y="759015"/>
                  </a:lnTo>
                  <a:cubicBezTo>
                    <a:pt x="5455" y="759015"/>
                    <a:pt x="3566" y="758233"/>
                    <a:pt x="2174" y="756840"/>
                  </a:cubicBezTo>
                  <a:cubicBezTo>
                    <a:pt x="782" y="755448"/>
                    <a:pt x="0" y="753560"/>
                    <a:pt x="0" y="751591"/>
                  </a:cubicBezTo>
                  <a:lnTo>
                    <a:pt x="0" y="7423"/>
                  </a:lnTo>
                  <a:cubicBezTo>
                    <a:pt x="0" y="5455"/>
                    <a:pt x="782" y="3566"/>
                    <a:pt x="2174" y="2174"/>
                  </a:cubicBezTo>
                  <a:cubicBezTo>
                    <a:pt x="3566" y="782"/>
                    <a:pt x="5455" y="0"/>
                    <a:pt x="7423" y="0"/>
                  </a:cubicBezTo>
                  <a:close/>
                </a:path>
              </a:pathLst>
            </a:custGeom>
            <a:solidFill>
              <a:srgbClr val="ECF4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04775"/>
              <a:ext cx="1373361" cy="8637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18"/>
                </a:lnSpc>
              </a:pPr>
              <a:r>
                <a:rPr lang="en-US" sz="2549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Testing &amp; Validation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Conduct A/B testing with control group to measure actual business uplift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Monitor model performance in different regions and ordering channels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636809" y="6610482"/>
            <a:ext cx="6124109" cy="2100834"/>
            <a:chOff x="0" y="0"/>
            <a:chExt cx="1612934" cy="55330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612934" cy="553306"/>
            </a:xfrm>
            <a:custGeom>
              <a:avLst/>
              <a:gdLst/>
              <a:ahLst/>
              <a:cxnLst/>
              <a:rect l="l" t="t" r="r" b="b"/>
              <a:pathLst>
                <a:path w="1612934" h="553306">
                  <a:moveTo>
                    <a:pt x="6321" y="0"/>
                  </a:moveTo>
                  <a:lnTo>
                    <a:pt x="1606613" y="0"/>
                  </a:lnTo>
                  <a:cubicBezTo>
                    <a:pt x="1608290" y="0"/>
                    <a:pt x="1609897" y="666"/>
                    <a:pt x="1611083" y="1851"/>
                  </a:cubicBezTo>
                  <a:cubicBezTo>
                    <a:pt x="1612268" y="3037"/>
                    <a:pt x="1612934" y="4644"/>
                    <a:pt x="1612934" y="6321"/>
                  </a:cubicBezTo>
                  <a:lnTo>
                    <a:pt x="1612934" y="546985"/>
                  </a:lnTo>
                  <a:cubicBezTo>
                    <a:pt x="1612934" y="548662"/>
                    <a:pt x="1612268" y="550269"/>
                    <a:pt x="1611083" y="551455"/>
                  </a:cubicBezTo>
                  <a:cubicBezTo>
                    <a:pt x="1609897" y="552640"/>
                    <a:pt x="1608290" y="553306"/>
                    <a:pt x="1606613" y="553306"/>
                  </a:cubicBezTo>
                  <a:lnTo>
                    <a:pt x="6321" y="553306"/>
                  </a:lnTo>
                  <a:cubicBezTo>
                    <a:pt x="4644" y="553306"/>
                    <a:pt x="3037" y="552640"/>
                    <a:pt x="1851" y="551455"/>
                  </a:cubicBezTo>
                  <a:cubicBezTo>
                    <a:pt x="666" y="550269"/>
                    <a:pt x="0" y="548662"/>
                    <a:pt x="0" y="546985"/>
                  </a:cubicBezTo>
                  <a:lnTo>
                    <a:pt x="0" y="6321"/>
                  </a:lnTo>
                  <a:cubicBezTo>
                    <a:pt x="0" y="4644"/>
                    <a:pt x="666" y="3037"/>
                    <a:pt x="1851" y="1851"/>
                  </a:cubicBezTo>
                  <a:cubicBezTo>
                    <a:pt x="3037" y="666"/>
                    <a:pt x="4644" y="0"/>
                    <a:pt x="6321" y="0"/>
                  </a:cubicBezTo>
                  <a:close/>
                </a:path>
              </a:pathLst>
            </a:custGeom>
            <a:solidFill>
              <a:srgbClr val="ECF4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04775"/>
              <a:ext cx="1612934" cy="658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3518"/>
                </a:lnSpc>
              </a:pPr>
              <a:r>
                <a:rPr lang="en-US" sz="2549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Long-Term Roadmap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 personalization at item customization level (flavors, portion sizes)</a:t>
              </a:r>
            </a:p>
            <a:p>
              <a:pPr marL="485775" lvl="1" indent="-242888" algn="l">
                <a:lnSpc>
                  <a:spcPts val="3104"/>
                </a:lnSpc>
                <a:buFont typeface="Arial"/>
                <a:buChar char="•"/>
              </a:pPr>
              <a:r>
                <a:rPr lang="en-US" sz="225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Explore reinforcement learning for continuous optimization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7760918" y="5122589"/>
            <a:ext cx="1009670" cy="1538573"/>
          </a:xfrm>
          <a:custGeom>
            <a:avLst/>
            <a:gdLst/>
            <a:ahLst/>
            <a:cxnLst/>
            <a:rect l="l" t="t" r="r" b="b"/>
            <a:pathLst>
              <a:path w="1009670" h="1538573">
                <a:moveTo>
                  <a:pt x="0" y="0"/>
                </a:moveTo>
                <a:lnTo>
                  <a:pt x="1009670" y="0"/>
                </a:lnTo>
                <a:lnTo>
                  <a:pt x="1009670" y="1538573"/>
                </a:lnTo>
                <a:lnTo>
                  <a:pt x="0" y="15385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0226" r="-24207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10306057" y="5246467"/>
            <a:ext cx="1202280" cy="1202280"/>
          </a:xfrm>
          <a:custGeom>
            <a:avLst/>
            <a:gdLst/>
            <a:ahLst/>
            <a:cxnLst/>
            <a:rect l="l" t="t" r="r" b="b"/>
            <a:pathLst>
              <a:path w="1202280" h="1202280">
                <a:moveTo>
                  <a:pt x="0" y="0"/>
                </a:moveTo>
                <a:lnTo>
                  <a:pt x="1202280" y="0"/>
                </a:lnTo>
                <a:lnTo>
                  <a:pt x="1202280" y="1202281"/>
                </a:lnTo>
                <a:lnTo>
                  <a:pt x="0" y="12022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8943086" y="3359418"/>
            <a:ext cx="1383082" cy="1383082"/>
          </a:xfrm>
          <a:custGeom>
            <a:avLst/>
            <a:gdLst/>
            <a:ahLst/>
            <a:cxnLst/>
            <a:rect l="l" t="t" r="r" b="b"/>
            <a:pathLst>
              <a:path w="1383082" h="1383082">
                <a:moveTo>
                  <a:pt x="0" y="0"/>
                </a:moveTo>
                <a:lnTo>
                  <a:pt x="1383082" y="0"/>
                </a:lnTo>
                <a:lnTo>
                  <a:pt x="1383082" y="1383082"/>
                </a:lnTo>
                <a:lnTo>
                  <a:pt x="0" y="1383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43086" y="6952715"/>
            <a:ext cx="1383082" cy="1416368"/>
          </a:xfrm>
          <a:custGeom>
            <a:avLst/>
            <a:gdLst/>
            <a:ahLst/>
            <a:cxnLst/>
            <a:rect l="l" t="t" r="r" b="b"/>
            <a:pathLst>
              <a:path w="1383082" h="1416368">
                <a:moveTo>
                  <a:pt x="0" y="0"/>
                </a:moveTo>
                <a:lnTo>
                  <a:pt x="1383083" y="0"/>
                </a:lnTo>
                <a:lnTo>
                  <a:pt x="1383083" y="1416368"/>
                </a:lnTo>
                <a:lnTo>
                  <a:pt x="0" y="141636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11242" b="-8628"/>
            </a:stretch>
          </a:blipFill>
        </p:spPr>
      </p:sp>
      <p:sp>
        <p:nvSpPr>
          <p:cNvPr id="26" name="Freeform 26"/>
          <p:cNvSpPr/>
          <p:nvPr/>
        </p:nvSpPr>
        <p:spPr>
          <a:xfrm flipH="1">
            <a:off x="15262190" y="0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3025808" y="0"/>
                </a:moveTo>
                <a:lnTo>
                  <a:pt x="0" y="0"/>
                </a:lnTo>
                <a:lnTo>
                  <a:pt x="0" y="3025809"/>
                </a:lnTo>
                <a:lnTo>
                  <a:pt x="3025808" y="3025809"/>
                </a:lnTo>
                <a:lnTo>
                  <a:pt x="30258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flipV="1">
            <a:off x="0" y="7120392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0" y="3025809"/>
                </a:moveTo>
                <a:lnTo>
                  <a:pt x="3025809" y="3025809"/>
                </a:lnTo>
                <a:lnTo>
                  <a:pt x="3025809" y="0"/>
                </a:lnTo>
                <a:lnTo>
                  <a:pt x="0" y="0"/>
                </a:lnTo>
                <a:lnTo>
                  <a:pt x="0" y="302580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0" y="0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0" y="0"/>
                </a:moveTo>
                <a:lnTo>
                  <a:pt x="3025809" y="0"/>
                </a:lnTo>
                <a:lnTo>
                  <a:pt x="3025809" y="3025809"/>
                </a:lnTo>
                <a:lnTo>
                  <a:pt x="0" y="3025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sp>
        <p:nvSpPr>
          <p:cNvPr id="6" name="TextBox 6"/>
          <p:cNvSpPr txBox="1"/>
          <p:nvPr/>
        </p:nvSpPr>
        <p:spPr>
          <a:xfrm>
            <a:off x="631014" y="6988895"/>
            <a:ext cx="17025972" cy="242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4050" b="1">
                <a:solidFill>
                  <a:srgbClr val="FF0000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40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Links</a:t>
            </a:r>
            <a:r>
              <a:rPr lang="en-US" sz="4050" b="1">
                <a:solidFill>
                  <a:srgbClr val="333333"/>
                </a:solidFill>
                <a:latin typeface="Arial Bold"/>
                <a:ea typeface="Arial Bold"/>
                <a:cs typeface="Arial Bold"/>
                <a:sym typeface="Arial Bold"/>
              </a:rPr>
              <a:t>                  </a:t>
            </a:r>
          </a:p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GitHub Repo Link : https://github.com/saipy10/Gods_Codebase</a:t>
            </a:r>
          </a:p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Kaggle Notebook Link: https://www.kaggle.com/code/sai10py/gods-codebase</a:t>
            </a:r>
          </a:p>
          <a:p>
            <a:pPr algn="l">
              <a:lnSpc>
                <a:spcPts val="3779"/>
              </a:lnSpc>
            </a:pPr>
            <a:r>
              <a:rPr lang="en-US" sz="31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Video Explanation: </a:t>
            </a:r>
          </a:p>
          <a:p>
            <a:pPr algn="l">
              <a:lnSpc>
                <a:spcPts val="2520"/>
              </a:lnSpc>
            </a:pPr>
            <a:endParaRPr lang="en-US" sz="31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32497" y="1481753"/>
            <a:ext cx="14617601" cy="3381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33"/>
              </a:lnSpc>
              <a:spcBef>
                <a:spcPct val="0"/>
              </a:spcBef>
            </a:pPr>
            <a:r>
              <a:rPr lang="en-US" sz="15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Understanding Problem Statement</a:t>
              </a:r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417319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799" y="0"/>
                </a:moveTo>
                <a:lnTo>
                  <a:pt x="0" y="0"/>
                </a:lnTo>
                <a:lnTo>
                  <a:pt x="0" y="4114800"/>
                </a:lnTo>
                <a:lnTo>
                  <a:pt x="4114799" y="4114800"/>
                </a:lnTo>
                <a:lnTo>
                  <a:pt x="411479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734800" y="2414458"/>
            <a:ext cx="4362979" cy="622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312"/>
              </a:lnSpc>
              <a:spcBef>
                <a:spcPct val="0"/>
              </a:spcBef>
            </a:pPr>
            <a:r>
              <a:rPr lang="en-US" sz="384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Business Context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67438" y="3515868"/>
            <a:ext cx="5747819" cy="5304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Wings R Us: US quick service restaurant (QSR) specializing in wings, sides, and beverages</a:t>
            </a:r>
          </a:p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presence via mobile app, website, and in-store kiosks</a:t>
            </a:r>
          </a:p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Customers range from first-time visitors to loyal repeat buyers</a:t>
            </a:r>
          </a:p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platform already supports menu browsing, order placement, loyalty rewards, and past order history</a:t>
            </a:r>
          </a:p>
          <a:p>
            <a:pPr algn="l">
              <a:lnSpc>
                <a:spcPts val="3518"/>
              </a:lnSpc>
              <a:spcBef>
                <a:spcPct val="0"/>
              </a:spcBef>
            </a:pPr>
            <a:endParaRPr lang="en-US" sz="25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437904" y="2414458"/>
            <a:ext cx="3868936" cy="73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2"/>
              </a:lnSpc>
              <a:spcBef>
                <a:spcPct val="0"/>
              </a:spcBef>
            </a:pPr>
            <a:r>
              <a:rPr lang="en-US" sz="38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Current Problem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515868"/>
            <a:ext cx="7472904" cy="5742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Checkout experience lacks personalized </a:t>
            </a:r>
            <a:r>
              <a:rPr lang="en-US" sz="254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last-minute recommendations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Missed opportunity to </a:t>
            </a:r>
            <a:r>
              <a:rPr lang="en-US" sz="254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upsell complementary items</a:t>
            </a: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(e.g., drinks, sides, flavours)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suggestions are </a:t>
            </a:r>
            <a:r>
              <a:rPr lang="en-US" sz="2549" i="1">
                <a:solidFill>
                  <a:srgbClr val="000000"/>
                </a:solidFill>
                <a:latin typeface="Arial Italics"/>
                <a:ea typeface="Arial Italics"/>
                <a:cs typeface="Arial Italics"/>
                <a:sym typeface="Arial Italics"/>
              </a:rPr>
              <a:t>static and repetitive</a:t>
            </a: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reducing engagement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Leadership seeks to:</a:t>
            </a:r>
          </a:p>
          <a:p>
            <a:pPr marL="1101087" lvl="2" indent="-367029" algn="l">
              <a:lnSpc>
                <a:spcPts val="3518"/>
              </a:lnSpc>
              <a:buFont typeface="Arial"/>
              <a:buChar char="⚬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basket size and average order value (AOV)</a:t>
            </a:r>
          </a:p>
          <a:p>
            <a:pPr marL="1101087" lvl="2" indent="-367029" algn="l">
              <a:lnSpc>
                <a:spcPts val="3518"/>
              </a:lnSpc>
              <a:buFont typeface="Arial"/>
              <a:buChar char="⚬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retention and customer satisfaction</a:t>
            </a:r>
          </a:p>
          <a:p>
            <a:pPr marL="1101087" lvl="2" indent="-367029" algn="l">
              <a:lnSpc>
                <a:spcPts val="3518"/>
              </a:lnSpc>
              <a:buFont typeface="Arial"/>
              <a:buChar char="⚬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recommendations fresh, scalable, and platform-consistent</a:t>
            </a:r>
          </a:p>
          <a:p>
            <a:pPr algn="l">
              <a:lnSpc>
                <a:spcPts val="3518"/>
              </a:lnSpc>
              <a:spcBef>
                <a:spcPct val="0"/>
              </a:spcBef>
            </a:pPr>
            <a:endParaRPr lang="en-US" sz="25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Freeform 14"/>
          <p:cNvSpPr/>
          <p:nvPr/>
        </p:nvSpPr>
        <p:spPr>
          <a:xfrm flipV="1">
            <a:off x="0" y="60314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 Objectives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399022" y="6041497"/>
            <a:ext cx="7530886" cy="3989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customer, order history, and store metadata into a unified dataset</a:t>
            </a:r>
          </a:p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a hybrid recommendation engine combining rule-based matching, vector similarity, embeddings, and clustering</a:t>
            </a:r>
          </a:p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for Recall@3 using offline validation and pilot testing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for real-time inference and modular scalability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382728" y="1809457"/>
            <a:ext cx="5563473" cy="3702239"/>
          </a:xfrm>
          <a:custGeom>
            <a:avLst/>
            <a:gdLst/>
            <a:ahLst/>
            <a:cxnLst/>
            <a:rect l="l" t="t" r="r" b="b"/>
            <a:pathLst>
              <a:path w="5563473" h="3702239">
                <a:moveTo>
                  <a:pt x="0" y="0"/>
                </a:moveTo>
                <a:lnTo>
                  <a:pt x="5563473" y="0"/>
                </a:lnTo>
                <a:lnTo>
                  <a:pt x="5563473" y="3702238"/>
                </a:lnTo>
                <a:lnTo>
                  <a:pt x="0" y="3702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2888543" y="6232834"/>
            <a:ext cx="3814556" cy="3519719"/>
          </a:xfrm>
          <a:custGeom>
            <a:avLst/>
            <a:gdLst/>
            <a:ahLst/>
            <a:cxnLst/>
            <a:rect l="l" t="t" r="r" b="b"/>
            <a:pathLst>
              <a:path w="3814556" h="3519719">
                <a:moveTo>
                  <a:pt x="0" y="0"/>
                </a:moveTo>
                <a:lnTo>
                  <a:pt x="3814556" y="0"/>
                </a:lnTo>
                <a:lnTo>
                  <a:pt x="3814556" y="3519719"/>
                </a:lnTo>
                <a:lnTo>
                  <a:pt x="0" y="35197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963" t="-18069" r="-15277" b="-17663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763579" y="5418734"/>
            <a:ext cx="4801769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46"/>
              </a:lnSpc>
              <a:spcBef>
                <a:spcPct val="0"/>
              </a:spcBef>
            </a:pPr>
            <a:r>
              <a:rPr lang="en-US" sz="314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Technical Objectives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01866" y="1933575"/>
            <a:ext cx="4284733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46"/>
              </a:lnSpc>
              <a:spcBef>
                <a:spcPct val="0"/>
              </a:spcBef>
            </a:pPr>
            <a:r>
              <a:rPr lang="en-US" sz="314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Business Objectives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614110"/>
            <a:ext cx="7447566" cy="3989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Deliver personalized recommendations to boost (Average Order Value) AOV and retention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fresh, relevant, non-repetitive suggestions for diverse customers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 consistent experience across app, web, and kiosks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 fast, low-risk pilot before large-scale rollout</a:t>
            </a:r>
          </a:p>
          <a:p>
            <a:pPr algn="l">
              <a:lnSpc>
                <a:spcPts val="3518"/>
              </a:lnSpc>
              <a:spcBef>
                <a:spcPct val="0"/>
              </a:spcBef>
            </a:pPr>
            <a:endParaRPr lang="en-US" sz="2549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Freeform 15"/>
          <p:cNvSpPr/>
          <p:nvPr/>
        </p:nvSpPr>
        <p:spPr>
          <a:xfrm flipH="1">
            <a:off x="1417319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799" y="0"/>
                </a:moveTo>
                <a:lnTo>
                  <a:pt x="0" y="0"/>
                </a:lnTo>
                <a:lnTo>
                  <a:pt x="0" y="4114800"/>
                </a:lnTo>
                <a:lnTo>
                  <a:pt x="4114799" y="4114800"/>
                </a:lnTo>
                <a:lnTo>
                  <a:pt x="411479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flipV="1">
            <a:off x="0" y="60314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 Overview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9143999" y="2528317"/>
            <a:ext cx="5049235" cy="1714329"/>
          </a:xfrm>
          <a:custGeom>
            <a:avLst/>
            <a:gdLst/>
            <a:ahLst/>
            <a:cxnLst/>
            <a:rect l="l" t="t" r="r" b="b"/>
            <a:pathLst>
              <a:path w="5049235" h="1714329">
                <a:moveTo>
                  <a:pt x="0" y="0"/>
                </a:moveTo>
                <a:lnTo>
                  <a:pt x="5049235" y="0"/>
                </a:lnTo>
                <a:lnTo>
                  <a:pt x="5049235" y="1714329"/>
                </a:lnTo>
                <a:lnTo>
                  <a:pt x="0" y="17143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44000" y="6972302"/>
            <a:ext cx="5095139" cy="2981684"/>
          </a:xfrm>
          <a:custGeom>
            <a:avLst/>
            <a:gdLst/>
            <a:ahLst/>
            <a:cxnLst/>
            <a:rect l="l" t="t" r="r" b="b"/>
            <a:pathLst>
              <a:path w="5095139" h="2981684">
                <a:moveTo>
                  <a:pt x="0" y="0"/>
                </a:moveTo>
                <a:lnTo>
                  <a:pt x="5095139" y="0"/>
                </a:lnTo>
                <a:lnTo>
                  <a:pt x="5095139" y="2981684"/>
                </a:lnTo>
                <a:lnTo>
                  <a:pt x="0" y="2981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144000" y="4442339"/>
            <a:ext cx="5095139" cy="2347199"/>
          </a:xfrm>
          <a:custGeom>
            <a:avLst/>
            <a:gdLst/>
            <a:ahLst/>
            <a:cxnLst/>
            <a:rect l="l" t="t" r="r" b="b"/>
            <a:pathLst>
              <a:path w="5095139" h="2347199">
                <a:moveTo>
                  <a:pt x="0" y="0"/>
                </a:moveTo>
                <a:lnTo>
                  <a:pt x="5095139" y="0"/>
                </a:lnTo>
                <a:lnTo>
                  <a:pt x="5095139" y="2347198"/>
                </a:lnTo>
                <a:lnTo>
                  <a:pt x="0" y="23471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011416" y="1933575"/>
            <a:ext cx="3846583" cy="505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46"/>
              </a:lnSpc>
              <a:spcBef>
                <a:spcPct val="0"/>
              </a:spcBef>
            </a:pPr>
            <a:r>
              <a:rPr lang="en-US" sz="3149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Provided Datasets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614110"/>
            <a:ext cx="7447566" cy="3551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order_data</a:t>
            </a: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1.4M rows, 9 columns, includes order metadata and JSON item details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customer_data</a:t>
            </a: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550k rows, 2 columns, customer ID and customer type</a:t>
            </a:r>
          </a:p>
          <a:p>
            <a:pPr marL="550543" lvl="1" indent="-275272" algn="l">
              <a:lnSpc>
                <a:spcPts val="3518"/>
              </a:lnSpc>
              <a:buFont typeface="Arial"/>
              <a:buChar char="•"/>
            </a:pPr>
            <a:r>
              <a:rPr lang="en-US" sz="25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store_data </a:t>
            </a: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38 rows, 5 columns, store location details</a:t>
            </a:r>
          </a:p>
          <a:p>
            <a:pPr marL="550543" lvl="1" indent="-275272" algn="l">
              <a:lnSpc>
                <a:spcPts val="3518"/>
              </a:lnSpc>
              <a:spcBef>
                <a:spcPct val="0"/>
              </a:spcBef>
              <a:buFont typeface="Arial"/>
              <a:buChar char="•"/>
            </a:pPr>
            <a:r>
              <a:rPr lang="en-US" sz="2549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test_data_question</a:t>
            </a:r>
            <a:r>
              <a:rPr lang="en-US" sz="254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1k rows, 10 columns, cart triplets for prediction evaluation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599749" y="3137831"/>
            <a:ext cx="2593473" cy="385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8"/>
              </a:lnSpc>
              <a:spcBef>
                <a:spcPct val="0"/>
              </a:spcBef>
            </a:pPr>
            <a:r>
              <a:rPr lang="en-US" sz="2648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customer_data</a:t>
            </a:r>
            <a:endParaRPr lang="en-US" sz="2648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599749" y="5368289"/>
            <a:ext cx="2011851" cy="384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8"/>
              </a:lnSpc>
              <a:spcBef>
                <a:spcPct val="0"/>
              </a:spcBef>
            </a:pPr>
            <a:r>
              <a:rPr lang="en-US" sz="2648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order_data</a:t>
            </a:r>
            <a:endParaRPr lang="en-US" sz="2648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637105" y="8215494"/>
            <a:ext cx="1974495" cy="384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78"/>
              </a:lnSpc>
              <a:spcBef>
                <a:spcPct val="0"/>
              </a:spcBef>
            </a:pPr>
            <a:r>
              <a:rPr lang="en-US" sz="2648" b="1" dirty="0" err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store_data</a:t>
            </a:r>
            <a:endParaRPr lang="en-US" sz="2648" b="1" dirty="0">
              <a:solidFill>
                <a:srgbClr val="000000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17" name="Freeform 17"/>
          <p:cNvSpPr/>
          <p:nvPr/>
        </p:nvSpPr>
        <p:spPr>
          <a:xfrm flipH="1">
            <a:off x="1417319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799" y="0"/>
                </a:moveTo>
                <a:lnTo>
                  <a:pt x="0" y="0"/>
                </a:lnTo>
                <a:lnTo>
                  <a:pt x="0" y="4114800"/>
                </a:lnTo>
                <a:lnTo>
                  <a:pt x="4114799" y="4114800"/>
                </a:lnTo>
                <a:lnTo>
                  <a:pt x="411479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flipV="1">
            <a:off x="0" y="60314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9858205" y="1434858"/>
            <a:ext cx="6745298" cy="4712731"/>
            <a:chOff x="0" y="0"/>
            <a:chExt cx="1538020" cy="10745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38020" cy="1074525"/>
            </a:xfrm>
            <a:custGeom>
              <a:avLst/>
              <a:gdLst/>
              <a:ahLst/>
              <a:cxnLst/>
              <a:rect l="l" t="t" r="r" b="b"/>
              <a:pathLst>
                <a:path w="1538020" h="1074525">
                  <a:moveTo>
                    <a:pt x="1538020" y="13773"/>
                  </a:moveTo>
                  <a:lnTo>
                    <a:pt x="1538020" y="1060752"/>
                  </a:lnTo>
                  <a:cubicBezTo>
                    <a:pt x="1538020" y="1068359"/>
                    <a:pt x="1531854" y="1074525"/>
                    <a:pt x="1524247" y="1074525"/>
                  </a:cubicBezTo>
                  <a:lnTo>
                    <a:pt x="13773" y="1074525"/>
                  </a:lnTo>
                  <a:cubicBezTo>
                    <a:pt x="6166" y="1074525"/>
                    <a:pt x="0" y="1068359"/>
                    <a:pt x="0" y="1060752"/>
                  </a:cubicBezTo>
                  <a:lnTo>
                    <a:pt x="0" y="13773"/>
                  </a:lnTo>
                  <a:cubicBezTo>
                    <a:pt x="0" y="6166"/>
                    <a:pt x="6166" y="0"/>
                    <a:pt x="13773" y="0"/>
                  </a:cubicBezTo>
                  <a:lnTo>
                    <a:pt x="1524247" y="0"/>
                  </a:lnTo>
                  <a:cubicBezTo>
                    <a:pt x="1531854" y="0"/>
                    <a:pt x="1538020" y="6166"/>
                    <a:pt x="1538020" y="13773"/>
                  </a:cubicBezTo>
                  <a:close/>
                </a:path>
              </a:pathLst>
            </a:custGeom>
            <a:solidFill>
              <a:srgbClr val="ECF4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538020" cy="1160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502422"/>
            <a:ext cx="7887258" cy="4645167"/>
            <a:chOff x="0" y="0"/>
            <a:chExt cx="2247471" cy="13235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47471" cy="1323587"/>
            </a:xfrm>
            <a:custGeom>
              <a:avLst/>
              <a:gdLst/>
              <a:ahLst/>
              <a:cxnLst/>
              <a:rect l="l" t="t" r="r" b="b"/>
              <a:pathLst>
                <a:path w="2247471" h="1323587">
                  <a:moveTo>
                    <a:pt x="2247471" y="11779"/>
                  </a:moveTo>
                  <a:lnTo>
                    <a:pt x="2247471" y="1311808"/>
                  </a:lnTo>
                  <a:cubicBezTo>
                    <a:pt x="2247471" y="1318313"/>
                    <a:pt x="2242198" y="1323587"/>
                    <a:pt x="2235692" y="1323587"/>
                  </a:cubicBezTo>
                  <a:lnTo>
                    <a:pt x="11779" y="1323587"/>
                  </a:lnTo>
                  <a:cubicBezTo>
                    <a:pt x="5274" y="1323587"/>
                    <a:pt x="0" y="1318313"/>
                    <a:pt x="0" y="1311808"/>
                  </a:cubicBezTo>
                  <a:lnTo>
                    <a:pt x="0" y="11779"/>
                  </a:lnTo>
                  <a:cubicBezTo>
                    <a:pt x="0" y="5274"/>
                    <a:pt x="5274" y="0"/>
                    <a:pt x="11779" y="0"/>
                  </a:cubicBezTo>
                  <a:lnTo>
                    <a:pt x="2235692" y="0"/>
                  </a:lnTo>
                  <a:cubicBezTo>
                    <a:pt x="2242198" y="0"/>
                    <a:pt x="2247471" y="5274"/>
                    <a:pt x="2247471" y="11779"/>
                  </a:cubicBezTo>
                  <a:close/>
                </a:path>
              </a:pathLst>
            </a:custGeom>
            <a:solidFill>
              <a:srgbClr val="ECF4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247471" cy="14093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EDA Highlights</a:t>
              </a:r>
            </a:p>
          </p:txBody>
        </p:sp>
      </p:grpSp>
      <p:sp>
        <p:nvSpPr>
          <p:cNvPr id="15" name="Freeform 15"/>
          <p:cNvSpPr/>
          <p:nvPr/>
        </p:nvSpPr>
        <p:spPr>
          <a:xfrm>
            <a:off x="2977479" y="1619250"/>
            <a:ext cx="3989701" cy="3505950"/>
          </a:xfrm>
          <a:custGeom>
            <a:avLst/>
            <a:gdLst/>
            <a:ahLst/>
            <a:cxnLst/>
            <a:rect l="l" t="t" r="r" b="b"/>
            <a:pathLst>
              <a:path w="3989701" h="3505950">
                <a:moveTo>
                  <a:pt x="0" y="0"/>
                </a:moveTo>
                <a:lnTo>
                  <a:pt x="3989701" y="0"/>
                </a:lnTo>
                <a:lnTo>
                  <a:pt x="3989701" y="3505950"/>
                </a:lnTo>
                <a:lnTo>
                  <a:pt x="0" y="3505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177538" y="1637550"/>
            <a:ext cx="6106630" cy="3641078"/>
          </a:xfrm>
          <a:custGeom>
            <a:avLst/>
            <a:gdLst/>
            <a:ahLst/>
            <a:cxnLst/>
            <a:rect l="l" t="t" r="r" b="b"/>
            <a:pathLst>
              <a:path w="6106630" h="3641078">
                <a:moveTo>
                  <a:pt x="0" y="0"/>
                </a:moveTo>
                <a:lnTo>
                  <a:pt x="6106631" y="0"/>
                </a:lnTo>
                <a:lnTo>
                  <a:pt x="6106631" y="3641078"/>
                </a:lnTo>
                <a:lnTo>
                  <a:pt x="0" y="3641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5404942" y="6383365"/>
            <a:ext cx="8780037" cy="3762756"/>
            <a:chOff x="0" y="0"/>
            <a:chExt cx="2312451" cy="99098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12451" cy="990981"/>
            </a:xfrm>
            <a:custGeom>
              <a:avLst/>
              <a:gdLst/>
              <a:ahLst/>
              <a:cxnLst/>
              <a:rect l="l" t="t" r="r" b="b"/>
              <a:pathLst>
                <a:path w="2312451" h="990981">
                  <a:moveTo>
                    <a:pt x="2312451" y="10581"/>
                  </a:moveTo>
                  <a:lnTo>
                    <a:pt x="2312451" y="980400"/>
                  </a:lnTo>
                  <a:cubicBezTo>
                    <a:pt x="2312451" y="983206"/>
                    <a:pt x="2311336" y="985897"/>
                    <a:pt x="2309352" y="987882"/>
                  </a:cubicBezTo>
                  <a:cubicBezTo>
                    <a:pt x="2307368" y="989866"/>
                    <a:pt x="2304676" y="990981"/>
                    <a:pt x="2301870" y="990981"/>
                  </a:cubicBezTo>
                  <a:lnTo>
                    <a:pt x="10581" y="990981"/>
                  </a:lnTo>
                  <a:cubicBezTo>
                    <a:pt x="7775" y="990981"/>
                    <a:pt x="5084" y="989866"/>
                    <a:pt x="3099" y="987882"/>
                  </a:cubicBezTo>
                  <a:cubicBezTo>
                    <a:pt x="1115" y="985897"/>
                    <a:pt x="0" y="983206"/>
                    <a:pt x="0" y="980400"/>
                  </a:cubicBezTo>
                  <a:lnTo>
                    <a:pt x="0" y="10581"/>
                  </a:lnTo>
                  <a:cubicBezTo>
                    <a:pt x="0" y="7775"/>
                    <a:pt x="1115" y="5084"/>
                    <a:pt x="3099" y="3099"/>
                  </a:cubicBezTo>
                  <a:cubicBezTo>
                    <a:pt x="5084" y="1115"/>
                    <a:pt x="7775" y="0"/>
                    <a:pt x="10581" y="0"/>
                  </a:cubicBezTo>
                  <a:lnTo>
                    <a:pt x="2301870" y="0"/>
                  </a:lnTo>
                  <a:cubicBezTo>
                    <a:pt x="2304676" y="0"/>
                    <a:pt x="2307368" y="1115"/>
                    <a:pt x="2309352" y="3099"/>
                  </a:cubicBezTo>
                  <a:cubicBezTo>
                    <a:pt x="2311336" y="5084"/>
                    <a:pt x="2312451" y="7775"/>
                    <a:pt x="2312451" y="10581"/>
                  </a:cubicBezTo>
                  <a:close/>
                </a:path>
              </a:pathLst>
            </a:custGeom>
            <a:solidFill>
              <a:srgbClr val="ECF4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2312451" cy="1076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5318436" y="6338089"/>
            <a:ext cx="3808112" cy="3808112"/>
          </a:xfrm>
          <a:custGeom>
            <a:avLst/>
            <a:gdLst/>
            <a:ahLst/>
            <a:cxnLst/>
            <a:rect l="l" t="t" r="r" b="b"/>
            <a:pathLst>
              <a:path w="3808112" h="3808112">
                <a:moveTo>
                  <a:pt x="0" y="0"/>
                </a:moveTo>
                <a:lnTo>
                  <a:pt x="3808112" y="0"/>
                </a:lnTo>
                <a:lnTo>
                  <a:pt x="3808112" y="3808112"/>
                </a:lnTo>
                <a:lnTo>
                  <a:pt x="0" y="38081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5706921" y="5069205"/>
            <a:ext cx="2752543" cy="1059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10 pc Spicy Wings</a:t>
            </a:r>
          </a:p>
          <a:p>
            <a:pPr algn="ctr">
              <a:lnSpc>
                <a:spcPts val="2760"/>
              </a:lnSpc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Ranch Dip Regular </a:t>
            </a:r>
          </a:p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Regular Buffalo Fries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506757" y="5424070"/>
            <a:ext cx="4678221" cy="459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frequently purchased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734328" y="5459884"/>
            <a:ext cx="2549840" cy="373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Ranch Dip - Regular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5307597"/>
            <a:ext cx="4678221" cy="459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popular item combination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354730" y="7755227"/>
            <a:ext cx="4678221" cy="878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11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Nearly </a:t>
            </a:r>
            <a:r>
              <a:rPr lang="en-US" sz="24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59%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customers account for churn risk</a:t>
            </a:r>
          </a:p>
        </p:txBody>
      </p:sp>
      <p:sp>
        <p:nvSpPr>
          <p:cNvPr id="26" name="Freeform 26"/>
          <p:cNvSpPr/>
          <p:nvPr/>
        </p:nvSpPr>
        <p:spPr>
          <a:xfrm flipH="1">
            <a:off x="1417319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799" y="0"/>
                </a:moveTo>
                <a:lnTo>
                  <a:pt x="0" y="0"/>
                </a:lnTo>
                <a:lnTo>
                  <a:pt x="0" y="4114800"/>
                </a:lnTo>
                <a:lnTo>
                  <a:pt x="4114799" y="4114800"/>
                </a:lnTo>
                <a:lnTo>
                  <a:pt x="4114799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 flipV="1">
            <a:off x="0" y="61018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Recommendation System Design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95144" y="2350660"/>
            <a:ext cx="2069424" cy="975442"/>
            <a:chOff x="0" y="-5039"/>
            <a:chExt cx="545033" cy="25690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5039"/>
              <a:ext cx="545033" cy="256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Orders Dataset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098218" y="2369793"/>
            <a:ext cx="2069424" cy="975442"/>
            <a:chOff x="0" y="-5038"/>
            <a:chExt cx="545033" cy="2569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5038"/>
              <a:ext cx="545033" cy="2569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Orders Preprocessing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703962" y="2388921"/>
            <a:ext cx="2069424" cy="956310"/>
            <a:chOff x="0" y="0"/>
            <a:chExt cx="545033" cy="25186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10610"/>
              <a:ext cx="545033" cy="2412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Feature Preprocessing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340205" y="4021506"/>
            <a:ext cx="2069424" cy="728077"/>
            <a:chOff x="0" y="0"/>
            <a:chExt cx="545033" cy="19175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45033" cy="191757"/>
            </a:xfrm>
            <a:custGeom>
              <a:avLst/>
              <a:gdLst/>
              <a:ahLst/>
              <a:cxnLst/>
              <a:rect l="l" t="t" r="r" b="b"/>
              <a:pathLst>
                <a:path w="545033" h="191757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28158"/>
                  </a:lnTo>
                  <a:cubicBezTo>
                    <a:pt x="545033" y="145026"/>
                    <a:pt x="538333" y="161202"/>
                    <a:pt x="526406" y="173129"/>
                  </a:cubicBezTo>
                  <a:cubicBezTo>
                    <a:pt x="514479" y="185056"/>
                    <a:pt x="498302" y="191757"/>
                    <a:pt x="481435" y="191757"/>
                  </a:cubicBezTo>
                  <a:lnTo>
                    <a:pt x="63599" y="191757"/>
                  </a:lnTo>
                  <a:cubicBezTo>
                    <a:pt x="46731" y="191757"/>
                    <a:pt x="30555" y="185056"/>
                    <a:pt x="18628" y="173129"/>
                  </a:cubicBezTo>
                  <a:cubicBezTo>
                    <a:pt x="6701" y="161202"/>
                    <a:pt x="0" y="145026"/>
                    <a:pt x="0" y="128158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545033" cy="191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Order Level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067718" y="4021506"/>
            <a:ext cx="2069424" cy="728077"/>
            <a:chOff x="0" y="0"/>
            <a:chExt cx="545033" cy="19175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45033" cy="191757"/>
            </a:xfrm>
            <a:custGeom>
              <a:avLst/>
              <a:gdLst/>
              <a:ahLst/>
              <a:cxnLst/>
              <a:rect l="l" t="t" r="r" b="b"/>
              <a:pathLst>
                <a:path w="545033" h="191757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28158"/>
                  </a:lnTo>
                  <a:cubicBezTo>
                    <a:pt x="545033" y="145026"/>
                    <a:pt x="538333" y="161202"/>
                    <a:pt x="526406" y="173129"/>
                  </a:cubicBezTo>
                  <a:cubicBezTo>
                    <a:pt x="514479" y="185056"/>
                    <a:pt x="498302" y="191757"/>
                    <a:pt x="481435" y="191757"/>
                  </a:cubicBezTo>
                  <a:lnTo>
                    <a:pt x="63599" y="191757"/>
                  </a:lnTo>
                  <a:cubicBezTo>
                    <a:pt x="46731" y="191757"/>
                    <a:pt x="30555" y="185056"/>
                    <a:pt x="18628" y="173129"/>
                  </a:cubicBezTo>
                  <a:cubicBezTo>
                    <a:pt x="6701" y="161202"/>
                    <a:pt x="0" y="145026"/>
                    <a:pt x="0" y="128158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0"/>
              <a:ext cx="545033" cy="191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Store Level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703019" y="4021506"/>
            <a:ext cx="2069424" cy="956310"/>
            <a:chOff x="0" y="0"/>
            <a:chExt cx="545033" cy="25186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0"/>
              <a:ext cx="545033" cy="251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 Level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4309705" y="2388921"/>
            <a:ext cx="2949595" cy="956310"/>
            <a:chOff x="0" y="0"/>
            <a:chExt cx="776848" cy="25186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776848" cy="251868"/>
            </a:xfrm>
            <a:custGeom>
              <a:avLst/>
              <a:gdLst/>
              <a:ahLst/>
              <a:cxnLst/>
              <a:rect l="l" t="t" r="r" b="b"/>
              <a:pathLst>
                <a:path w="776848" h="251868">
                  <a:moveTo>
                    <a:pt x="44621" y="0"/>
                  </a:moveTo>
                  <a:lnTo>
                    <a:pt x="732227" y="0"/>
                  </a:lnTo>
                  <a:cubicBezTo>
                    <a:pt x="744062" y="0"/>
                    <a:pt x="755411" y="4701"/>
                    <a:pt x="763779" y="13069"/>
                  </a:cubicBezTo>
                  <a:cubicBezTo>
                    <a:pt x="772147" y="21437"/>
                    <a:pt x="776848" y="32786"/>
                    <a:pt x="776848" y="44621"/>
                  </a:cubicBezTo>
                  <a:lnTo>
                    <a:pt x="776848" y="207247"/>
                  </a:lnTo>
                  <a:cubicBezTo>
                    <a:pt x="776848" y="219081"/>
                    <a:pt x="772147" y="230431"/>
                    <a:pt x="763779" y="238799"/>
                  </a:cubicBezTo>
                  <a:cubicBezTo>
                    <a:pt x="755411" y="247167"/>
                    <a:pt x="744062" y="251868"/>
                    <a:pt x="732227" y="251868"/>
                  </a:cubicBezTo>
                  <a:lnTo>
                    <a:pt x="44621" y="251868"/>
                  </a:lnTo>
                  <a:cubicBezTo>
                    <a:pt x="32786" y="251868"/>
                    <a:pt x="21437" y="247167"/>
                    <a:pt x="13069" y="238799"/>
                  </a:cubicBezTo>
                  <a:cubicBezTo>
                    <a:pt x="4701" y="230431"/>
                    <a:pt x="0" y="219081"/>
                    <a:pt x="0" y="207247"/>
                  </a:cubicBezTo>
                  <a:lnTo>
                    <a:pt x="0" y="44621"/>
                  </a:lnTo>
                  <a:cubicBezTo>
                    <a:pt x="0" y="32786"/>
                    <a:pt x="4701" y="21437"/>
                    <a:pt x="13069" y="13069"/>
                  </a:cubicBezTo>
                  <a:cubicBezTo>
                    <a:pt x="21437" y="4701"/>
                    <a:pt x="32786" y="0"/>
                    <a:pt x="44621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/>
              <a:r>
                <a:rPr lang="en-US" sz="28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Unified Feature Dataset</a:t>
              </a:r>
            </a:p>
            <a:p>
              <a:endParaRPr lang="en-IN" dirty="0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85725"/>
              <a:ext cx="776848" cy="3375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 lang="en-US" sz="22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AutoShape 30"/>
          <p:cNvSpPr/>
          <p:nvPr/>
        </p:nvSpPr>
        <p:spPr>
          <a:xfrm>
            <a:off x="8374917" y="3645268"/>
            <a:ext cx="472751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H="1">
            <a:off x="13102430" y="3645268"/>
            <a:ext cx="0" cy="3762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flipH="1">
            <a:off x="8393967" y="3645268"/>
            <a:ext cx="0" cy="3762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10718681" y="3269031"/>
            <a:ext cx="19050" cy="7524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4" name="Group 34"/>
          <p:cNvGrpSpPr/>
          <p:nvPr/>
        </p:nvGrpSpPr>
        <p:grpSpPr>
          <a:xfrm>
            <a:off x="495144" y="7540427"/>
            <a:ext cx="2069424" cy="956310"/>
            <a:chOff x="0" y="0"/>
            <a:chExt cx="545033" cy="25186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4033"/>
              <a:ext cx="545033" cy="247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Combination Filtering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3013918" y="7540426"/>
            <a:ext cx="2069424" cy="958554"/>
            <a:chOff x="0" y="-591"/>
            <a:chExt cx="545033" cy="25245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591"/>
              <a:ext cx="545033" cy="2524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Encoding Items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5454816" y="6250337"/>
            <a:ext cx="2815323" cy="1046231"/>
            <a:chOff x="0" y="-23683"/>
            <a:chExt cx="741484" cy="27555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23683"/>
              <a:ext cx="741484" cy="2755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Creating Lookups (Past 1.5M)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649307" y="6333407"/>
            <a:ext cx="2815323" cy="956310"/>
            <a:chOff x="0" y="0"/>
            <a:chExt cx="741484" cy="251868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0"/>
              <a:ext cx="741484" cy="251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Supervised Lookup Based </a:t>
              </a:r>
              <a:r>
                <a:rPr lang="en-US" sz="225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RecSys</a:t>
              </a:r>
              <a:endParaRPr lang="en-US" sz="22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5454816" y="8453362"/>
            <a:ext cx="2815323" cy="956310"/>
            <a:chOff x="0" y="0"/>
            <a:chExt cx="741484" cy="25186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11424"/>
              <a:ext cx="741484" cy="240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FastText</a:t>
              </a: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Vectorization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8649307" y="8420537"/>
            <a:ext cx="2815323" cy="956310"/>
            <a:chOff x="0" y="0"/>
            <a:chExt cx="741484" cy="25186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0"/>
              <a:ext cx="741484" cy="251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Unsupervised </a:t>
              </a:r>
              <a:r>
                <a:rPr lang="en-US" sz="225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KMeans</a:t>
              </a: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Clustering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687484" y="7194157"/>
            <a:ext cx="3822277" cy="1327277"/>
            <a:chOff x="0" y="0"/>
            <a:chExt cx="1006690" cy="349571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006690" cy="349571"/>
            </a:xfrm>
            <a:custGeom>
              <a:avLst/>
              <a:gdLst/>
              <a:ahLst/>
              <a:cxnLst/>
              <a:rect l="l" t="t" r="r" b="b"/>
              <a:pathLst>
                <a:path w="1006690" h="349571">
                  <a:moveTo>
                    <a:pt x="34433" y="0"/>
                  </a:moveTo>
                  <a:lnTo>
                    <a:pt x="972257" y="0"/>
                  </a:lnTo>
                  <a:cubicBezTo>
                    <a:pt x="981389" y="0"/>
                    <a:pt x="990148" y="3628"/>
                    <a:pt x="996605" y="10085"/>
                  </a:cubicBezTo>
                  <a:cubicBezTo>
                    <a:pt x="1003062" y="16543"/>
                    <a:pt x="1006690" y="25301"/>
                    <a:pt x="1006690" y="34433"/>
                  </a:cubicBezTo>
                  <a:lnTo>
                    <a:pt x="1006690" y="315138"/>
                  </a:lnTo>
                  <a:cubicBezTo>
                    <a:pt x="1006690" y="324270"/>
                    <a:pt x="1003062" y="333028"/>
                    <a:pt x="996605" y="339486"/>
                  </a:cubicBezTo>
                  <a:cubicBezTo>
                    <a:pt x="990148" y="345943"/>
                    <a:pt x="981389" y="349571"/>
                    <a:pt x="972257" y="349571"/>
                  </a:cubicBezTo>
                  <a:lnTo>
                    <a:pt x="34433" y="349571"/>
                  </a:lnTo>
                  <a:cubicBezTo>
                    <a:pt x="25301" y="349571"/>
                    <a:pt x="16543" y="345943"/>
                    <a:pt x="10085" y="339486"/>
                  </a:cubicBezTo>
                  <a:cubicBezTo>
                    <a:pt x="3628" y="333028"/>
                    <a:pt x="0" y="324270"/>
                    <a:pt x="0" y="315138"/>
                  </a:cubicBezTo>
                  <a:lnTo>
                    <a:pt x="0" y="34433"/>
                  </a:lnTo>
                  <a:cubicBezTo>
                    <a:pt x="0" y="25301"/>
                    <a:pt x="3628" y="16543"/>
                    <a:pt x="10085" y="10085"/>
                  </a:cubicBezTo>
                  <a:cubicBezTo>
                    <a:pt x="16543" y="3628"/>
                    <a:pt x="25301" y="0"/>
                    <a:pt x="34433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1224"/>
              <a:ext cx="1006690" cy="348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Hybrid Recommendation System</a:t>
              </a:r>
            </a:p>
            <a:p>
              <a:pPr algn="ctr">
                <a:lnSpc>
                  <a:spcPts val="2967"/>
                </a:lnSpc>
              </a:pPr>
              <a:r>
                <a:rPr lang="en-US" sz="21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(Supervised + Unsupervised)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5784504" y="7540427"/>
            <a:ext cx="2503496" cy="622669"/>
            <a:chOff x="0" y="0"/>
            <a:chExt cx="673023" cy="163995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673023" cy="163995"/>
            </a:xfrm>
            <a:custGeom>
              <a:avLst/>
              <a:gdLst/>
              <a:ahLst/>
              <a:cxnLst/>
              <a:rect l="l" t="t" r="r" b="b"/>
              <a:pathLst>
                <a:path w="673023" h="163995">
                  <a:moveTo>
                    <a:pt x="51504" y="0"/>
                  </a:moveTo>
                  <a:lnTo>
                    <a:pt x="621519" y="0"/>
                  </a:lnTo>
                  <a:cubicBezTo>
                    <a:pt x="635178" y="0"/>
                    <a:pt x="648279" y="5426"/>
                    <a:pt x="657938" y="15085"/>
                  </a:cubicBezTo>
                  <a:cubicBezTo>
                    <a:pt x="667597" y="24744"/>
                    <a:pt x="673023" y="37844"/>
                    <a:pt x="673023" y="51504"/>
                  </a:cubicBezTo>
                  <a:lnTo>
                    <a:pt x="673023" y="112491"/>
                  </a:lnTo>
                  <a:cubicBezTo>
                    <a:pt x="673023" y="126151"/>
                    <a:pt x="667597" y="139251"/>
                    <a:pt x="657938" y="148910"/>
                  </a:cubicBezTo>
                  <a:cubicBezTo>
                    <a:pt x="648279" y="158569"/>
                    <a:pt x="635178" y="163995"/>
                    <a:pt x="621519" y="163995"/>
                  </a:cubicBezTo>
                  <a:lnTo>
                    <a:pt x="51504" y="163995"/>
                  </a:lnTo>
                  <a:cubicBezTo>
                    <a:pt x="37844" y="163995"/>
                    <a:pt x="24744" y="158569"/>
                    <a:pt x="15085" y="148910"/>
                  </a:cubicBezTo>
                  <a:cubicBezTo>
                    <a:pt x="5426" y="139251"/>
                    <a:pt x="0" y="126151"/>
                    <a:pt x="0" y="112491"/>
                  </a:cubicBezTo>
                  <a:lnTo>
                    <a:pt x="0" y="51504"/>
                  </a:lnTo>
                  <a:cubicBezTo>
                    <a:pt x="0" y="37844"/>
                    <a:pt x="5426" y="24744"/>
                    <a:pt x="15085" y="15085"/>
                  </a:cubicBezTo>
                  <a:cubicBezTo>
                    <a:pt x="24744" y="5426"/>
                    <a:pt x="37844" y="0"/>
                    <a:pt x="51504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7" name="TextBox 57"/>
            <p:cNvSpPr txBox="1"/>
            <p:nvPr/>
          </p:nvSpPr>
          <p:spPr>
            <a:xfrm>
              <a:off x="0" y="0"/>
              <a:ext cx="673023" cy="163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Recommendation</a:t>
              </a:r>
            </a:p>
          </p:txBody>
        </p:sp>
      </p:grpSp>
      <p:sp>
        <p:nvSpPr>
          <p:cNvPr id="58" name="AutoShape 58"/>
          <p:cNvSpPr/>
          <p:nvPr/>
        </p:nvSpPr>
        <p:spPr>
          <a:xfrm>
            <a:off x="2564568" y="2847947"/>
            <a:ext cx="2533650" cy="191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59" name="AutoShape 59"/>
          <p:cNvSpPr/>
          <p:nvPr/>
        </p:nvSpPr>
        <p:spPr>
          <a:xfrm flipV="1">
            <a:off x="7167642" y="2847947"/>
            <a:ext cx="2534589" cy="1912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0" name="AutoShape 60"/>
          <p:cNvSpPr/>
          <p:nvPr/>
        </p:nvSpPr>
        <p:spPr>
          <a:xfrm>
            <a:off x="11773385" y="2867076"/>
            <a:ext cx="253632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1" name="AutoShape 61"/>
          <p:cNvSpPr/>
          <p:nvPr/>
        </p:nvSpPr>
        <p:spPr>
          <a:xfrm flipV="1">
            <a:off x="15509761" y="7851762"/>
            <a:ext cx="274742" cy="603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2" name="AutoShape 62"/>
          <p:cNvSpPr/>
          <p:nvPr/>
        </p:nvSpPr>
        <p:spPr>
          <a:xfrm flipV="1">
            <a:off x="2546328" y="7925755"/>
            <a:ext cx="467231" cy="877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63" name="AutoShape 63"/>
          <p:cNvSpPr/>
          <p:nvPr/>
        </p:nvSpPr>
        <p:spPr>
          <a:xfrm>
            <a:off x="5169218" y="6811562"/>
            <a:ext cx="0" cy="20752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5140642" y="6818413"/>
            <a:ext cx="31417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>
            <a:off x="5141740" y="8868079"/>
            <a:ext cx="3154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>
            <a:off x="8238585" y="8898692"/>
            <a:ext cx="410722" cy="1377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flipH="1">
            <a:off x="8270139" y="6811562"/>
            <a:ext cx="379168" cy="68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>
            <a:off x="11464630" y="6811562"/>
            <a:ext cx="222854" cy="104623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flipV="1">
            <a:off x="11464630" y="7857795"/>
            <a:ext cx="222854" cy="10408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0" name="AutoShape 70"/>
          <p:cNvSpPr/>
          <p:nvPr/>
        </p:nvSpPr>
        <p:spPr>
          <a:xfrm flipH="1">
            <a:off x="5098218" y="7906705"/>
            <a:ext cx="967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1" name="Freeform 71"/>
          <p:cNvSpPr/>
          <p:nvPr/>
        </p:nvSpPr>
        <p:spPr>
          <a:xfrm flipH="1">
            <a:off x="1417319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799" y="0"/>
                </a:moveTo>
                <a:lnTo>
                  <a:pt x="0" y="0"/>
                </a:lnTo>
                <a:lnTo>
                  <a:pt x="0" y="4114800"/>
                </a:lnTo>
                <a:lnTo>
                  <a:pt x="4114799" y="4114800"/>
                </a:lnTo>
                <a:lnTo>
                  <a:pt x="411479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2" name="Freeform 72"/>
          <p:cNvSpPr/>
          <p:nvPr/>
        </p:nvSpPr>
        <p:spPr>
          <a:xfrm flipV="1">
            <a:off x="0" y="6968902"/>
            <a:ext cx="3177299" cy="3177299"/>
          </a:xfrm>
          <a:custGeom>
            <a:avLst/>
            <a:gdLst/>
            <a:ahLst/>
            <a:cxnLst/>
            <a:rect l="l" t="t" r="r" b="b"/>
            <a:pathLst>
              <a:path w="3177299" h="3177299">
                <a:moveTo>
                  <a:pt x="0" y="3177299"/>
                </a:moveTo>
                <a:lnTo>
                  <a:pt x="3177299" y="3177299"/>
                </a:lnTo>
                <a:lnTo>
                  <a:pt x="3177299" y="0"/>
                </a:lnTo>
                <a:lnTo>
                  <a:pt x="0" y="0"/>
                </a:lnTo>
                <a:lnTo>
                  <a:pt x="0" y="317729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 Training and Evaluation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47573" y="3331405"/>
            <a:ext cx="2069424" cy="956310"/>
            <a:chOff x="0" y="0"/>
            <a:chExt cx="545033" cy="25186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5239"/>
              <a:ext cx="545033" cy="2466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Combination Filtering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766346" y="3333649"/>
            <a:ext cx="2069424" cy="956310"/>
            <a:chOff x="0" y="0"/>
            <a:chExt cx="545033" cy="2518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45033" cy="251868"/>
            </a:xfrm>
            <a:custGeom>
              <a:avLst/>
              <a:gdLst/>
              <a:ahLst/>
              <a:cxnLst/>
              <a:rect l="l" t="t" r="r" b="b"/>
              <a:pathLst>
                <a:path w="545033" h="251868">
                  <a:moveTo>
                    <a:pt x="63599" y="0"/>
                  </a:moveTo>
                  <a:lnTo>
                    <a:pt x="481435" y="0"/>
                  </a:lnTo>
                  <a:cubicBezTo>
                    <a:pt x="498302" y="0"/>
                    <a:pt x="514479" y="6701"/>
                    <a:pt x="526406" y="18628"/>
                  </a:cubicBezTo>
                  <a:cubicBezTo>
                    <a:pt x="538333" y="30555"/>
                    <a:pt x="545033" y="46731"/>
                    <a:pt x="545033" y="63599"/>
                  </a:cubicBezTo>
                  <a:lnTo>
                    <a:pt x="545033" y="188269"/>
                  </a:lnTo>
                  <a:cubicBezTo>
                    <a:pt x="545033" y="205136"/>
                    <a:pt x="538333" y="221313"/>
                    <a:pt x="526406" y="233240"/>
                  </a:cubicBezTo>
                  <a:cubicBezTo>
                    <a:pt x="514479" y="245167"/>
                    <a:pt x="498302" y="251868"/>
                    <a:pt x="481435" y="251868"/>
                  </a:cubicBezTo>
                  <a:lnTo>
                    <a:pt x="63599" y="251868"/>
                  </a:lnTo>
                  <a:cubicBezTo>
                    <a:pt x="46731" y="251868"/>
                    <a:pt x="30555" y="245167"/>
                    <a:pt x="18628" y="233240"/>
                  </a:cubicBezTo>
                  <a:cubicBezTo>
                    <a:pt x="6701" y="221313"/>
                    <a:pt x="0" y="205136"/>
                    <a:pt x="0" y="188269"/>
                  </a:cubicBezTo>
                  <a:lnTo>
                    <a:pt x="0" y="63599"/>
                  </a:lnTo>
                  <a:cubicBezTo>
                    <a:pt x="0" y="46731"/>
                    <a:pt x="6701" y="30555"/>
                    <a:pt x="18628" y="18628"/>
                  </a:cubicBezTo>
                  <a:cubicBezTo>
                    <a:pt x="30555" y="6701"/>
                    <a:pt x="46731" y="0"/>
                    <a:pt x="6359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6960"/>
              <a:ext cx="545033" cy="244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Encoding Items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209641" y="2096656"/>
            <a:ext cx="2815323" cy="984039"/>
            <a:chOff x="0" y="-7303"/>
            <a:chExt cx="741484" cy="25917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7303"/>
              <a:ext cx="741484" cy="259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Creating Lookups (Past 1.5M)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264368" y="2124385"/>
            <a:ext cx="2815323" cy="956310"/>
            <a:chOff x="0" y="0"/>
            <a:chExt cx="741484" cy="25186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0"/>
              <a:ext cx="741484" cy="2518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Supervised Lookup Based </a:t>
              </a:r>
              <a:r>
                <a:rPr lang="en-US" sz="225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RecSys</a:t>
              </a:r>
              <a:endParaRPr lang="en-US" sz="22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207245" y="4222273"/>
            <a:ext cx="2815323" cy="978377"/>
            <a:chOff x="0" y="-5812"/>
            <a:chExt cx="741484" cy="25768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5812"/>
              <a:ext cx="741484" cy="2576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FastText</a:t>
              </a: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Vectorization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8401736" y="4222271"/>
            <a:ext cx="2815323" cy="966596"/>
            <a:chOff x="0" y="-2709"/>
            <a:chExt cx="741484" cy="25457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41484" cy="251868"/>
            </a:xfrm>
            <a:custGeom>
              <a:avLst/>
              <a:gdLst/>
              <a:ahLst/>
              <a:cxnLst/>
              <a:rect l="l" t="t" r="r" b="b"/>
              <a:pathLst>
                <a:path w="741484" h="251868">
                  <a:moveTo>
                    <a:pt x="46749" y="0"/>
                  </a:moveTo>
                  <a:lnTo>
                    <a:pt x="694736" y="0"/>
                  </a:lnTo>
                  <a:cubicBezTo>
                    <a:pt x="720554" y="0"/>
                    <a:pt x="741484" y="20930"/>
                    <a:pt x="741484" y="46749"/>
                  </a:cubicBezTo>
                  <a:lnTo>
                    <a:pt x="741484" y="205119"/>
                  </a:lnTo>
                  <a:cubicBezTo>
                    <a:pt x="741484" y="230938"/>
                    <a:pt x="720554" y="251868"/>
                    <a:pt x="694736" y="251868"/>
                  </a:cubicBezTo>
                  <a:lnTo>
                    <a:pt x="46749" y="251868"/>
                  </a:lnTo>
                  <a:cubicBezTo>
                    <a:pt x="20930" y="251868"/>
                    <a:pt x="0" y="230938"/>
                    <a:pt x="0" y="205119"/>
                  </a:cubicBezTo>
                  <a:lnTo>
                    <a:pt x="0" y="46749"/>
                  </a:lnTo>
                  <a:cubicBezTo>
                    <a:pt x="0" y="20930"/>
                    <a:pt x="20930" y="0"/>
                    <a:pt x="46749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2709"/>
              <a:ext cx="741484" cy="254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Unsupervised </a:t>
              </a:r>
              <a:r>
                <a:rPr lang="en-US" sz="2250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KMeans</a:t>
              </a: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Clustering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1439913" y="2940802"/>
            <a:ext cx="3822277" cy="1699260"/>
            <a:chOff x="0" y="0"/>
            <a:chExt cx="1006690" cy="447542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006690" cy="447542"/>
            </a:xfrm>
            <a:custGeom>
              <a:avLst/>
              <a:gdLst/>
              <a:ahLst/>
              <a:cxnLst/>
              <a:rect l="l" t="t" r="r" b="b"/>
              <a:pathLst>
                <a:path w="1006690" h="447542">
                  <a:moveTo>
                    <a:pt x="34433" y="0"/>
                  </a:moveTo>
                  <a:lnTo>
                    <a:pt x="972257" y="0"/>
                  </a:lnTo>
                  <a:cubicBezTo>
                    <a:pt x="981389" y="0"/>
                    <a:pt x="990148" y="3628"/>
                    <a:pt x="996605" y="10085"/>
                  </a:cubicBezTo>
                  <a:cubicBezTo>
                    <a:pt x="1003062" y="16543"/>
                    <a:pt x="1006690" y="25301"/>
                    <a:pt x="1006690" y="34433"/>
                  </a:cubicBezTo>
                  <a:lnTo>
                    <a:pt x="1006690" y="413109"/>
                  </a:lnTo>
                  <a:cubicBezTo>
                    <a:pt x="1006690" y="422241"/>
                    <a:pt x="1003062" y="430999"/>
                    <a:pt x="996605" y="437457"/>
                  </a:cubicBezTo>
                  <a:cubicBezTo>
                    <a:pt x="990148" y="443914"/>
                    <a:pt x="981389" y="447542"/>
                    <a:pt x="972257" y="447542"/>
                  </a:cubicBezTo>
                  <a:lnTo>
                    <a:pt x="34433" y="447542"/>
                  </a:lnTo>
                  <a:cubicBezTo>
                    <a:pt x="15416" y="447542"/>
                    <a:pt x="0" y="432126"/>
                    <a:pt x="0" y="413109"/>
                  </a:cubicBezTo>
                  <a:lnTo>
                    <a:pt x="0" y="34433"/>
                  </a:lnTo>
                  <a:cubicBezTo>
                    <a:pt x="0" y="25301"/>
                    <a:pt x="3628" y="16543"/>
                    <a:pt x="10085" y="10085"/>
                  </a:cubicBezTo>
                  <a:cubicBezTo>
                    <a:pt x="16543" y="3628"/>
                    <a:pt x="25301" y="0"/>
                    <a:pt x="34433" y="0"/>
                  </a:cubicBezTo>
                  <a:close/>
                </a:path>
              </a:pathLst>
            </a:custGeom>
            <a:solidFill>
              <a:srgbClr val="ECF4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5391"/>
              <a:ext cx="1006690" cy="4421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Hybrid Recommendation System</a:t>
              </a:r>
            </a:p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(Supervised + Unsupervised)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5485044" y="3457650"/>
            <a:ext cx="2555383" cy="625145"/>
            <a:chOff x="0" y="-652"/>
            <a:chExt cx="673023" cy="16464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73023" cy="163995"/>
            </a:xfrm>
            <a:custGeom>
              <a:avLst/>
              <a:gdLst/>
              <a:ahLst/>
              <a:cxnLst/>
              <a:rect l="l" t="t" r="r" b="b"/>
              <a:pathLst>
                <a:path w="673023" h="163995">
                  <a:moveTo>
                    <a:pt x="51504" y="0"/>
                  </a:moveTo>
                  <a:lnTo>
                    <a:pt x="621519" y="0"/>
                  </a:lnTo>
                  <a:cubicBezTo>
                    <a:pt x="635178" y="0"/>
                    <a:pt x="648279" y="5426"/>
                    <a:pt x="657938" y="15085"/>
                  </a:cubicBezTo>
                  <a:cubicBezTo>
                    <a:pt x="667597" y="24744"/>
                    <a:pt x="673023" y="37844"/>
                    <a:pt x="673023" y="51504"/>
                  </a:cubicBezTo>
                  <a:lnTo>
                    <a:pt x="673023" y="112491"/>
                  </a:lnTo>
                  <a:cubicBezTo>
                    <a:pt x="673023" y="126151"/>
                    <a:pt x="667597" y="139251"/>
                    <a:pt x="657938" y="148910"/>
                  </a:cubicBezTo>
                  <a:cubicBezTo>
                    <a:pt x="648279" y="158569"/>
                    <a:pt x="635178" y="163995"/>
                    <a:pt x="621519" y="163995"/>
                  </a:cubicBezTo>
                  <a:lnTo>
                    <a:pt x="51504" y="163995"/>
                  </a:lnTo>
                  <a:cubicBezTo>
                    <a:pt x="37844" y="163995"/>
                    <a:pt x="24744" y="158569"/>
                    <a:pt x="15085" y="148910"/>
                  </a:cubicBezTo>
                  <a:cubicBezTo>
                    <a:pt x="5426" y="139251"/>
                    <a:pt x="0" y="126151"/>
                    <a:pt x="0" y="112491"/>
                  </a:cubicBezTo>
                  <a:lnTo>
                    <a:pt x="0" y="51504"/>
                  </a:lnTo>
                  <a:cubicBezTo>
                    <a:pt x="0" y="37844"/>
                    <a:pt x="5426" y="24744"/>
                    <a:pt x="15085" y="15085"/>
                  </a:cubicBezTo>
                  <a:cubicBezTo>
                    <a:pt x="24744" y="5426"/>
                    <a:pt x="37844" y="0"/>
                    <a:pt x="51504" y="0"/>
                  </a:cubicBezTo>
                  <a:close/>
                </a:path>
              </a:pathLst>
            </a:custGeom>
            <a:solidFill>
              <a:srgbClr val="ECF4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652"/>
              <a:ext cx="673023" cy="164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r>
                <a:rPr lang="en-US" sz="225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Recommendation</a:t>
              </a:r>
            </a:p>
          </p:txBody>
        </p:sp>
      </p:grpSp>
      <p:sp>
        <p:nvSpPr>
          <p:cNvPr id="33" name="AutoShape 33"/>
          <p:cNvSpPr/>
          <p:nvPr/>
        </p:nvSpPr>
        <p:spPr>
          <a:xfrm>
            <a:off x="15262190" y="3790432"/>
            <a:ext cx="27301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4" name="AutoShape 34"/>
          <p:cNvSpPr/>
          <p:nvPr/>
        </p:nvSpPr>
        <p:spPr>
          <a:xfrm flipV="1">
            <a:off x="2298757" y="3716734"/>
            <a:ext cx="467231" cy="877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5" name="AutoShape 35"/>
          <p:cNvSpPr/>
          <p:nvPr/>
        </p:nvSpPr>
        <p:spPr>
          <a:xfrm>
            <a:off x="4921646" y="2602540"/>
            <a:ext cx="0" cy="20752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flipH="1">
            <a:off x="4893071" y="2602540"/>
            <a:ext cx="316569" cy="685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 flipH="1">
            <a:off x="4894169" y="4659057"/>
            <a:ext cx="3154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flipH="1" flipV="1">
            <a:off x="7991014" y="4703445"/>
            <a:ext cx="410722" cy="726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flipH="1">
            <a:off x="8024963" y="2602540"/>
            <a:ext cx="23940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11079691" y="2602540"/>
            <a:ext cx="360222" cy="118789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 flipV="1">
            <a:off x="11217059" y="3790432"/>
            <a:ext cx="222854" cy="92028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>
            <a:off x="4850647" y="3697684"/>
            <a:ext cx="9671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3" name="Group 43"/>
          <p:cNvGrpSpPr/>
          <p:nvPr/>
        </p:nvGrpSpPr>
        <p:grpSpPr>
          <a:xfrm>
            <a:off x="247573" y="5627479"/>
            <a:ext cx="8615969" cy="4326507"/>
            <a:chOff x="0" y="0"/>
            <a:chExt cx="2269226" cy="1139492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269226" cy="1139492"/>
            </a:xfrm>
            <a:custGeom>
              <a:avLst/>
              <a:gdLst/>
              <a:ahLst/>
              <a:cxnLst/>
              <a:rect l="l" t="t" r="r" b="b"/>
              <a:pathLst>
                <a:path w="2269226" h="1139492">
                  <a:moveTo>
                    <a:pt x="0" y="0"/>
                  </a:moveTo>
                  <a:lnTo>
                    <a:pt x="2269226" y="0"/>
                  </a:lnTo>
                  <a:lnTo>
                    <a:pt x="2269226" y="1139492"/>
                  </a:lnTo>
                  <a:lnTo>
                    <a:pt x="0" y="1139492"/>
                  </a:lnTo>
                  <a:close/>
                </a:path>
              </a:pathLst>
            </a:custGeom>
            <a:solidFill>
              <a:srgbClr val="FFECEC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85725"/>
              <a:ext cx="2269226" cy="1225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247573" y="5460391"/>
            <a:ext cx="3614194" cy="862970"/>
            <a:chOff x="0" y="0"/>
            <a:chExt cx="4818925" cy="115062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818925" cy="1150627"/>
            </a:xfrm>
            <a:custGeom>
              <a:avLst/>
              <a:gdLst/>
              <a:ahLst/>
              <a:cxnLst/>
              <a:rect l="l" t="t" r="r" b="b"/>
              <a:pathLst>
                <a:path w="4818925" h="1150627">
                  <a:moveTo>
                    <a:pt x="0" y="0"/>
                  </a:moveTo>
                  <a:lnTo>
                    <a:pt x="4818925" y="0"/>
                  </a:lnTo>
                  <a:lnTo>
                    <a:pt x="4818925" y="1150627"/>
                  </a:lnTo>
                  <a:lnTo>
                    <a:pt x="0" y="11506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47625"/>
              <a:ext cx="4818925" cy="119825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178"/>
                </a:lnSpc>
              </a:pPr>
              <a:r>
                <a:rPr lang="en-US" sz="2648" b="1" u="sng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 Training Flow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9424458" y="5771398"/>
            <a:ext cx="8615969" cy="4326507"/>
            <a:chOff x="0" y="0"/>
            <a:chExt cx="2269226" cy="1139492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2269226" cy="1139492"/>
            </a:xfrm>
            <a:custGeom>
              <a:avLst/>
              <a:gdLst/>
              <a:ahLst/>
              <a:cxnLst/>
              <a:rect l="l" t="t" r="r" b="b"/>
              <a:pathLst>
                <a:path w="2269226" h="1139492">
                  <a:moveTo>
                    <a:pt x="0" y="0"/>
                  </a:moveTo>
                  <a:lnTo>
                    <a:pt x="2269226" y="0"/>
                  </a:lnTo>
                  <a:lnTo>
                    <a:pt x="2269226" y="1139492"/>
                  </a:lnTo>
                  <a:lnTo>
                    <a:pt x="0" y="1139492"/>
                  </a:lnTo>
                  <a:close/>
                </a:path>
              </a:pathLst>
            </a:custGeom>
            <a:solidFill>
              <a:srgbClr val="FFECEC"/>
            </a:solidFill>
            <a:ln w="38100" cap="sq">
              <a:solidFill>
                <a:srgbClr val="000000"/>
              </a:solidFill>
              <a:prstDash val="sysDot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85725"/>
              <a:ext cx="2269226" cy="12252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9424458" y="5627479"/>
            <a:ext cx="2499328" cy="695881"/>
            <a:chOff x="0" y="0"/>
            <a:chExt cx="3332437" cy="927842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3332437" cy="927842"/>
            </a:xfrm>
            <a:custGeom>
              <a:avLst/>
              <a:gdLst/>
              <a:ahLst/>
              <a:cxnLst/>
              <a:rect l="l" t="t" r="r" b="b"/>
              <a:pathLst>
                <a:path w="3332437" h="927842">
                  <a:moveTo>
                    <a:pt x="0" y="0"/>
                  </a:moveTo>
                  <a:lnTo>
                    <a:pt x="3332437" y="0"/>
                  </a:lnTo>
                  <a:lnTo>
                    <a:pt x="3332437" y="927842"/>
                  </a:lnTo>
                  <a:lnTo>
                    <a:pt x="0" y="9278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47625"/>
              <a:ext cx="3332437" cy="97546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178"/>
                </a:lnSpc>
              </a:pPr>
              <a:r>
                <a:rPr lang="en-US" sz="2648" b="1" u="sng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Evaluation</a:t>
              </a:r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247573" y="5823573"/>
            <a:ext cx="8615969" cy="4145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719"/>
              </a:lnSpc>
              <a:spcBef>
                <a:spcPct val="0"/>
              </a:spcBef>
            </a:pPr>
            <a:endParaRPr/>
          </a:p>
          <a:p>
            <a:pPr marL="425395" lvl="1" indent="-212697" algn="l">
              <a:lnSpc>
                <a:spcPts val="2719"/>
              </a:lnSpc>
              <a:buFont typeface="Arial"/>
              <a:buChar char="•"/>
            </a:pPr>
            <a:r>
              <a:rPr lang="en-US" sz="19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Combination Filtering</a:t>
            </a: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Select valid order baskets with 3+ unique items.</a:t>
            </a:r>
          </a:p>
          <a:p>
            <a:pPr marL="425395" lvl="1" indent="-212697" algn="l">
              <a:lnSpc>
                <a:spcPts val="2719"/>
              </a:lnSpc>
              <a:spcBef>
                <a:spcPct val="0"/>
              </a:spcBef>
              <a:buFont typeface="Arial"/>
              <a:buChar char="•"/>
            </a:pPr>
            <a:r>
              <a:rPr lang="en-US" sz="19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Item Encoding</a:t>
            </a: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Convert product names to numbers.</a:t>
            </a:r>
          </a:p>
          <a:p>
            <a:pPr marL="425395" lvl="1" indent="-212697" algn="l">
              <a:lnSpc>
                <a:spcPts val="2719"/>
              </a:lnSpc>
              <a:spcBef>
                <a:spcPct val="0"/>
              </a:spcBef>
              <a:buFont typeface="Arial"/>
              <a:buChar char="•"/>
            </a:pPr>
            <a:r>
              <a:rPr lang="en-US" sz="19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Supervised Path</a:t>
            </a: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50790" lvl="2" indent="-283597" algn="l">
              <a:lnSpc>
                <a:spcPts val="2719"/>
              </a:lnSpc>
              <a:spcBef>
                <a:spcPct val="0"/>
              </a:spcBef>
              <a:buFont typeface="Arial"/>
              <a:buChar char="⚬"/>
            </a:pP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lookup dictionaries from 1.5M past orders.</a:t>
            </a:r>
          </a:p>
          <a:p>
            <a:pPr marL="850790" lvl="2" indent="-283597" algn="l">
              <a:lnSpc>
                <a:spcPts val="2719"/>
              </a:lnSpc>
              <a:spcBef>
                <a:spcPct val="0"/>
              </a:spcBef>
              <a:buFont typeface="Arial"/>
              <a:buChar char="⚬"/>
            </a:pP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 a recommendation module for known patterns.</a:t>
            </a:r>
          </a:p>
          <a:p>
            <a:pPr marL="425395" lvl="1" indent="-212697" algn="l">
              <a:lnSpc>
                <a:spcPts val="2719"/>
              </a:lnSpc>
              <a:spcBef>
                <a:spcPct val="0"/>
              </a:spcBef>
              <a:buFont typeface="Arial"/>
              <a:buChar char="•"/>
            </a:pPr>
            <a:r>
              <a:rPr lang="en-US" sz="19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Unsupervised Path</a:t>
            </a: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850790" lvl="2" indent="-283597" algn="l">
              <a:lnSpc>
                <a:spcPts val="2719"/>
              </a:lnSpc>
              <a:spcBef>
                <a:spcPct val="0"/>
              </a:spcBef>
              <a:buFont typeface="Arial"/>
              <a:buChar char="⚬"/>
            </a:pP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FastText for item embeddings.</a:t>
            </a:r>
          </a:p>
          <a:p>
            <a:pPr marL="850790" lvl="2" indent="-283597" algn="l">
              <a:lnSpc>
                <a:spcPts val="2719"/>
              </a:lnSpc>
              <a:spcBef>
                <a:spcPct val="0"/>
              </a:spcBef>
              <a:buFont typeface="Arial"/>
              <a:buChar char="⚬"/>
            </a:pP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KMeans clustering for similar item grouping.</a:t>
            </a:r>
          </a:p>
          <a:p>
            <a:pPr marL="425395" lvl="1" indent="-212697" algn="l">
              <a:lnSpc>
                <a:spcPts val="2719"/>
              </a:lnSpc>
              <a:spcBef>
                <a:spcPct val="0"/>
              </a:spcBef>
              <a:buFont typeface="Arial"/>
              <a:buChar char="•"/>
            </a:pPr>
            <a:r>
              <a:rPr lang="en-US" sz="19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Hybrid System</a:t>
            </a: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Combine supervised predictions with unsupervised recommendations.</a:t>
            </a:r>
          </a:p>
          <a:p>
            <a:pPr marL="425395" lvl="1" indent="-212697" algn="l">
              <a:lnSpc>
                <a:spcPts val="2719"/>
              </a:lnSpc>
              <a:buFont typeface="Arial"/>
              <a:buChar char="•"/>
            </a:pPr>
            <a:r>
              <a:rPr lang="en-US" sz="19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Output</a:t>
            </a:r>
            <a:r>
              <a:rPr lang="en-US" sz="1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Generate the Top 3 recommendations optimized for Recall@3.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672029" y="6237635"/>
            <a:ext cx="7889561" cy="81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3"/>
              </a:lnSpc>
            </a:pPr>
            <a:r>
              <a:rPr lang="en-US" sz="22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Supervised Path Evaluation</a:t>
            </a:r>
            <a:r>
              <a:rPr lang="en-US" sz="2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0.8642 </a:t>
            </a:r>
          </a:p>
          <a:p>
            <a:pPr algn="l">
              <a:lnSpc>
                <a:spcPts val="3133"/>
              </a:lnSpc>
            </a:pPr>
            <a:r>
              <a:rPr lang="en-US" sz="2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(86 .42% tests were accurate)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9672029" y="7484352"/>
            <a:ext cx="7889561" cy="81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3"/>
              </a:lnSpc>
            </a:pPr>
            <a:r>
              <a:rPr lang="en-US" sz="22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Unsupervised Path Evaluation</a:t>
            </a:r>
            <a:r>
              <a:rPr lang="en-US" sz="2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0.5245</a:t>
            </a:r>
          </a:p>
          <a:p>
            <a:pPr algn="l">
              <a:lnSpc>
                <a:spcPts val="3133"/>
              </a:lnSpc>
            </a:pPr>
            <a:r>
              <a:rPr lang="en-US" sz="2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(52.45% tests were accurate)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9672029" y="8808000"/>
            <a:ext cx="7889561" cy="81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33"/>
              </a:lnSpc>
            </a:pPr>
            <a:r>
              <a:rPr lang="en-US" sz="227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Hybrid Path Evaluation</a:t>
            </a:r>
            <a:r>
              <a:rPr lang="en-US" sz="2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=&gt; 0.8645</a:t>
            </a:r>
          </a:p>
          <a:p>
            <a:pPr algn="l">
              <a:lnSpc>
                <a:spcPts val="3133"/>
              </a:lnSpc>
            </a:pPr>
            <a:r>
              <a:rPr lang="en-US" sz="22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(86.45% tests were accurate)</a:t>
            </a:r>
          </a:p>
        </p:txBody>
      </p:sp>
      <p:sp>
        <p:nvSpPr>
          <p:cNvPr id="59" name="Freeform 59"/>
          <p:cNvSpPr/>
          <p:nvPr/>
        </p:nvSpPr>
        <p:spPr>
          <a:xfrm flipH="1">
            <a:off x="15262190" y="0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3025808" y="0"/>
                </a:moveTo>
                <a:lnTo>
                  <a:pt x="0" y="0"/>
                </a:lnTo>
                <a:lnTo>
                  <a:pt x="0" y="3025809"/>
                </a:lnTo>
                <a:lnTo>
                  <a:pt x="3025808" y="3025809"/>
                </a:lnTo>
                <a:lnTo>
                  <a:pt x="30258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0" name="Freeform 60"/>
          <p:cNvSpPr/>
          <p:nvPr/>
        </p:nvSpPr>
        <p:spPr>
          <a:xfrm>
            <a:off x="0" y="0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0" y="0"/>
                </a:moveTo>
                <a:lnTo>
                  <a:pt x="3025809" y="0"/>
                </a:lnTo>
                <a:lnTo>
                  <a:pt x="3025809" y="3025809"/>
                </a:lnTo>
                <a:lnTo>
                  <a:pt x="0" y="3025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688250" y="419850"/>
            <a:ext cx="10911499" cy="1217700"/>
            <a:chOff x="0" y="0"/>
            <a:chExt cx="14548666" cy="162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Pilot Rollout Plan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268173"/>
            <a:ext cx="5641384" cy="237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Phase 1 – Limited Deployment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Launch in 5–10 selected stores across different regions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both app and kiosk orders to test multi-channel consistency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014974" y="2268173"/>
            <a:ext cx="5244326" cy="276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Phase 2 – Performance Monitoring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Recall@3 on live data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 uplift in average order value (AOV) and basket size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click-through rate (CTR) on recommendations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886226" y="6159817"/>
            <a:ext cx="6726616" cy="276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Phase 3 – Iteration &amp; Optimization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Refine hybrid model weights based on real-world performance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 clustering for freshness and diversity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 cold-start cases for new items and first-time customers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91460" y="6337521"/>
            <a:ext cx="4993580" cy="237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4"/>
              </a:lnSpc>
              <a:spcBef>
                <a:spcPct val="0"/>
              </a:spcBef>
            </a:pPr>
            <a:r>
              <a:rPr lang="en-US" sz="225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Phase 4 – Full Rollout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Gradually expand to all stores and digital platforms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 retraining pipeline for continuous improvement</a:t>
            </a:r>
          </a:p>
          <a:p>
            <a:pPr algn="l">
              <a:lnSpc>
                <a:spcPts val="3104"/>
              </a:lnSpc>
              <a:spcBef>
                <a:spcPct val="0"/>
              </a:spcBef>
            </a:pPr>
            <a:endParaRPr lang="en-US" sz="2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76154" y="4626563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V="1">
            <a:off x="676154" y="6197917"/>
            <a:ext cx="5527935" cy="253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624920" y="6197917"/>
            <a:ext cx="693667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V="1">
            <a:off x="676154" y="8756077"/>
            <a:ext cx="568227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0624920" y="8717977"/>
            <a:ext cx="693667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1894157" y="4645613"/>
            <a:ext cx="536514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1913207" y="2134823"/>
            <a:ext cx="5346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676154" y="2153873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V="1">
            <a:off x="7168394" y="2153873"/>
            <a:ext cx="0" cy="24726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695204" y="2134823"/>
            <a:ext cx="0" cy="24726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 flipV="1">
            <a:off x="676154" y="6245287"/>
            <a:ext cx="0" cy="24726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6204090" y="6197917"/>
            <a:ext cx="0" cy="25107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 flipV="1">
            <a:off x="10624920" y="6197917"/>
            <a:ext cx="0" cy="25170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17542541" y="6197917"/>
            <a:ext cx="0" cy="25107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7" name="AutoShape 27"/>
          <p:cNvSpPr/>
          <p:nvPr/>
        </p:nvSpPr>
        <p:spPr>
          <a:xfrm flipV="1">
            <a:off x="17278350" y="2153873"/>
            <a:ext cx="0" cy="25107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11894157" y="2115773"/>
            <a:ext cx="0" cy="25107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7168394" y="3167147"/>
            <a:ext cx="470070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0" name="AutoShape 30"/>
          <p:cNvSpPr/>
          <p:nvPr/>
        </p:nvSpPr>
        <p:spPr>
          <a:xfrm flipV="1">
            <a:off x="14726478" y="4659183"/>
            <a:ext cx="0" cy="15387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 flipV="1">
            <a:off x="3707300" y="4627245"/>
            <a:ext cx="0" cy="15959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32" name="AutoShape 32"/>
          <p:cNvSpPr/>
          <p:nvPr/>
        </p:nvSpPr>
        <p:spPr>
          <a:xfrm>
            <a:off x="6185040" y="7232871"/>
            <a:ext cx="443988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triangle" w="lg" len="med"/>
            <a:tailEnd type="none" w="sm" len="sm"/>
          </a:ln>
        </p:spPr>
      </p:sp>
      <p:sp>
        <p:nvSpPr>
          <p:cNvPr id="33" name="Freeform 33"/>
          <p:cNvSpPr/>
          <p:nvPr/>
        </p:nvSpPr>
        <p:spPr>
          <a:xfrm flipH="1">
            <a:off x="15262190" y="0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3025808" y="0"/>
                </a:moveTo>
                <a:lnTo>
                  <a:pt x="0" y="0"/>
                </a:lnTo>
                <a:lnTo>
                  <a:pt x="0" y="3025809"/>
                </a:lnTo>
                <a:lnTo>
                  <a:pt x="3025808" y="3025809"/>
                </a:lnTo>
                <a:lnTo>
                  <a:pt x="30258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flipV="1">
            <a:off x="0" y="7120392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0" y="3025809"/>
                </a:moveTo>
                <a:lnTo>
                  <a:pt x="3025809" y="3025809"/>
                </a:lnTo>
                <a:lnTo>
                  <a:pt x="3025809" y="0"/>
                </a:lnTo>
                <a:lnTo>
                  <a:pt x="0" y="0"/>
                </a:lnTo>
                <a:lnTo>
                  <a:pt x="0" y="3025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3849392" y="4979549"/>
            <a:ext cx="1055964" cy="1018344"/>
          </a:xfrm>
          <a:custGeom>
            <a:avLst/>
            <a:gdLst/>
            <a:ahLst/>
            <a:cxnLst/>
            <a:rect l="l" t="t" r="r" b="b"/>
            <a:pathLst>
              <a:path w="1055964" h="1018344">
                <a:moveTo>
                  <a:pt x="0" y="0"/>
                </a:moveTo>
                <a:lnTo>
                  <a:pt x="1055964" y="0"/>
                </a:lnTo>
                <a:lnTo>
                  <a:pt x="1055964" y="1018344"/>
                </a:lnTo>
                <a:lnTo>
                  <a:pt x="0" y="10183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3565" t="-23165" r="-65346" b="-19255"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8587291" y="1907421"/>
            <a:ext cx="1113418" cy="1118388"/>
          </a:xfrm>
          <a:custGeom>
            <a:avLst/>
            <a:gdLst/>
            <a:ahLst/>
            <a:cxnLst/>
            <a:rect l="l" t="t" r="r" b="b"/>
            <a:pathLst>
              <a:path w="1113418" h="1118388">
                <a:moveTo>
                  <a:pt x="0" y="0"/>
                </a:moveTo>
                <a:lnTo>
                  <a:pt x="1113418" y="0"/>
                </a:lnTo>
                <a:lnTo>
                  <a:pt x="1113418" y="1118388"/>
                </a:lnTo>
                <a:lnTo>
                  <a:pt x="0" y="11183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14869353" y="4965690"/>
            <a:ext cx="912151" cy="912151"/>
          </a:xfrm>
          <a:custGeom>
            <a:avLst/>
            <a:gdLst/>
            <a:ahLst/>
            <a:cxnLst/>
            <a:rect l="l" t="t" r="r" b="b"/>
            <a:pathLst>
              <a:path w="912151" h="912151">
                <a:moveTo>
                  <a:pt x="0" y="0"/>
                </a:moveTo>
                <a:lnTo>
                  <a:pt x="912150" y="0"/>
                </a:lnTo>
                <a:lnTo>
                  <a:pt x="912150" y="912151"/>
                </a:lnTo>
                <a:lnTo>
                  <a:pt x="0" y="9121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536130" y="6127894"/>
            <a:ext cx="1088790" cy="1076610"/>
          </a:xfrm>
          <a:custGeom>
            <a:avLst/>
            <a:gdLst/>
            <a:ahLst/>
            <a:cxnLst/>
            <a:rect l="l" t="t" r="r" b="b"/>
            <a:pathLst>
              <a:path w="1088790" h="1076610">
                <a:moveTo>
                  <a:pt x="0" y="0"/>
                </a:moveTo>
                <a:lnTo>
                  <a:pt x="1088790" y="0"/>
                </a:lnTo>
                <a:lnTo>
                  <a:pt x="1088790" y="1076610"/>
                </a:lnTo>
                <a:lnTo>
                  <a:pt x="0" y="107661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b="-8122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146201"/>
            <a:ext cx="18287998" cy="140800"/>
            <a:chOff x="0" y="0"/>
            <a:chExt cx="24383998" cy="187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87706"/>
            </a:xfrm>
            <a:custGeom>
              <a:avLst/>
              <a:gdLst/>
              <a:ahLst/>
              <a:cxnLst/>
              <a:rect l="l" t="t" r="r" b="b"/>
              <a:pathLst>
                <a:path w="24384000" h="187706">
                  <a:moveTo>
                    <a:pt x="0" y="0"/>
                  </a:moveTo>
                  <a:lnTo>
                    <a:pt x="24384000" y="0"/>
                  </a:lnTo>
                  <a:lnTo>
                    <a:pt x="24384000" y="187706"/>
                  </a:lnTo>
                  <a:lnTo>
                    <a:pt x="0" y="1877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1303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7193222" y="9551120"/>
            <a:ext cx="736737" cy="402867"/>
            <a:chOff x="0" y="0"/>
            <a:chExt cx="982316" cy="537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2345" cy="537210"/>
            </a:xfrm>
            <a:custGeom>
              <a:avLst/>
              <a:gdLst/>
              <a:ahLst/>
              <a:cxnLst/>
              <a:rect l="l" t="t" r="r" b="b"/>
              <a:pathLst>
                <a:path w="982345" h="537210">
                  <a:moveTo>
                    <a:pt x="0" y="0"/>
                  </a:moveTo>
                  <a:lnTo>
                    <a:pt x="982345" y="0"/>
                  </a:lnTo>
                  <a:lnTo>
                    <a:pt x="982345" y="537210"/>
                  </a:lnTo>
                  <a:lnTo>
                    <a:pt x="0" y="5372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63108" b="-1629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3460209" y="419850"/>
            <a:ext cx="10911499" cy="1217700"/>
            <a:chOff x="0" y="0"/>
            <a:chExt cx="14548666" cy="162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548665" cy="1623600"/>
            </a:xfrm>
            <a:custGeom>
              <a:avLst/>
              <a:gdLst/>
              <a:ahLst/>
              <a:cxnLst/>
              <a:rect l="l" t="t" r="r" b="b"/>
              <a:pathLst>
                <a:path w="14548665" h="1623600">
                  <a:moveTo>
                    <a:pt x="0" y="0"/>
                  </a:moveTo>
                  <a:lnTo>
                    <a:pt x="14548665" y="0"/>
                  </a:lnTo>
                  <a:lnTo>
                    <a:pt x="14548665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4548666" cy="172837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938"/>
                </a:lnSpc>
              </a:pPr>
              <a:r>
                <a:rPr lang="en-US" sz="49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Unique Selling Point &amp; Business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31641" y="2408053"/>
            <a:ext cx="8470298" cy="6757406"/>
            <a:chOff x="0" y="0"/>
            <a:chExt cx="2230860" cy="17797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0860" cy="1779728"/>
            </a:xfrm>
            <a:custGeom>
              <a:avLst/>
              <a:gdLst/>
              <a:ahLst/>
              <a:cxnLst/>
              <a:rect l="l" t="t" r="r" b="b"/>
              <a:pathLst>
                <a:path w="2230860" h="1779728">
                  <a:moveTo>
                    <a:pt x="46614" y="0"/>
                  </a:moveTo>
                  <a:lnTo>
                    <a:pt x="2184246" y="0"/>
                  </a:lnTo>
                  <a:cubicBezTo>
                    <a:pt x="2196609" y="0"/>
                    <a:pt x="2208465" y="4911"/>
                    <a:pt x="2217207" y="13653"/>
                  </a:cubicBezTo>
                  <a:cubicBezTo>
                    <a:pt x="2225949" y="22395"/>
                    <a:pt x="2230860" y="34251"/>
                    <a:pt x="2230860" y="46614"/>
                  </a:cubicBezTo>
                  <a:lnTo>
                    <a:pt x="2230860" y="1733114"/>
                  </a:lnTo>
                  <a:cubicBezTo>
                    <a:pt x="2230860" y="1745477"/>
                    <a:pt x="2225949" y="1757333"/>
                    <a:pt x="2217207" y="1766075"/>
                  </a:cubicBezTo>
                  <a:cubicBezTo>
                    <a:pt x="2208465" y="1774817"/>
                    <a:pt x="2196609" y="1779728"/>
                    <a:pt x="2184246" y="1779728"/>
                  </a:cubicBezTo>
                  <a:lnTo>
                    <a:pt x="46614" y="1779728"/>
                  </a:lnTo>
                  <a:cubicBezTo>
                    <a:pt x="34251" y="1779728"/>
                    <a:pt x="22395" y="1774817"/>
                    <a:pt x="13653" y="1766075"/>
                  </a:cubicBezTo>
                  <a:cubicBezTo>
                    <a:pt x="4911" y="1757333"/>
                    <a:pt x="0" y="1745477"/>
                    <a:pt x="0" y="1733114"/>
                  </a:cubicBezTo>
                  <a:lnTo>
                    <a:pt x="0" y="46614"/>
                  </a:lnTo>
                  <a:cubicBezTo>
                    <a:pt x="0" y="34251"/>
                    <a:pt x="4911" y="22395"/>
                    <a:pt x="13653" y="13653"/>
                  </a:cubicBezTo>
                  <a:cubicBezTo>
                    <a:pt x="22395" y="4911"/>
                    <a:pt x="34251" y="0"/>
                    <a:pt x="46614" y="0"/>
                  </a:cubicBezTo>
                  <a:close/>
                </a:path>
              </a:pathLst>
            </a:custGeom>
            <a:solidFill>
              <a:srgbClr val="ECF4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230860" cy="1865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4323" y="2408053"/>
            <a:ext cx="8673001" cy="6571724"/>
            <a:chOff x="0" y="0"/>
            <a:chExt cx="2284247" cy="173082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84247" cy="1730824"/>
            </a:xfrm>
            <a:custGeom>
              <a:avLst/>
              <a:gdLst/>
              <a:ahLst/>
              <a:cxnLst/>
              <a:rect l="l" t="t" r="r" b="b"/>
              <a:pathLst>
                <a:path w="2284247" h="1730824">
                  <a:moveTo>
                    <a:pt x="45525" y="0"/>
                  </a:moveTo>
                  <a:lnTo>
                    <a:pt x="2238722" y="0"/>
                  </a:lnTo>
                  <a:cubicBezTo>
                    <a:pt x="2250796" y="0"/>
                    <a:pt x="2262376" y="4796"/>
                    <a:pt x="2270913" y="13334"/>
                  </a:cubicBezTo>
                  <a:cubicBezTo>
                    <a:pt x="2279451" y="21872"/>
                    <a:pt x="2284247" y="33451"/>
                    <a:pt x="2284247" y="45525"/>
                  </a:cubicBezTo>
                  <a:lnTo>
                    <a:pt x="2284247" y="1685299"/>
                  </a:lnTo>
                  <a:cubicBezTo>
                    <a:pt x="2284247" y="1697373"/>
                    <a:pt x="2279451" y="1708953"/>
                    <a:pt x="2270913" y="1717491"/>
                  </a:cubicBezTo>
                  <a:cubicBezTo>
                    <a:pt x="2262376" y="1726028"/>
                    <a:pt x="2250796" y="1730824"/>
                    <a:pt x="2238722" y="1730824"/>
                  </a:cubicBezTo>
                  <a:lnTo>
                    <a:pt x="45525" y="1730824"/>
                  </a:lnTo>
                  <a:cubicBezTo>
                    <a:pt x="33451" y="1730824"/>
                    <a:pt x="21872" y="1726028"/>
                    <a:pt x="13334" y="1717491"/>
                  </a:cubicBezTo>
                  <a:cubicBezTo>
                    <a:pt x="4796" y="1708953"/>
                    <a:pt x="0" y="1697373"/>
                    <a:pt x="0" y="1685299"/>
                  </a:cubicBezTo>
                  <a:lnTo>
                    <a:pt x="0" y="45525"/>
                  </a:lnTo>
                  <a:cubicBezTo>
                    <a:pt x="0" y="33451"/>
                    <a:pt x="4796" y="21872"/>
                    <a:pt x="13334" y="13334"/>
                  </a:cubicBezTo>
                  <a:cubicBezTo>
                    <a:pt x="21872" y="4796"/>
                    <a:pt x="33451" y="0"/>
                    <a:pt x="45525" y="0"/>
                  </a:cubicBezTo>
                  <a:close/>
                </a:path>
              </a:pathLst>
            </a:custGeom>
            <a:solidFill>
              <a:srgbClr val="ECF4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284247" cy="1816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4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87702" y="2462593"/>
            <a:ext cx="5490098" cy="1101269"/>
            <a:chOff x="0" y="0"/>
            <a:chExt cx="7320131" cy="146835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320131" cy="1468358"/>
            </a:xfrm>
            <a:custGeom>
              <a:avLst/>
              <a:gdLst/>
              <a:ahLst/>
              <a:cxnLst/>
              <a:rect l="l" t="t" r="r" b="b"/>
              <a:pathLst>
                <a:path w="7320131" h="1468358">
                  <a:moveTo>
                    <a:pt x="0" y="0"/>
                  </a:moveTo>
                  <a:lnTo>
                    <a:pt x="7320131" y="0"/>
                  </a:lnTo>
                  <a:lnTo>
                    <a:pt x="7320131" y="1468358"/>
                  </a:lnTo>
                  <a:lnTo>
                    <a:pt x="0" y="14683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85725"/>
              <a:ext cx="7320131" cy="155408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458"/>
                </a:lnSpc>
              </a:pPr>
              <a:r>
                <a:rPr lang="en-US" sz="45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Business Impact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9434323" y="3478137"/>
            <a:ext cx="8673001" cy="511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+8–12% projected increase in Average Order Value (AOV)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add-on rates for complementary items (drinks, sides, sauces)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click-through rate from relevant, fresh recommendations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Increased loyalty program participation via personalization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Optimized menu placement and inventory through data insights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demand forecasting for popular combos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churn with targeted offers to at-risk customers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Stronger relationships with loyal customers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Competitive edge in QSR market through AI-powered personalization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experience across app, web, and kiosks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33637" y="3478137"/>
            <a:ext cx="8241800" cy="550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Proprietary lookup-based recommendation engine delivering 8–10× faster performance than conventional ML approaches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equal accuracy while drastically reducing training and inference time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rapid deployment, effortless scaling, and low-maintenance operations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Hybridized with KMeans clustering to enhance diversity, freshness, and contextual relevance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 doubles as a smart fallback for cold-start and low-frequency item scenarios</a:t>
            </a:r>
          </a:p>
          <a:p>
            <a:pPr marL="485775" lvl="1" indent="-242888" algn="l">
              <a:lnSpc>
                <a:spcPts val="3104"/>
              </a:lnSpc>
              <a:spcBef>
                <a:spcPct val="0"/>
              </a:spcBef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 non-repetitive recommendations, improving user engagement over time</a:t>
            </a:r>
          </a:p>
          <a:p>
            <a:pPr marL="485775" lvl="1" indent="-242888" algn="l">
              <a:lnSpc>
                <a:spcPts val="3104"/>
              </a:lnSpc>
              <a:buFont typeface="Arial"/>
              <a:buChar char="•"/>
            </a:pPr>
            <a:r>
              <a:rPr lang="en-US" sz="2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Purpose-built for multi-platform consistency across app, web, and kiosks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94720" y="2408053"/>
            <a:ext cx="5490098" cy="1217700"/>
            <a:chOff x="0" y="0"/>
            <a:chExt cx="7320131" cy="16236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20131" cy="1623600"/>
            </a:xfrm>
            <a:custGeom>
              <a:avLst/>
              <a:gdLst/>
              <a:ahLst/>
              <a:cxnLst/>
              <a:rect l="l" t="t" r="r" b="b"/>
              <a:pathLst>
                <a:path w="7320131" h="1623600">
                  <a:moveTo>
                    <a:pt x="0" y="0"/>
                  </a:moveTo>
                  <a:lnTo>
                    <a:pt x="7320131" y="0"/>
                  </a:lnTo>
                  <a:lnTo>
                    <a:pt x="7320131" y="1623600"/>
                  </a:lnTo>
                  <a:lnTo>
                    <a:pt x="0" y="162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7320131" cy="17093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5458"/>
                </a:lnSpc>
              </a:pPr>
              <a:r>
                <a:rPr lang="en-US" sz="4548" b="1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Differentiator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15262190" y="0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3025808" y="0"/>
                </a:moveTo>
                <a:lnTo>
                  <a:pt x="0" y="0"/>
                </a:lnTo>
                <a:lnTo>
                  <a:pt x="0" y="3025809"/>
                </a:lnTo>
                <a:lnTo>
                  <a:pt x="3025808" y="3025809"/>
                </a:lnTo>
                <a:lnTo>
                  <a:pt x="302580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V="1">
            <a:off x="0" y="7076347"/>
            <a:ext cx="3025809" cy="3025809"/>
          </a:xfrm>
          <a:custGeom>
            <a:avLst/>
            <a:gdLst/>
            <a:ahLst/>
            <a:cxnLst/>
            <a:rect l="l" t="t" r="r" b="b"/>
            <a:pathLst>
              <a:path w="3025809" h="3025809">
                <a:moveTo>
                  <a:pt x="0" y="3025809"/>
                </a:moveTo>
                <a:lnTo>
                  <a:pt x="3025809" y="3025809"/>
                </a:lnTo>
                <a:lnTo>
                  <a:pt x="3025809" y="0"/>
                </a:lnTo>
                <a:lnTo>
                  <a:pt x="0" y="0"/>
                </a:lnTo>
                <a:lnTo>
                  <a:pt x="0" y="3025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969</Words>
  <Application>Microsoft Office PowerPoint</Application>
  <PresentationFormat>Custom</PresentationFormat>
  <Paragraphs>149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Arial</vt:lpstr>
      <vt:lpstr>Arial Bold</vt:lpstr>
      <vt:lpstr>Arial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Gods WRU</dc:title>
  <cp:lastModifiedBy>Sairaj Adhav</cp:lastModifiedBy>
  <cp:revision>2</cp:revision>
  <dcterms:created xsi:type="dcterms:W3CDTF">2006-08-16T00:00:00Z</dcterms:created>
  <dcterms:modified xsi:type="dcterms:W3CDTF">2025-08-09T18:56:43Z</dcterms:modified>
  <dc:identifier>DAGvU3J3rZU</dc:identifier>
</cp:coreProperties>
</file>