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243605cf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243605cf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43605cf7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43605cf7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44d1e2d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44d1e2d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244d1e2d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244d1e2d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244d1e2d3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244d1e2d3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atplotlib.org/api/_as_gen/matplotlib.pyplot.subplots.html#matplotlib.pyplot.subplots" TargetMode="External"/><Relationship Id="rId4" Type="http://schemas.openxmlformats.org/officeDocument/2006/relationships/hyperlink" Target="https://matplotlib.org/api/_as_gen/matplotlib.pyplot.subplots.html#matplotlib.pyplot.subplots" TargetMode="External"/><Relationship Id="rId10" Type="http://schemas.openxmlformats.org/officeDocument/2006/relationships/image" Target="../media/image2.png"/><Relationship Id="rId9" Type="http://schemas.openxmlformats.org/officeDocument/2006/relationships/hyperlink" Target="https://matplotlib.org/api/_as_gen/matplotlib.pyplot.show.html#matplotlib.pyplot.show" TargetMode="External"/><Relationship Id="rId5" Type="http://schemas.openxmlformats.org/officeDocument/2006/relationships/hyperlink" Target="https://matplotlib.org/api/_as_gen/matplotlib.pyplot.subplots.html#matplotlib.pyplot.subplots" TargetMode="External"/><Relationship Id="rId6" Type="http://schemas.openxmlformats.org/officeDocument/2006/relationships/hyperlink" Target="https://matplotlib.org/api/_as_gen/matplotlib.pyplot.subplots.html#matplotlib.pyplot.subplots" TargetMode="External"/><Relationship Id="rId7" Type="http://schemas.openxmlformats.org/officeDocument/2006/relationships/hyperlink" Target="https://matplotlib.org/api/_as_gen/matplotlib.pyplot.show.html#matplotlib.pyplot.show" TargetMode="External"/><Relationship Id="rId8" Type="http://schemas.openxmlformats.org/officeDocument/2006/relationships/hyperlink" Target="https://matplotlib.org/api/_as_gen/matplotlib.pyplot.show.html#matplotlib.pyplot.sho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CTEC 298-individual presentation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Saiquan Jamison</a:t>
            </a:r>
            <a:endParaRPr/>
          </a:p>
          <a:p>
            <a:pPr indent="0" lvl="0" marL="0" rtl="0" algn="ctr">
              <a:spcBef>
                <a:spcPts val="0"/>
              </a:spcBef>
              <a:spcAft>
                <a:spcPts val="0"/>
              </a:spcAft>
              <a:buNone/>
            </a:pPr>
            <a:r>
              <a:rPr lang="en"/>
              <a:t>Dr. Bemley</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CTEC 128- SUMMARY</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Was a Big Data class, Big Data is a term that describes the large volume of data - both structured </a:t>
            </a:r>
            <a:r>
              <a:rPr lang="en" sz="900">
                <a:latin typeface="Times New Roman"/>
                <a:ea typeface="Times New Roman"/>
                <a:cs typeface="Times New Roman"/>
                <a:sym typeface="Times New Roman"/>
              </a:rPr>
              <a:t>and</a:t>
            </a:r>
            <a:r>
              <a:rPr lang="en" sz="900">
                <a:latin typeface="Times New Roman"/>
                <a:ea typeface="Times New Roman"/>
                <a:cs typeface="Times New Roman"/>
                <a:sym typeface="Times New Roman"/>
              </a:rPr>
              <a:t> unstructured- that inudates a business on a day-to-day basis. But </a:t>
            </a:r>
            <a:r>
              <a:rPr lang="en" sz="900">
                <a:latin typeface="Times New Roman"/>
                <a:ea typeface="Times New Roman"/>
                <a:cs typeface="Times New Roman"/>
                <a:sym typeface="Times New Roman"/>
              </a:rPr>
              <a:t>it's</a:t>
            </a:r>
            <a:r>
              <a:rPr lang="en" sz="900">
                <a:latin typeface="Times New Roman"/>
                <a:ea typeface="Times New Roman"/>
                <a:cs typeface="Times New Roman"/>
                <a:sym typeface="Times New Roman"/>
              </a:rPr>
              <a:t> not the amount of data </a:t>
            </a:r>
            <a:r>
              <a:rPr lang="en" sz="900">
                <a:latin typeface="Times New Roman"/>
                <a:ea typeface="Times New Roman"/>
                <a:cs typeface="Times New Roman"/>
                <a:sym typeface="Times New Roman"/>
              </a:rPr>
              <a:t>that's</a:t>
            </a:r>
            <a:r>
              <a:rPr lang="en" sz="900">
                <a:latin typeface="Times New Roman"/>
                <a:ea typeface="Times New Roman"/>
                <a:cs typeface="Times New Roman"/>
                <a:sym typeface="Times New Roman"/>
              </a:rPr>
              <a:t> important. </a:t>
            </a:r>
            <a:r>
              <a:rPr lang="en" sz="900">
                <a:latin typeface="Times New Roman"/>
                <a:ea typeface="Times New Roman"/>
                <a:cs typeface="Times New Roman"/>
                <a:sym typeface="Times New Roman"/>
              </a:rPr>
              <a:t>It's</a:t>
            </a:r>
            <a:r>
              <a:rPr lang="en" sz="900">
                <a:latin typeface="Times New Roman"/>
                <a:ea typeface="Times New Roman"/>
                <a:cs typeface="Times New Roman"/>
                <a:sym typeface="Times New Roman"/>
              </a:rPr>
              <a:t> what organizations do with the data that matters. Big data can be analyzed for insights that lead to better decisions and strategic business moves. Big Data has traditionally been characterized by 3 Big Vs-Volume, Velocity and Variety. </a:t>
            </a:r>
            <a:endParaRPr sz="900">
              <a:latin typeface="Times New Roman"/>
              <a:ea typeface="Times New Roman"/>
              <a:cs typeface="Times New Roman"/>
              <a:sym typeface="Times New Roman"/>
            </a:endParaRPr>
          </a:p>
          <a:p>
            <a:pPr indent="-285750" lvl="0" marL="457200" rtl="0" algn="l">
              <a:lnSpc>
                <a:spcPct val="163636"/>
              </a:lnSpc>
              <a:spcBef>
                <a:spcPts val="0"/>
              </a:spcBef>
              <a:spcAft>
                <a:spcPts val="0"/>
              </a:spcAft>
              <a:buSzPts val="900"/>
              <a:buChar char="●"/>
            </a:pPr>
            <a:r>
              <a:rPr b="1" lang="en" sz="900">
                <a:solidFill>
                  <a:srgbClr val="283138"/>
                </a:solidFill>
                <a:latin typeface="Times New Roman"/>
                <a:ea typeface="Times New Roman"/>
                <a:cs typeface="Times New Roman"/>
                <a:sym typeface="Times New Roman"/>
              </a:rPr>
              <a:t>Volume.</a:t>
            </a:r>
            <a:r>
              <a:rPr lang="en" sz="900">
                <a:solidFill>
                  <a:srgbClr val="283138"/>
                </a:solidFill>
                <a:latin typeface="Times New Roman"/>
                <a:ea typeface="Times New Roman"/>
                <a:cs typeface="Times New Roman"/>
                <a:sym typeface="Times New Roman"/>
              </a:rPr>
              <a:t> Organizations collect data from a variety of sources, including business transactions, social media and information from sensor or machine-to-machine data. In the past, storing it would’ve been a problem – but new technologies (such as Hadoop) have eased the burden.</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SzPts val="900"/>
              <a:buChar char="●"/>
            </a:pPr>
            <a:r>
              <a:rPr b="1" lang="en" sz="900">
                <a:solidFill>
                  <a:srgbClr val="283138"/>
                </a:solidFill>
                <a:latin typeface="Times New Roman"/>
                <a:ea typeface="Times New Roman"/>
                <a:cs typeface="Times New Roman"/>
                <a:sym typeface="Times New Roman"/>
              </a:rPr>
              <a:t>Velocity.</a:t>
            </a:r>
            <a:r>
              <a:rPr lang="en" sz="900">
                <a:solidFill>
                  <a:srgbClr val="283138"/>
                </a:solidFill>
                <a:latin typeface="Times New Roman"/>
                <a:ea typeface="Times New Roman"/>
                <a:cs typeface="Times New Roman"/>
                <a:sym typeface="Times New Roman"/>
              </a:rPr>
              <a:t> Data streams in at an unprecedented speed and must be dealt with in a timely manner. RFID tags, sensors and smart metering are driving the need to deal with torrents of data in near-real time.</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SzPts val="900"/>
              <a:buChar char="●"/>
            </a:pPr>
            <a:r>
              <a:rPr b="1" lang="en" sz="900">
                <a:solidFill>
                  <a:srgbClr val="283138"/>
                </a:solidFill>
                <a:latin typeface="Times New Roman"/>
                <a:ea typeface="Times New Roman"/>
                <a:cs typeface="Times New Roman"/>
                <a:sym typeface="Times New Roman"/>
              </a:rPr>
              <a:t>Variety.</a:t>
            </a:r>
            <a:r>
              <a:rPr lang="en" sz="900">
                <a:solidFill>
                  <a:srgbClr val="283138"/>
                </a:solidFill>
                <a:latin typeface="Times New Roman"/>
                <a:ea typeface="Times New Roman"/>
                <a:cs typeface="Times New Roman"/>
                <a:sym typeface="Times New Roman"/>
              </a:rPr>
              <a:t> Data comes in all types of formats – from structured, numeric data in traditional databases to unstructured text documents, email, video, audio, stock ticker data and financial transactions.</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Clr>
                <a:srgbClr val="283138"/>
              </a:buClr>
              <a:buSzPts val="900"/>
              <a:buFont typeface="Times New Roman"/>
              <a:buChar char="●"/>
            </a:pPr>
            <a:r>
              <a:rPr lang="en" sz="900">
                <a:solidFill>
                  <a:srgbClr val="283138"/>
                </a:solidFill>
                <a:latin typeface="Times New Roman"/>
                <a:ea typeface="Times New Roman"/>
                <a:cs typeface="Times New Roman"/>
                <a:sym typeface="Times New Roman"/>
              </a:rPr>
              <a:t>Learned the basic principles of Data Science(Problem solving, Data analytic thinking, Data mining, Visualization)\</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Clr>
                <a:srgbClr val="283138"/>
              </a:buClr>
              <a:buSzPts val="900"/>
              <a:buFont typeface="Times New Roman"/>
              <a:buChar char="●"/>
            </a:pPr>
            <a:r>
              <a:rPr lang="en" sz="900">
                <a:solidFill>
                  <a:srgbClr val="283138"/>
                </a:solidFill>
                <a:latin typeface="Times New Roman"/>
                <a:ea typeface="Times New Roman"/>
                <a:cs typeface="Times New Roman"/>
                <a:sym typeface="Times New Roman"/>
              </a:rPr>
              <a:t>Ethical Concerns Data </a:t>
            </a:r>
            <a:r>
              <a:rPr lang="en" sz="900">
                <a:solidFill>
                  <a:srgbClr val="283138"/>
                </a:solidFill>
                <a:latin typeface="Times New Roman"/>
                <a:ea typeface="Times New Roman"/>
                <a:cs typeface="Times New Roman"/>
                <a:sym typeface="Times New Roman"/>
              </a:rPr>
              <a:t>Scientist</a:t>
            </a:r>
            <a:r>
              <a:rPr lang="en" sz="900">
                <a:solidFill>
                  <a:srgbClr val="283138"/>
                </a:solidFill>
                <a:latin typeface="Times New Roman"/>
                <a:ea typeface="Times New Roman"/>
                <a:cs typeface="Times New Roman"/>
                <a:sym typeface="Times New Roman"/>
              </a:rPr>
              <a:t> should consider( Preserving privacy, Research bias, Societal value of data, Dat sensitivity)</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Clr>
                <a:srgbClr val="283138"/>
              </a:buClr>
              <a:buSzPts val="900"/>
              <a:buFont typeface="Times New Roman"/>
              <a:buChar char="●"/>
            </a:pPr>
            <a:r>
              <a:rPr lang="en" sz="900">
                <a:solidFill>
                  <a:srgbClr val="283138"/>
                </a:solidFill>
                <a:latin typeface="Times New Roman"/>
                <a:ea typeface="Times New Roman"/>
                <a:cs typeface="Times New Roman"/>
                <a:sym typeface="Times New Roman"/>
              </a:rPr>
              <a:t>Steps of Data Science Process( Formation of the data science team, develop a business understanding, Get the data, Exploratory data analysis, Communicate results, make recommendations.)</a:t>
            </a:r>
            <a:endParaRPr sz="900">
              <a:solidFill>
                <a:srgbClr val="283138"/>
              </a:solidFill>
              <a:latin typeface="Times New Roman"/>
              <a:ea typeface="Times New Roman"/>
              <a:cs typeface="Times New Roman"/>
              <a:sym typeface="Times New Roman"/>
            </a:endParaRPr>
          </a:p>
          <a:p>
            <a:pPr indent="-285750" lvl="0" marL="457200" rtl="0" algn="l">
              <a:lnSpc>
                <a:spcPct val="163636"/>
              </a:lnSpc>
              <a:spcBef>
                <a:spcPts val="0"/>
              </a:spcBef>
              <a:spcAft>
                <a:spcPts val="0"/>
              </a:spcAft>
              <a:buClr>
                <a:srgbClr val="283138"/>
              </a:buClr>
              <a:buSzPts val="900"/>
              <a:buFont typeface="Times New Roman"/>
              <a:buChar char="●"/>
            </a:pPr>
            <a:r>
              <a:rPr lang="en" sz="900">
                <a:solidFill>
                  <a:srgbClr val="283138"/>
                </a:solidFill>
                <a:latin typeface="Times New Roman"/>
                <a:ea typeface="Times New Roman"/>
                <a:cs typeface="Times New Roman"/>
                <a:sym typeface="Times New Roman"/>
              </a:rPr>
              <a:t>Six Steps of the Problem-Definition Process( Understand the Situation, Identify the Problem, Establish Research Objectives, Determine Unit of Analysis, Determine Relevant Variables, Write Research Questions.)</a:t>
            </a:r>
            <a:endParaRPr sz="900">
              <a:solidFill>
                <a:srgbClr val="283138"/>
              </a:solidFill>
              <a:latin typeface="Times New Roman"/>
              <a:ea typeface="Times New Roman"/>
              <a:cs typeface="Times New Roman"/>
              <a:sym typeface="Times New Roman"/>
            </a:endParaRPr>
          </a:p>
          <a:p>
            <a:pPr indent="0" lvl="0" marL="0" rtl="0" algn="l">
              <a:spcBef>
                <a:spcPts val="24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CTEC 298</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Char char="●"/>
            </a:pPr>
            <a:r>
              <a:rPr lang="en" sz="900"/>
              <a:t> </a:t>
            </a:r>
            <a:r>
              <a:rPr lang="en" sz="800"/>
              <a:t>Dataquest was the first online assignment we were assigned tutorial Data Analyst will be used to develop python data science fundamentals. The Tableau tutorial will be used to develop visualizations using commercial software. Various </a:t>
            </a:r>
            <a:r>
              <a:rPr lang="en" sz="800"/>
              <a:t>open source</a:t>
            </a:r>
            <a:r>
              <a:rPr lang="en" sz="800"/>
              <a:t> python libraries tutorials will be used to solve problems such as numpy, matplotlib, pandas and environments such as anaconda and tensorflow.</a:t>
            </a:r>
            <a:endParaRPr sz="800"/>
          </a:p>
          <a:p>
            <a:pPr indent="-279400" lvl="0" marL="457200" rtl="0" algn="l">
              <a:spcBef>
                <a:spcPts val="0"/>
              </a:spcBef>
              <a:spcAft>
                <a:spcPts val="0"/>
              </a:spcAft>
              <a:buSzPts val="800"/>
              <a:buChar char="●"/>
            </a:pPr>
            <a:r>
              <a:rPr lang="en" sz="800">
                <a:solidFill>
                  <a:srgbClr val="222222"/>
                </a:solidFill>
                <a:highlight>
                  <a:srgbClr val="FFFFFF"/>
                </a:highlight>
                <a:latin typeface="Roboto"/>
                <a:ea typeface="Roboto"/>
                <a:cs typeface="Roboto"/>
                <a:sym typeface="Roboto"/>
              </a:rPr>
              <a:t>Anaconda is a free and open-source distribution of the Python and R programming languages for scientific computing (data science, machine learning applications, large-scale data processing, predictive analytics, etc.) , that aims to simplify package management and deployment. </a:t>
            </a:r>
            <a:endParaRPr sz="800">
              <a:solidFill>
                <a:srgbClr val="222222"/>
              </a:solidFill>
              <a:highlight>
                <a:srgbClr val="FFFFFF"/>
              </a:highlight>
              <a:latin typeface="Roboto"/>
              <a:ea typeface="Roboto"/>
              <a:cs typeface="Roboto"/>
              <a:sym typeface="Roboto"/>
            </a:endParaRPr>
          </a:p>
          <a:p>
            <a:pPr indent="-279400" lvl="0" marL="457200" rtl="0" algn="ctr">
              <a:lnSpc>
                <a:spcPct val="150000"/>
              </a:lnSpc>
              <a:spcBef>
                <a:spcPts val="0"/>
              </a:spcBef>
              <a:spcAft>
                <a:spcPts val="0"/>
              </a:spcAft>
              <a:buClr>
                <a:srgbClr val="222222"/>
              </a:buClr>
              <a:buSzPts val="800"/>
              <a:buFont typeface="Roboto"/>
              <a:buChar char="●"/>
            </a:pPr>
            <a:r>
              <a:rPr lang="en" sz="800">
                <a:solidFill>
                  <a:srgbClr val="333333"/>
                </a:solidFill>
                <a:highlight>
                  <a:srgbClr val="FFFFFF"/>
                </a:highlight>
                <a:latin typeface="Arial"/>
                <a:ea typeface="Arial"/>
                <a:cs typeface="Arial"/>
                <a:sym typeface="Arial"/>
              </a:rPr>
              <a:t>The Jupyter Notebook is an open-source web application that allows you to create and share documents that contain live code, equations, visualizations and narrative text.Uses include: data cleaning and transformation, numerical simulation, statistical modeling, data visualization, machine learning, and much more.</a:t>
            </a:r>
            <a:endParaRPr sz="800">
              <a:solidFill>
                <a:srgbClr val="333333"/>
              </a:solidFill>
              <a:highlight>
                <a:srgbClr val="FFFFFF"/>
              </a:highlight>
              <a:latin typeface="Arial"/>
              <a:ea typeface="Arial"/>
              <a:cs typeface="Arial"/>
              <a:sym typeface="Arial"/>
            </a:endParaRPr>
          </a:p>
          <a:p>
            <a:pPr indent="-279400" lvl="0" marL="457200" rtl="0" algn="ctr">
              <a:lnSpc>
                <a:spcPct val="150000"/>
              </a:lnSpc>
              <a:spcBef>
                <a:spcPts val="0"/>
              </a:spcBef>
              <a:spcAft>
                <a:spcPts val="0"/>
              </a:spcAft>
              <a:buClr>
                <a:srgbClr val="333333"/>
              </a:buClr>
              <a:buSzPts val="800"/>
              <a:buFont typeface="Arial"/>
              <a:buChar char="●"/>
            </a:pPr>
            <a:r>
              <a:rPr lang="en" sz="800">
                <a:solidFill>
                  <a:srgbClr val="444444"/>
                </a:solidFill>
                <a:highlight>
                  <a:srgbClr val="FFFFFF"/>
                </a:highlight>
                <a:latin typeface="Arial"/>
                <a:ea typeface="Arial"/>
                <a:cs typeface="Arial"/>
                <a:sym typeface="Arial"/>
              </a:rPr>
              <a:t>GitHub is a code hosting platform for version control and collaboration. It lets you and others work together on projects from anywhere. A repository is usually used to organize a single project. Repositories can contain folders and files, images, videos, spreadsheets, and data sets.Branching is the way to work on different versions of a repository at one time.Pull Requests are the heart of collaboration on GitHub. 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green and red. </a:t>
            </a:r>
            <a:endParaRPr sz="800">
              <a:solidFill>
                <a:srgbClr val="444444"/>
              </a:solidFill>
              <a:highlight>
                <a:srgbClr val="FFFFFF"/>
              </a:highlight>
              <a:latin typeface="Arial"/>
              <a:ea typeface="Arial"/>
              <a:cs typeface="Arial"/>
              <a:sym typeface="Arial"/>
            </a:endParaRPr>
          </a:p>
          <a:p>
            <a:pPr indent="-279400" lvl="0" marL="457200" rtl="0" algn="ctr">
              <a:lnSpc>
                <a:spcPct val="150000"/>
              </a:lnSpc>
              <a:spcBef>
                <a:spcPts val="0"/>
              </a:spcBef>
              <a:spcAft>
                <a:spcPts val="0"/>
              </a:spcAft>
              <a:buClr>
                <a:srgbClr val="444444"/>
              </a:buClr>
              <a:buSzPts val="800"/>
              <a:buFont typeface="Arial"/>
              <a:buChar char="●"/>
            </a:pPr>
            <a:r>
              <a:rPr lang="en" sz="800">
                <a:solidFill>
                  <a:srgbClr val="333333"/>
                </a:solidFill>
                <a:highlight>
                  <a:srgbClr val="FFFFFF"/>
                </a:highlight>
                <a:latin typeface="Verdana"/>
                <a:ea typeface="Verdana"/>
                <a:cs typeface="Verdana"/>
                <a:sym typeface="Verdana"/>
              </a:rPr>
              <a:t>Matplotlib is a Python 2D plotting library which produces publication quality figures in a variety of </a:t>
            </a:r>
            <a:r>
              <a:rPr lang="en" sz="800">
                <a:solidFill>
                  <a:srgbClr val="333333"/>
                </a:solidFill>
                <a:highlight>
                  <a:srgbClr val="FFFFFF"/>
                </a:highlight>
                <a:latin typeface="Verdana"/>
                <a:ea typeface="Verdana"/>
                <a:cs typeface="Verdana"/>
                <a:sym typeface="Verdana"/>
              </a:rPr>
              <a:t>hard copy</a:t>
            </a:r>
            <a:r>
              <a:rPr lang="en" sz="800">
                <a:solidFill>
                  <a:srgbClr val="333333"/>
                </a:solidFill>
                <a:highlight>
                  <a:srgbClr val="FFFFFF"/>
                </a:highlight>
                <a:latin typeface="Verdana"/>
                <a:ea typeface="Verdana"/>
                <a:cs typeface="Verdana"/>
                <a:sym typeface="Verdana"/>
              </a:rPr>
              <a:t> formats and interactive environments across platforms. Matplotlib can be used in Python scripts, the Python and IPython shells, the Jupyter notebook, web application servers, and four graphical user interface toolkits.</a:t>
            </a:r>
            <a:endParaRPr sz="800">
              <a:solidFill>
                <a:srgbClr val="333333"/>
              </a:solidFill>
              <a:highlight>
                <a:srgbClr val="FFFFFF"/>
              </a:highlight>
              <a:latin typeface="Verdana"/>
              <a:ea typeface="Verdana"/>
              <a:cs typeface="Verdana"/>
              <a:sym typeface="Verdana"/>
            </a:endParaRPr>
          </a:p>
          <a:p>
            <a:pPr indent="-279400" lvl="0" marL="457200" rtl="0" algn="just">
              <a:spcBef>
                <a:spcPts val="0"/>
              </a:spcBef>
              <a:spcAft>
                <a:spcPts val="0"/>
              </a:spcAft>
              <a:buClr>
                <a:srgbClr val="333333"/>
              </a:buClr>
              <a:buSzPts val="800"/>
              <a:buFont typeface="Verdana"/>
              <a:buChar char="●"/>
            </a:pPr>
            <a:r>
              <a:rPr lang="en" sz="800">
                <a:solidFill>
                  <a:srgbClr val="000000"/>
                </a:solidFill>
                <a:highlight>
                  <a:srgbClr val="FFFFFF"/>
                </a:highlight>
                <a:latin typeface="Arial"/>
                <a:ea typeface="Arial"/>
                <a:cs typeface="Arial"/>
                <a:sym typeface="Arial"/>
              </a:rPr>
              <a:t>pandas is</a:t>
            </a:r>
            <a:r>
              <a:rPr lang="en" sz="800">
                <a:solidFill>
                  <a:srgbClr val="000000"/>
                </a:solidFill>
                <a:highlight>
                  <a:srgbClr val="FFFFFF"/>
                </a:highlight>
                <a:latin typeface="Arial"/>
                <a:ea typeface="Arial"/>
                <a:cs typeface="Arial"/>
                <a:sym typeface="Arial"/>
              </a:rPr>
              <a:t> an open source, BSD-licensed library providing high-performance, easy-to-use data structures and data analysis tools for the Python programming language.</a:t>
            </a:r>
            <a:endParaRPr sz="800">
              <a:solidFill>
                <a:srgbClr val="000000"/>
              </a:solidFill>
              <a:highlight>
                <a:srgbClr val="FFFFFF"/>
              </a:highlight>
              <a:latin typeface="Arial"/>
              <a:ea typeface="Arial"/>
              <a:cs typeface="Arial"/>
              <a:sym typeface="Arial"/>
            </a:endParaRPr>
          </a:p>
          <a:p>
            <a:pPr indent="-279400" lvl="0" marL="457200" rtl="0" algn="just">
              <a:spcBef>
                <a:spcPts val="0"/>
              </a:spcBef>
              <a:spcAft>
                <a:spcPts val="0"/>
              </a:spcAft>
              <a:buClr>
                <a:srgbClr val="333333"/>
              </a:buClr>
              <a:buSzPts val="800"/>
              <a:buFont typeface="Verdana"/>
              <a:buChar char="●"/>
            </a:pPr>
            <a:r>
              <a:rPr lang="en" sz="800">
                <a:solidFill>
                  <a:srgbClr val="000000"/>
                </a:solidFill>
                <a:highlight>
                  <a:srgbClr val="FFFFFF"/>
                </a:highlight>
                <a:latin typeface="Arial"/>
                <a:ea typeface="Arial"/>
                <a:cs typeface="Arial"/>
                <a:sym typeface="Arial"/>
              </a:rPr>
              <a:t>pandas</a:t>
            </a:r>
            <a:r>
              <a:rPr lang="en" sz="800">
                <a:solidFill>
                  <a:srgbClr val="000000"/>
                </a:solidFill>
                <a:highlight>
                  <a:srgbClr val="FFFFFF"/>
                </a:highlight>
                <a:latin typeface="Arial"/>
                <a:ea typeface="Arial"/>
                <a:cs typeface="Arial"/>
                <a:sym typeface="Arial"/>
              </a:rPr>
              <a:t> is a NumFOCUS sponsored project. This will help ensure the success of development of </a:t>
            </a:r>
            <a:r>
              <a:rPr i="1" lang="en" sz="800">
                <a:solidFill>
                  <a:srgbClr val="000000"/>
                </a:solidFill>
                <a:highlight>
                  <a:srgbClr val="FFFFFF"/>
                </a:highlight>
                <a:latin typeface="Arial"/>
                <a:ea typeface="Arial"/>
                <a:cs typeface="Arial"/>
                <a:sym typeface="Arial"/>
              </a:rPr>
              <a:t>pandas</a:t>
            </a:r>
            <a:r>
              <a:rPr lang="en" sz="800">
                <a:solidFill>
                  <a:srgbClr val="000000"/>
                </a:solidFill>
                <a:highlight>
                  <a:srgbClr val="FFFFFF"/>
                </a:highlight>
                <a:latin typeface="Arial"/>
                <a:ea typeface="Arial"/>
                <a:cs typeface="Arial"/>
                <a:sym typeface="Arial"/>
              </a:rPr>
              <a:t> as a world-class open-source project, and makes it possible to donate to the project. </a:t>
            </a:r>
            <a:endParaRPr sz="800">
              <a:solidFill>
                <a:srgbClr val="000000"/>
              </a:solidFill>
              <a:highlight>
                <a:srgbClr val="FFFFFF"/>
              </a:highlight>
              <a:latin typeface="Arial"/>
              <a:ea typeface="Arial"/>
              <a:cs typeface="Arial"/>
              <a:sym typeface="Arial"/>
            </a:endParaRPr>
          </a:p>
          <a:p>
            <a:pPr indent="-279400" lvl="0" marL="457200" rtl="0" algn="ctr">
              <a:lnSpc>
                <a:spcPct val="150000"/>
              </a:lnSpc>
              <a:spcBef>
                <a:spcPts val="0"/>
              </a:spcBef>
              <a:spcAft>
                <a:spcPts val="0"/>
              </a:spcAft>
              <a:buClr>
                <a:srgbClr val="333333"/>
              </a:buClr>
              <a:buSzPts val="800"/>
              <a:buFont typeface="Verdana"/>
              <a:buChar char="●"/>
            </a:pPr>
            <a:r>
              <a:t/>
            </a:r>
            <a:endParaRPr sz="800">
              <a:solidFill>
                <a:srgbClr val="333333"/>
              </a:solidFill>
              <a:highlight>
                <a:srgbClr val="FFFFFF"/>
              </a:highlight>
              <a:latin typeface="Verdana"/>
              <a:ea typeface="Verdana"/>
              <a:cs typeface="Verdana"/>
              <a:sym typeface="Verdana"/>
            </a:endParaRPr>
          </a:p>
          <a:p>
            <a:pPr indent="0" lvl="0" marL="0" rtl="0" algn="l">
              <a:spcBef>
                <a:spcPts val="2400"/>
              </a:spcBef>
              <a:spcAft>
                <a:spcPts val="1600"/>
              </a:spcAft>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Analysis-BAR GRAPH</a:t>
            </a:r>
            <a:endParaRPr/>
          </a:p>
        </p:txBody>
      </p:sp>
      <p:sp>
        <p:nvSpPr>
          <p:cNvPr id="75" name="Google Shape;75;p16"/>
          <p:cNvSpPr txBox="1"/>
          <p:nvPr>
            <p:ph idx="1" type="body"/>
          </p:nvPr>
        </p:nvSpPr>
        <p:spPr>
          <a:xfrm>
            <a:off x="311700" y="1228675"/>
            <a:ext cx="8520600" cy="360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700">
                <a:latin typeface="Times New Roman"/>
                <a:ea typeface="Times New Roman"/>
                <a:cs typeface="Times New Roman"/>
                <a:sym typeface="Times New Roman"/>
              </a:rPr>
              <a:t>CODE:</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import matplotlib.pyplot as plt; plt.rcdefaults()</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import numpy as np</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import matplotlib.pyplot as plt</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objects = ('Python', 'C++', 'Java', 'Perl', 'Scala', 'Lisp')</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y_pos = np.arange(len(objects))</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performance = [10,8,6,4,2,1]</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plt.bar(y_pos, performance, align='center', alpha=0.5)</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plt.xticks(y_pos, objects)</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plt.ylabel('Usage')</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plt.title('Programming language usage')</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t/>
            </a:r>
            <a:endParaRPr sz="700">
              <a:latin typeface="Times New Roman"/>
              <a:ea typeface="Times New Roman"/>
              <a:cs typeface="Times New Roman"/>
              <a:sym typeface="Times New Roman"/>
            </a:endParaRPr>
          </a:p>
          <a:p>
            <a:pPr indent="0" lvl="0" marL="0" rtl="0" algn="l">
              <a:lnSpc>
                <a:spcPct val="50000"/>
              </a:lnSpc>
              <a:spcBef>
                <a:spcPts val="1200"/>
              </a:spcBef>
              <a:spcAft>
                <a:spcPts val="0"/>
              </a:spcAft>
              <a:buNone/>
            </a:pPr>
            <a:r>
              <a:rPr lang="en" sz="700">
                <a:latin typeface="Times New Roman"/>
                <a:ea typeface="Times New Roman"/>
                <a:cs typeface="Times New Roman"/>
                <a:sym typeface="Times New Roman"/>
              </a:rPr>
              <a:t>plt.show()</a:t>
            </a:r>
            <a:endParaRPr sz="7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3904025" y="1093850"/>
            <a:ext cx="4669275" cy="373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analysis- pie plot </a:t>
            </a:r>
            <a:endParaRPr/>
          </a:p>
        </p:txBody>
      </p:sp>
      <p:sp>
        <p:nvSpPr>
          <p:cNvPr id="82" name="Google Shape;82;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7020"/>
                </a:solidFill>
                <a:highlight>
                  <a:srgbClr val="F8F8F8"/>
                </a:highlight>
                <a:latin typeface="Times New Roman"/>
                <a:ea typeface="Times New Roman"/>
                <a:cs typeface="Times New Roman"/>
                <a:sym typeface="Times New Roman"/>
              </a:rPr>
              <a:t>import</a:t>
            </a:r>
            <a:r>
              <a:rPr lang="en" sz="700">
                <a:solidFill>
                  <a:srgbClr val="333333"/>
                </a:solidFill>
                <a:highlight>
                  <a:srgbClr val="F8F8F8"/>
                </a:highlight>
                <a:latin typeface="Times New Roman"/>
                <a:ea typeface="Times New Roman"/>
                <a:cs typeface="Times New Roman"/>
                <a:sym typeface="Times New Roman"/>
              </a:rPr>
              <a:t> </a:t>
            </a:r>
            <a:r>
              <a:rPr b="1" lang="en" sz="700">
                <a:solidFill>
                  <a:srgbClr val="0E84B5"/>
                </a:solidFill>
                <a:highlight>
                  <a:srgbClr val="F8F8F8"/>
                </a:highlight>
                <a:latin typeface="Times New Roman"/>
                <a:ea typeface="Times New Roman"/>
                <a:cs typeface="Times New Roman"/>
                <a:sym typeface="Times New Roman"/>
              </a:rPr>
              <a:t>matplotlib.pyplot</a:t>
            </a:r>
            <a:r>
              <a:rPr lang="en" sz="700">
                <a:solidFill>
                  <a:srgbClr val="333333"/>
                </a:solidFill>
                <a:highlight>
                  <a:srgbClr val="F8F8F8"/>
                </a:highlight>
                <a:latin typeface="Times New Roman"/>
                <a:ea typeface="Times New Roman"/>
                <a:cs typeface="Times New Roman"/>
                <a:sym typeface="Times New Roman"/>
              </a:rPr>
              <a:t> </a:t>
            </a:r>
            <a:r>
              <a:rPr b="1" lang="en" sz="700">
                <a:solidFill>
                  <a:srgbClr val="007020"/>
                </a:solidFill>
                <a:highlight>
                  <a:srgbClr val="F8F8F8"/>
                </a:highlight>
                <a:latin typeface="Times New Roman"/>
                <a:ea typeface="Times New Roman"/>
                <a:cs typeface="Times New Roman"/>
                <a:sym typeface="Times New Roman"/>
              </a:rPr>
              <a:t>as</a:t>
            </a:r>
            <a:r>
              <a:rPr lang="en" sz="700">
                <a:solidFill>
                  <a:srgbClr val="333333"/>
                </a:solidFill>
                <a:highlight>
                  <a:srgbClr val="F8F8F8"/>
                </a:highlight>
                <a:latin typeface="Times New Roman"/>
                <a:ea typeface="Times New Roman"/>
                <a:cs typeface="Times New Roman"/>
                <a:sym typeface="Times New Roman"/>
              </a:rPr>
              <a:t> </a:t>
            </a:r>
            <a:r>
              <a:rPr b="1" lang="en" sz="700">
                <a:solidFill>
                  <a:srgbClr val="0E84B5"/>
                </a:solidFill>
                <a:highlight>
                  <a:srgbClr val="F8F8F8"/>
                </a:highlight>
                <a:latin typeface="Times New Roman"/>
                <a:ea typeface="Times New Roman"/>
                <a:cs typeface="Times New Roman"/>
                <a:sym typeface="Times New Roman"/>
              </a:rPr>
              <a:t>plt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labels </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4070A0"/>
                </a:solidFill>
                <a:highlight>
                  <a:srgbClr val="F8F8F8"/>
                </a:highlight>
                <a:latin typeface="Times New Roman"/>
                <a:ea typeface="Times New Roman"/>
                <a:cs typeface="Times New Roman"/>
                <a:sym typeface="Times New Roman"/>
              </a:rPr>
              <a:t>'Frogs'</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4070A0"/>
                </a:solidFill>
                <a:highlight>
                  <a:srgbClr val="F8F8F8"/>
                </a:highlight>
                <a:latin typeface="Times New Roman"/>
                <a:ea typeface="Times New Roman"/>
                <a:cs typeface="Times New Roman"/>
                <a:sym typeface="Times New Roman"/>
              </a:rPr>
              <a:t>'Hogs'</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4070A0"/>
                </a:solidFill>
                <a:highlight>
                  <a:srgbClr val="F8F8F8"/>
                </a:highlight>
                <a:latin typeface="Times New Roman"/>
                <a:ea typeface="Times New Roman"/>
                <a:cs typeface="Times New Roman"/>
                <a:sym typeface="Times New Roman"/>
              </a:rPr>
              <a:t>'Dogs'</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4070A0"/>
                </a:solidFill>
                <a:highlight>
                  <a:srgbClr val="F8F8F8"/>
                </a:highlight>
                <a:latin typeface="Times New Roman"/>
                <a:ea typeface="Times New Roman"/>
                <a:cs typeface="Times New Roman"/>
                <a:sym typeface="Times New Roman"/>
              </a:rPr>
              <a:t>'Logs'</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sizes </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15</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30</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45</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10</a:t>
            </a:r>
            <a:r>
              <a:rPr lang="en" sz="700">
                <a:solidFill>
                  <a:srgbClr val="333333"/>
                </a:solidFill>
                <a:highlight>
                  <a:srgbClr val="F8F8F8"/>
                </a:highlight>
                <a:latin typeface="Times New Roman"/>
                <a:ea typeface="Times New Roman"/>
                <a:cs typeface="Times New Roman"/>
                <a:sym typeface="Times New Roman"/>
              </a:rPr>
              <a: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explode </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0</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0.1</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0</a:t>
            </a:r>
            <a:r>
              <a:rPr lang="en" sz="700">
                <a:solidFill>
                  <a:srgbClr val="333333"/>
                </a:solidFill>
                <a:highlight>
                  <a:srgbClr val="F8F8F8"/>
                </a:highlight>
                <a:latin typeface="Times New Roman"/>
                <a:ea typeface="Times New Roman"/>
                <a:cs typeface="Times New Roman"/>
                <a:sym typeface="Times New Roman"/>
              </a:rPr>
              <a:t>, </a:t>
            </a:r>
            <a:r>
              <a:rPr lang="en" sz="700">
                <a:solidFill>
                  <a:srgbClr val="208050"/>
                </a:solidFill>
                <a:highlight>
                  <a:srgbClr val="F8F8F8"/>
                </a:highlight>
                <a:latin typeface="Times New Roman"/>
                <a:ea typeface="Times New Roman"/>
                <a:cs typeface="Times New Roman"/>
                <a:sym typeface="Times New Roman"/>
              </a:rPr>
              <a:t>0</a:t>
            </a:r>
            <a:r>
              <a:rPr lang="en" sz="700">
                <a:solidFill>
                  <a:srgbClr val="333333"/>
                </a:solidFill>
                <a:highlight>
                  <a:srgbClr val="F8F8F8"/>
                </a:highlight>
                <a:latin typeface="Times New Roman"/>
                <a:ea typeface="Times New Roman"/>
                <a:cs typeface="Times New Roman"/>
                <a:sym typeface="Times New Roman"/>
              </a:rPr>
              <a:t>)  </a:t>
            </a:r>
            <a:r>
              <a:rPr i="1" lang="en" sz="700">
                <a:solidFill>
                  <a:srgbClr val="408090"/>
                </a:solidFill>
                <a:highlight>
                  <a:srgbClr val="F8F8F8"/>
                </a:highlight>
                <a:latin typeface="Times New Roman"/>
                <a:ea typeface="Times New Roman"/>
                <a:cs typeface="Times New Roman"/>
                <a:sym typeface="Times New Roman"/>
              </a:rPr>
              <a:t># only "explode" the 2nd slice (i.e. 'Hogs')</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ig1, ax1 </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uFill>
                  <a:noFill/>
                </a:uFill>
                <a:latin typeface="Times New Roman"/>
                <a:ea typeface="Times New Roman"/>
                <a:cs typeface="Times New Roman"/>
                <a:sym typeface="Times New Roman"/>
                <a:hlinkClick r:id="rId3"/>
              </a:rPr>
              <a:t> </a:t>
            </a:r>
            <a:r>
              <a:rPr lang="en" sz="700">
                <a:solidFill>
                  <a:schemeClr val="hlink"/>
                </a:solidFill>
                <a:highlight>
                  <a:srgbClr val="F8F8F8"/>
                </a:highlight>
                <a:uFill>
                  <a:noFill/>
                </a:uFill>
                <a:latin typeface="Times New Roman"/>
                <a:ea typeface="Times New Roman"/>
                <a:cs typeface="Times New Roman"/>
                <a:sym typeface="Times New Roman"/>
                <a:hlinkClick r:id="rId4"/>
              </a:rPr>
              <a:t>plt</a:t>
            </a:r>
            <a:r>
              <a:rPr lang="en" sz="700">
                <a:highlight>
                  <a:srgbClr val="F8F8F8"/>
                </a:highlight>
                <a:uFill>
                  <a:noFill/>
                </a:uFill>
                <a:latin typeface="Times New Roman"/>
                <a:ea typeface="Times New Roman"/>
                <a:cs typeface="Times New Roman"/>
                <a:sym typeface="Times New Roman"/>
                <a:hlinkClick r:id="rId5"/>
              </a:rPr>
              <a:t>.</a:t>
            </a:r>
            <a:r>
              <a:rPr lang="en" sz="700">
                <a:solidFill>
                  <a:schemeClr val="hlink"/>
                </a:solidFill>
                <a:highlight>
                  <a:srgbClr val="F8F8F8"/>
                </a:highlight>
                <a:uFill>
                  <a:noFill/>
                </a:uFill>
                <a:latin typeface="Times New Roman"/>
                <a:ea typeface="Times New Roman"/>
                <a:cs typeface="Times New Roman"/>
                <a:sym typeface="Times New Roman"/>
                <a:hlinkClick r:id="rId6"/>
              </a:rPr>
              <a:t>subplots</a:t>
            </a:r>
            <a:r>
              <a:rPr lang="en" sz="700">
                <a:solidFill>
                  <a:srgbClr val="333333"/>
                </a:solidFill>
                <a:highlight>
                  <a:srgbClr val="F8F8F8"/>
                </a:highlight>
                <a:latin typeface="Times New Roman"/>
                <a:ea typeface="Times New Roman"/>
                <a:cs typeface="Times New Roman"/>
                <a:sym typeface="Times New Roman"/>
              </a:rPr>
              <a: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ax1</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pie(sizes, explode</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explode, labels</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labels, autopct</a:t>
            </a:r>
            <a:r>
              <a:rPr lang="en" sz="700">
                <a:highlight>
                  <a:srgbClr val="F8F8F8"/>
                </a:highlight>
                <a:latin typeface="Times New Roman"/>
                <a:ea typeface="Times New Roman"/>
                <a:cs typeface="Times New Roman"/>
                <a:sym typeface="Times New Roman"/>
              </a:rPr>
              <a:t>=</a:t>
            </a:r>
            <a:r>
              <a:rPr lang="en" sz="700">
                <a:solidFill>
                  <a:srgbClr val="4070A0"/>
                </a:solidFill>
                <a:highlight>
                  <a:srgbClr val="F8F8F8"/>
                </a:highlight>
                <a:latin typeface="Times New Roman"/>
                <a:ea typeface="Times New Roman"/>
                <a:cs typeface="Times New Roman"/>
                <a:sym typeface="Times New Roman"/>
              </a:rPr>
              <a:t>'</a:t>
            </a:r>
            <a:r>
              <a:rPr i="1" lang="en" sz="700">
                <a:solidFill>
                  <a:srgbClr val="70A0D0"/>
                </a:solidFill>
                <a:highlight>
                  <a:srgbClr val="F8F8F8"/>
                </a:highlight>
                <a:latin typeface="Times New Roman"/>
                <a:ea typeface="Times New Roman"/>
                <a:cs typeface="Times New Roman"/>
                <a:sym typeface="Times New Roman"/>
              </a:rPr>
              <a:t>%1.1f%%</a:t>
            </a:r>
            <a:r>
              <a:rPr lang="en" sz="700">
                <a:solidFill>
                  <a:srgbClr val="4070A0"/>
                </a:solidFill>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        shadow</a:t>
            </a:r>
            <a:r>
              <a:rPr lang="en" sz="700">
                <a:highlight>
                  <a:srgbClr val="F8F8F8"/>
                </a:highlight>
                <a:latin typeface="Times New Roman"/>
                <a:ea typeface="Times New Roman"/>
                <a:cs typeface="Times New Roman"/>
                <a:sym typeface="Times New Roman"/>
              </a:rPr>
              <a:t>=</a:t>
            </a:r>
            <a:r>
              <a:rPr b="1" lang="en" sz="700">
                <a:solidFill>
                  <a:srgbClr val="007020"/>
                </a:solidFill>
                <a:highlight>
                  <a:srgbClr val="F8F8F8"/>
                </a:highlight>
                <a:latin typeface="Times New Roman"/>
                <a:ea typeface="Times New Roman"/>
                <a:cs typeface="Times New Roman"/>
                <a:sym typeface="Times New Roman"/>
              </a:rPr>
              <a:t>True</a:t>
            </a:r>
            <a:r>
              <a:rPr lang="en" sz="700">
                <a:solidFill>
                  <a:srgbClr val="333333"/>
                </a:solidFill>
                <a:highlight>
                  <a:srgbClr val="F8F8F8"/>
                </a:highlight>
                <a:latin typeface="Times New Roman"/>
                <a:ea typeface="Times New Roman"/>
                <a:cs typeface="Times New Roman"/>
                <a:sym typeface="Times New Roman"/>
              </a:rPr>
              <a:t>, startangle</a:t>
            </a:r>
            <a:r>
              <a:rPr lang="en" sz="700">
                <a:highlight>
                  <a:srgbClr val="F8F8F8"/>
                </a:highlight>
                <a:latin typeface="Times New Roman"/>
                <a:ea typeface="Times New Roman"/>
                <a:cs typeface="Times New Roman"/>
                <a:sym typeface="Times New Roman"/>
              </a:rPr>
              <a:t>=</a:t>
            </a:r>
            <a:r>
              <a:rPr lang="en" sz="700">
                <a:solidFill>
                  <a:srgbClr val="208050"/>
                </a:solidFill>
                <a:highlight>
                  <a:srgbClr val="F8F8F8"/>
                </a:highlight>
                <a:latin typeface="Times New Roman"/>
                <a:ea typeface="Times New Roman"/>
                <a:cs typeface="Times New Roman"/>
                <a:sym typeface="Times New Roman"/>
              </a:rPr>
              <a:t>90</a:t>
            </a:r>
            <a:r>
              <a:rPr lang="en" sz="700">
                <a:solidFill>
                  <a:srgbClr val="333333"/>
                </a:solidFill>
                <a:highlight>
                  <a:srgbClr val="F8F8F8"/>
                </a:highlight>
                <a:latin typeface="Times New Roman"/>
                <a:ea typeface="Times New Roman"/>
                <a:cs typeface="Times New Roman"/>
                <a:sym typeface="Times New Roman"/>
              </a:rPr>
              <a: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rPr lang="en" sz="700">
                <a:solidFill>
                  <a:srgbClr val="333333"/>
                </a:solidFill>
                <a:highlight>
                  <a:srgbClr val="F8F8F8"/>
                </a:highlight>
                <a:latin typeface="Times New Roman"/>
                <a:ea typeface="Times New Roman"/>
                <a:cs typeface="Times New Roman"/>
                <a:sym typeface="Times New Roman"/>
              </a:rPr>
              <a:t>ax1</a:t>
            </a:r>
            <a:r>
              <a:rPr lang="en" sz="700">
                <a:highlight>
                  <a:srgbClr val="F8F8F8"/>
                </a:highlight>
                <a:latin typeface="Times New Roman"/>
                <a:ea typeface="Times New Roman"/>
                <a:cs typeface="Times New Roman"/>
                <a:sym typeface="Times New Roman"/>
              </a:rPr>
              <a:t>.</a:t>
            </a:r>
            <a:r>
              <a:rPr lang="en" sz="700">
                <a:solidFill>
                  <a:srgbClr val="333333"/>
                </a:solidFill>
                <a:highlight>
                  <a:srgbClr val="F8F8F8"/>
                </a:highlight>
                <a:latin typeface="Times New Roman"/>
                <a:ea typeface="Times New Roman"/>
                <a:cs typeface="Times New Roman"/>
                <a:sym typeface="Times New Roman"/>
              </a:rPr>
              <a:t>axis(</a:t>
            </a:r>
            <a:r>
              <a:rPr lang="en" sz="700">
                <a:solidFill>
                  <a:srgbClr val="4070A0"/>
                </a:solidFill>
                <a:highlight>
                  <a:srgbClr val="F8F8F8"/>
                </a:highlight>
                <a:latin typeface="Times New Roman"/>
                <a:ea typeface="Times New Roman"/>
                <a:cs typeface="Times New Roman"/>
                <a:sym typeface="Times New Roman"/>
              </a:rPr>
              <a:t>'equal'</a:t>
            </a:r>
            <a:r>
              <a:rPr lang="en" sz="700">
                <a:solidFill>
                  <a:srgbClr val="333333"/>
                </a:solidFill>
                <a:highlight>
                  <a:srgbClr val="F8F8F8"/>
                </a:highlight>
                <a:latin typeface="Times New Roman"/>
                <a:ea typeface="Times New Roman"/>
                <a:cs typeface="Times New Roman"/>
                <a:sym typeface="Times New Roman"/>
              </a:rPr>
              <a:t>)  </a:t>
            </a:r>
            <a:r>
              <a:rPr i="1" lang="en" sz="700">
                <a:solidFill>
                  <a:srgbClr val="408090"/>
                </a:solidFill>
                <a:highlight>
                  <a:srgbClr val="F8F8F8"/>
                </a:highlight>
                <a:latin typeface="Times New Roman"/>
                <a:ea typeface="Times New Roman"/>
                <a:cs typeface="Times New Roman"/>
                <a:sym typeface="Times New Roman"/>
              </a:rPr>
              <a:t># Equal aspect ratio ensures that pie is drawn as a circle.</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1600"/>
              </a:spcBef>
              <a:spcAft>
                <a:spcPts val="0"/>
              </a:spcAft>
              <a:buNone/>
            </a:pPr>
            <a:r>
              <a:t/>
            </a:r>
            <a:endParaRPr sz="700">
              <a:solidFill>
                <a:srgbClr val="333333"/>
              </a:solidFill>
              <a:highlight>
                <a:srgbClr val="F8F8F8"/>
              </a:highlight>
              <a:latin typeface="Times New Roman"/>
              <a:ea typeface="Times New Roman"/>
              <a:cs typeface="Times New Roman"/>
              <a:sym typeface="Times New Roman"/>
            </a:endParaRPr>
          </a:p>
          <a:p>
            <a:pPr indent="0" lvl="0" marL="127000" marR="127000" rtl="0" algn="l">
              <a:lnSpc>
                <a:spcPct val="132300"/>
              </a:lnSpc>
              <a:spcBef>
                <a:spcPts val="1600"/>
              </a:spcBef>
              <a:spcAft>
                <a:spcPts val="0"/>
              </a:spcAft>
              <a:buNone/>
            </a:pPr>
            <a:r>
              <a:rPr lang="en" sz="700">
                <a:solidFill>
                  <a:schemeClr val="hlink"/>
                </a:solidFill>
                <a:highlight>
                  <a:srgbClr val="F8F8F8"/>
                </a:highlight>
                <a:uFill>
                  <a:noFill/>
                </a:uFill>
                <a:latin typeface="Times New Roman"/>
                <a:ea typeface="Times New Roman"/>
                <a:cs typeface="Times New Roman"/>
                <a:sym typeface="Times New Roman"/>
                <a:hlinkClick r:id="rId7"/>
              </a:rPr>
              <a:t>plt</a:t>
            </a:r>
            <a:r>
              <a:rPr lang="en" sz="700">
                <a:highlight>
                  <a:srgbClr val="F8F8F8"/>
                </a:highlight>
                <a:uFill>
                  <a:noFill/>
                </a:uFill>
                <a:latin typeface="Times New Roman"/>
                <a:ea typeface="Times New Roman"/>
                <a:cs typeface="Times New Roman"/>
                <a:sym typeface="Times New Roman"/>
                <a:hlinkClick r:id="rId8"/>
              </a:rPr>
              <a:t>.</a:t>
            </a:r>
            <a:r>
              <a:rPr lang="en" sz="700">
                <a:solidFill>
                  <a:schemeClr val="hlink"/>
                </a:solidFill>
                <a:highlight>
                  <a:srgbClr val="F8F8F8"/>
                </a:highlight>
                <a:uFill>
                  <a:noFill/>
                </a:uFill>
                <a:latin typeface="Times New Roman"/>
                <a:ea typeface="Times New Roman"/>
                <a:cs typeface="Times New Roman"/>
                <a:sym typeface="Times New Roman"/>
                <a:hlinkClick r:id="rId9"/>
              </a:rPr>
              <a:t>show</a:t>
            </a:r>
            <a:r>
              <a:rPr lang="en" sz="700">
                <a:solidFill>
                  <a:srgbClr val="333333"/>
                </a:solidFill>
                <a:highlight>
                  <a:srgbClr val="F8F8F8"/>
                </a:highlight>
                <a:latin typeface="Times New Roman"/>
                <a:ea typeface="Times New Roman"/>
                <a:cs typeface="Times New Roman"/>
                <a:sym typeface="Times New Roman"/>
              </a:rPr>
              <a:t>()</a:t>
            </a:r>
            <a:endParaRPr sz="700">
              <a:solidFill>
                <a:srgbClr val="333333"/>
              </a:solidFill>
              <a:highlight>
                <a:srgbClr val="F8F8F8"/>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83" name="Google Shape;83;p17"/>
          <p:cNvPicPr preferRelativeResize="0"/>
          <p:nvPr/>
        </p:nvPicPr>
        <p:blipFill>
          <a:blip r:embed="rId10">
            <a:alphaModFix/>
          </a:blip>
          <a:stretch>
            <a:fillRect/>
          </a:stretch>
        </p:blipFill>
        <p:spPr>
          <a:xfrm>
            <a:off x="3631650" y="1093850"/>
            <a:ext cx="5317800" cy="3763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This class was pretty much a more depth and informing Data class and helped me learn different aspects of plotting and coding through python. </a:t>
            </a:r>
            <a:r>
              <a:rPr lang="en">
                <a:solidFill>
                  <a:srgbClr val="000000"/>
                </a:solidFill>
                <a:highlight>
                  <a:srgbClr val="FFFFFF"/>
                </a:highlight>
                <a:latin typeface="Arial"/>
                <a:ea typeface="Arial"/>
                <a:cs typeface="Arial"/>
                <a:sym typeface="Arial"/>
              </a:rPr>
              <a:t>This course is an introduction to symbolic computations using Mathematical software packages such as Mathematica, Matlab and Maple. Symbolic computation deals with the computation of mathematical objects symbolically. The mathematical objects are represented exactly, not approximately, and mathematical expressions with unevaluated variables are left in symbolic form. This class was very informative to me and i believe everyone in my class learned something different every class, that we did not know.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