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1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9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1122947"/>
            <a:ext cx="8991600" cy="308618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sz="3600" dirty="0"/>
              <a:t>Разработка автоматизированной системы онлайн опросов для </a:t>
            </a:r>
            <a:r>
              <a:rPr lang="ru-RU" sz="3600" dirty="0" err="1"/>
              <a:t>хрономедицинского</a:t>
            </a:r>
            <a:r>
              <a:rPr lang="ru-RU" sz="3600" dirty="0"/>
              <a:t> тестирования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0200" y="4351398"/>
            <a:ext cx="8991600" cy="1438656"/>
          </a:xfrm>
        </p:spPr>
        <p:txBody>
          <a:bodyPr>
            <a:noAutofit/>
          </a:bodyPr>
          <a:lstStyle/>
          <a:p>
            <a:pPr algn="r">
              <a:spcBef>
                <a:spcPts val="300"/>
              </a:spcBef>
            </a:pPr>
            <a:r>
              <a:rPr lang="ru-RU" sz="2400" dirty="0" smtClean="0"/>
              <a:t>Студен</a:t>
            </a:r>
            <a:r>
              <a:rPr lang="ru-RU" sz="2400" dirty="0"/>
              <a:t>т</a:t>
            </a:r>
            <a:r>
              <a:rPr lang="ru-RU" sz="2400" dirty="0" smtClean="0"/>
              <a:t>: </a:t>
            </a:r>
            <a:r>
              <a:rPr lang="ru-RU" sz="2400" dirty="0" err="1" smtClean="0"/>
              <a:t>Лагкуев</a:t>
            </a:r>
            <a:r>
              <a:rPr lang="ru-RU" sz="2400" dirty="0" smtClean="0"/>
              <a:t> Сократ </a:t>
            </a:r>
            <a:r>
              <a:rPr lang="ru-RU" sz="2400" dirty="0" err="1" smtClean="0"/>
              <a:t>Сосланович</a:t>
            </a:r>
            <a:endParaRPr lang="ru-RU" sz="2400" dirty="0"/>
          </a:p>
          <a:p>
            <a:pPr algn="r">
              <a:spcBef>
                <a:spcPts val="300"/>
              </a:spcBef>
            </a:pPr>
            <a:r>
              <a:rPr lang="ru-RU" sz="2400" dirty="0"/>
              <a:t>Научный руководитель: </a:t>
            </a:r>
          </a:p>
          <a:p>
            <a:pPr algn="r">
              <a:spcBef>
                <a:spcPts val="300"/>
              </a:spcBef>
            </a:pPr>
            <a:r>
              <a:rPr lang="ru-RU" sz="2400" dirty="0"/>
              <a:t>Басаева Е.К.</a:t>
            </a:r>
          </a:p>
        </p:txBody>
      </p:sp>
    </p:spTree>
    <p:extLst>
      <p:ext uri="{BB962C8B-B14F-4D97-AF65-F5344CB8AC3E}">
        <p14:creationId xmlns:p14="http://schemas.microsoft.com/office/powerpoint/2010/main" val="21624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336" y="429768"/>
            <a:ext cx="1062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Демонстрация приложения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39" y="1409947"/>
            <a:ext cx="9418321" cy="50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336" y="429768"/>
            <a:ext cx="1062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Демонстрация приложения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83" y="1322454"/>
            <a:ext cx="9274233" cy="49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4716" y="920621"/>
            <a:ext cx="101225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	Поставлена </a:t>
            </a:r>
            <a:r>
              <a:rPr lang="ru-RU" sz="3200" dirty="0"/>
              <a:t>задача разработки автоматизированной системы онлайн опросов для </a:t>
            </a:r>
            <a:r>
              <a:rPr lang="ru-RU" sz="3200" dirty="0" err="1" smtClean="0"/>
              <a:t>хрономедицинского</a:t>
            </a:r>
            <a:r>
              <a:rPr lang="ru-RU" sz="3200" dirty="0" smtClean="0"/>
              <a:t> </a:t>
            </a:r>
            <a:r>
              <a:rPr lang="ru-RU" sz="3200" dirty="0"/>
              <a:t>тестирования. </a:t>
            </a:r>
            <a:endParaRPr lang="ru-RU" sz="3200" dirty="0" smtClean="0"/>
          </a:p>
          <a:p>
            <a:pPr algn="just"/>
            <a:r>
              <a:rPr lang="ru-RU" sz="3200" dirty="0" smtClean="0"/>
              <a:t>	К </a:t>
            </a:r>
            <a:r>
              <a:rPr lang="ru-RU" sz="3200" dirty="0"/>
              <a:t>автоматизированной системе </a:t>
            </a:r>
            <a:r>
              <a:rPr lang="ru-RU" sz="3200" dirty="0" err="1" smtClean="0"/>
              <a:t>хрономедицинского</a:t>
            </a:r>
            <a:r>
              <a:rPr lang="ru-RU" sz="3200" dirty="0" smtClean="0"/>
              <a:t> тестирования </a:t>
            </a:r>
            <a:r>
              <a:rPr lang="ru-RU" sz="3200" dirty="0"/>
              <a:t>(АС) </a:t>
            </a:r>
            <a:r>
              <a:rPr lang="ru-RU" sz="3200" dirty="0" smtClean="0"/>
              <a:t>предъявляются </a:t>
            </a:r>
            <a:r>
              <a:rPr lang="ru-RU" sz="3200" dirty="0"/>
              <a:t>следующие требования: </a:t>
            </a:r>
            <a:endParaRPr lang="ru-RU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простой </a:t>
            </a:r>
            <a:r>
              <a:rPr lang="ru-RU" sz="3200" dirty="0"/>
              <a:t>и интуитивный </a:t>
            </a:r>
            <a:r>
              <a:rPr lang="ru-RU" sz="3200" dirty="0" smtClean="0"/>
              <a:t>интерфейс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онлайн доступ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полная </a:t>
            </a:r>
            <a:r>
              <a:rPr lang="ru-RU" sz="3200" dirty="0"/>
              <a:t>автоматизация процессов анкетирования и обработки </a:t>
            </a:r>
            <a:r>
              <a:rPr lang="ru-RU" sz="3200" dirty="0" smtClean="0"/>
              <a:t>результатов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79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4716" y="689788"/>
            <a:ext cx="101225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b="1" dirty="0" smtClean="0">
                <a:latin typeface="Corbel" panose="020B0503020204020204" pitchFamily="34" charset="0"/>
              </a:rPr>
              <a:t>	</a:t>
            </a:r>
            <a:r>
              <a:rPr lang="en-US" sz="2500" b="1" dirty="0" smtClean="0">
                <a:latin typeface="Corbel" panose="020B0503020204020204" pitchFamily="34" charset="0"/>
              </a:rPr>
              <a:t>CSM</a:t>
            </a:r>
            <a:r>
              <a:rPr lang="ru-RU" sz="2500" b="1" dirty="0" smtClean="0">
                <a:latin typeface="Corbel" panose="020B0503020204020204" pitchFamily="34" charset="0"/>
              </a:rPr>
              <a:t> </a:t>
            </a:r>
            <a:r>
              <a:rPr lang="en-US" sz="2500" b="1" dirty="0" smtClean="0">
                <a:latin typeface="Corbel" panose="020B0503020204020204" pitchFamily="34" charset="0"/>
              </a:rPr>
              <a:t>(Composite </a:t>
            </a:r>
            <a:r>
              <a:rPr lang="en-US" sz="2500" b="1" dirty="0">
                <a:latin typeface="Corbel" panose="020B0503020204020204" pitchFamily="34" charset="0"/>
              </a:rPr>
              <a:t>Scale of </a:t>
            </a:r>
            <a:r>
              <a:rPr lang="en-US" sz="2500" b="1" dirty="0" err="1">
                <a:latin typeface="Corbel" panose="020B0503020204020204" pitchFamily="34" charset="0"/>
              </a:rPr>
              <a:t>Morningness</a:t>
            </a:r>
            <a:r>
              <a:rPr lang="en-US" sz="2500" b="1" dirty="0">
                <a:latin typeface="Corbel" panose="020B0503020204020204" pitchFamily="34" charset="0"/>
              </a:rPr>
              <a:t>) </a:t>
            </a:r>
            <a:r>
              <a:rPr lang="ru-RU" sz="2500" dirty="0" smtClean="0">
                <a:latin typeface="Corbel" panose="020B0503020204020204" pitchFamily="34" charset="0"/>
              </a:rPr>
              <a:t> </a:t>
            </a:r>
            <a:r>
              <a:rPr lang="ru-RU" sz="2500" dirty="0" smtClean="0"/>
              <a:t>включает  13 </a:t>
            </a:r>
            <a:r>
              <a:rPr lang="ru-RU" sz="2500" dirty="0"/>
              <a:t>вопросов, которые наилучшим образом отражают такие факторы как: утренние занятия, утренние аффекты и </a:t>
            </a:r>
            <a:r>
              <a:rPr lang="ru-RU" sz="2500" dirty="0" err="1"/>
              <a:t>вечерность</a:t>
            </a:r>
            <a:r>
              <a:rPr lang="ru-RU" sz="2500" dirty="0"/>
              <a:t>.</a:t>
            </a:r>
            <a:endParaRPr lang="en-US" sz="2500" dirty="0">
              <a:latin typeface="Corbel" panose="020B0503020204020204" pitchFamily="34" charset="0"/>
            </a:endParaRPr>
          </a:p>
          <a:p>
            <a:pPr algn="just"/>
            <a:r>
              <a:rPr lang="ru-RU" sz="2500" b="1" dirty="0" smtClean="0">
                <a:latin typeface="Corbel" panose="020B0503020204020204" pitchFamily="34" charset="0"/>
              </a:rPr>
              <a:t>	</a:t>
            </a:r>
            <a:r>
              <a:rPr lang="en-US" sz="2500" b="1" dirty="0" smtClean="0">
                <a:latin typeface="Corbel" panose="020B0503020204020204" pitchFamily="34" charset="0"/>
              </a:rPr>
              <a:t>MCTQ</a:t>
            </a:r>
            <a:r>
              <a:rPr lang="ru-RU" sz="2500" b="1" dirty="0" smtClean="0">
                <a:latin typeface="Corbel" panose="020B0503020204020204" pitchFamily="34" charset="0"/>
              </a:rPr>
              <a:t> </a:t>
            </a:r>
            <a:r>
              <a:rPr lang="en-US" sz="2500" b="1" dirty="0">
                <a:latin typeface="Corbel" panose="020B0503020204020204" pitchFamily="34" charset="0"/>
              </a:rPr>
              <a:t>(Munich </a:t>
            </a:r>
            <a:r>
              <a:rPr lang="en-US" sz="2500" b="1" dirty="0" err="1">
                <a:latin typeface="Corbel" panose="020B0503020204020204" pitchFamily="34" charset="0"/>
              </a:rPr>
              <a:t>ChronoType</a:t>
            </a:r>
            <a:r>
              <a:rPr lang="en-US" sz="2500" b="1" dirty="0">
                <a:latin typeface="Corbel" panose="020B0503020204020204" pitchFamily="34" charset="0"/>
              </a:rPr>
              <a:t> Questionnaire) </a:t>
            </a:r>
            <a:r>
              <a:rPr lang="ru-RU" sz="2500" dirty="0" smtClean="0"/>
              <a:t> </a:t>
            </a:r>
            <a:r>
              <a:rPr lang="ru-RU" sz="2500" dirty="0"/>
              <a:t>содержит вопросы о графике сна в </a:t>
            </a:r>
            <a:r>
              <a:rPr lang="ru-RU" sz="2500" dirty="0" err="1"/>
              <a:t>рабочии</a:t>
            </a:r>
            <a:r>
              <a:rPr lang="ru-RU" sz="2500" dirty="0"/>
              <a:t> и </a:t>
            </a:r>
            <a:r>
              <a:rPr lang="ru-RU" sz="2500" dirty="0" err="1"/>
              <a:t>нерабочии</a:t>
            </a:r>
            <a:r>
              <a:rPr lang="ru-RU" sz="2500" dirty="0"/>
              <a:t> дни для оценки себя как один из семи </a:t>
            </a:r>
            <a:r>
              <a:rPr lang="ru-RU" sz="2500" dirty="0" err="1"/>
              <a:t>хронотипов</a:t>
            </a:r>
            <a:r>
              <a:rPr lang="ru-RU" sz="2500" dirty="0"/>
              <a:t>.</a:t>
            </a:r>
            <a:endParaRPr lang="en-US" sz="2500" dirty="0">
              <a:latin typeface="Corbel" panose="020B0503020204020204" pitchFamily="34" charset="0"/>
            </a:endParaRPr>
          </a:p>
          <a:p>
            <a:pPr algn="just"/>
            <a:r>
              <a:rPr lang="ru-RU" sz="2500" b="1" dirty="0" smtClean="0">
                <a:latin typeface="Corbel" panose="020B0503020204020204" pitchFamily="34" charset="0"/>
              </a:rPr>
              <a:t>	</a:t>
            </a:r>
            <a:r>
              <a:rPr lang="en-US" sz="2500" b="1" dirty="0" smtClean="0">
                <a:latin typeface="Corbel" panose="020B0503020204020204" pitchFamily="34" charset="0"/>
              </a:rPr>
              <a:t>PSQI</a:t>
            </a:r>
            <a:r>
              <a:rPr lang="ru-RU" sz="2500" b="1" dirty="0" smtClean="0">
                <a:latin typeface="Corbel" panose="020B0503020204020204" pitchFamily="34" charset="0"/>
              </a:rPr>
              <a:t> (</a:t>
            </a:r>
            <a:r>
              <a:rPr lang="en-US" sz="2500" b="1" dirty="0">
                <a:latin typeface="Corbel" panose="020B0503020204020204" pitchFamily="34" charset="0"/>
              </a:rPr>
              <a:t>Pittsburgh Sleep Quality Index</a:t>
            </a:r>
            <a:r>
              <a:rPr lang="ru-RU" sz="2500" b="1" dirty="0" smtClean="0">
                <a:latin typeface="Corbel" panose="020B0503020204020204" pitchFamily="34" charset="0"/>
              </a:rPr>
              <a:t>)</a:t>
            </a:r>
            <a:r>
              <a:rPr lang="ru-RU" sz="2500" dirty="0" smtClean="0">
                <a:latin typeface="Corbel" panose="020B0503020204020204" pitchFamily="34" charset="0"/>
              </a:rPr>
              <a:t> </a:t>
            </a:r>
            <a:r>
              <a:rPr lang="ru-RU" sz="2500" dirty="0" smtClean="0"/>
              <a:t>был </a:t>
            </a:r>
            <a:r>
              <a:rPr lang="ru-RU" sz="2500" dirty="0"/>
              <a:t>разработан для создания стандартизированной меры, предназначенной для сбора согласованной информации о субъективной природе привычек сна людей и предоставления четкого индекса, который могут использовать как врачи, так и пациенты. </a:t>
            </a:r>
            <a:endParaRPr lang="en-US" sz="2500" dirty="0">
              <a:latin typeface="Corbel" panose="020B0503020204020204" pitchFamily="34" charset="0"/>
            </a:endParaRPr>
          </a:p>
          <a:p>
            <a:pPr algn="just"/>
            <a:r>
              <a:rPr lang="ru-RU" sz="2500" b="1" dirty="0" smtClean="0">
                <a:latin typeface="Corbel" panose="020B0503020204020204" pitchFamily="34" charset="0"/>
              </a:rPr>
              <a:t>	</a:t>
            </a:r>
            <a:r>
              <a:rPr lang="en-US" sz="2500" b="1" dirty="0" smtClean="0">
                <a:latin typeface="Corbel" panose="020B0503020204020204" pitchFamily="34" charset="0"/>
              </a:rPr>
              <a:t>SPAQ</a:t>
            </a:r>
            <a:r>
              <a:rPr lang="ru-RU" sz="2500" b="1" dirty="0" smtClean="0">
                <a:latin typeface="Corbel" panose="020B0503020204020204" pitchFamily="34" charset="0"/>
              </a:rPr>
              <a:t> (</a:t>
            </a:r>
            <a:r>
              <a:rPr lang="en-US" sz="2500" b="1" dirty="0">
                <a:latin typeface="Corbel" panose="020B0503020204020204" pitchFamily="34" charset="0"/>
              </a:rPr>
              <a:t>Seasonal Pattern Assessment Questionnaire</a:t>
            </a:r>
            <a:r>
              <a:rPr lang="ru-RU" sz="2500" b="1" dirty="0" smtClean="0">
                <a:latin typeface="Corbel" panose="020B0503020204020204" pitchFamily="34" charset="0"/>
              </a:rPr>
              <a:t>)</a:t>
            </a:r>
            <a:r>
              <a:rPr lang="ru-RU" sz="2500" dirty="0" smtClean="0"/>
              <a:t> </a:t>
            </a:r>
            <a:r>
              <a:rPr lang="ru-RU" sz="2500" dirty="0"/>
              <a:t>был разработан для измерения сезонных колебаний настроения и чувствительности к воздействию окружающей среды (например, дневной свет, </a:t>
            </a:r>
            <a:r>
              <a:rPr lang="ru-RU" sz="2500" dirty="0" smtClean="0"/>
              <a:t>погода).</a:t>
            </a:r>
            <a:endParaRPr lang="ru-RU" sz="25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4716" y="779218"/>
            <a:ext cx="101225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	Анкеты </a:t>
            </a:r>
            <a:r>
              <a:rPr lang="ru-RU" sz="2800" dirty="0"/>
              <a:t>созданы с помощью </a:t>
            </a:r>
            <a:r>
              <a:rPr lang="ru-RU" sz="2800" dirty="0" err="1" smtClean="0"/>
              <a:t>GoogleForms</a:t>
            </a:r>
            <a:r>
              <a:rPr lang="ru-RU" sz="2800" dirty="0" smtClean="0"/>
              <a:t>.</a:t>
            </a:r>
          </a:p>
          <a:p>
            <a:pPr algn="just"/>
            <a:r>
              <a:rPr lang="ru-RU" sz="2800" dirty="0"/>
              <a:t>	</a:t>
            </a:r>
            <a:r>
              <a:rPr lang="ru-RU" sz="2800" dirty="0" smtClean="0"/>
              <a:t>К каждой анкете привязана </a:t>
            </a:r>
            <a:r>
              <a:rPr lang="en-US" sz="2800" dirty="0" err="1" smtClean="0"/>
              <a:t>GoogleSheet</a:t>
            </a:r>
            <a:r>
              <a:rPr lang="en-US" sz="2800" dirty="0" smtClean="0"/>
              <a:t>(</a:t>
            </a:r>
            <a:r>
              <a:rPr lang="ru-RU" sz="2800" dirty="0" smtClean="0"/>
              <a:t>таблица </a:t>
            </a:r>
            <a:r>
              <a:rPr lang="en-US" sz="2800" dirty="0" err="1" smtClean="0"/>
              <a:t>exel</a:t>
            </a:r>
            <a:r>
              <a:rPr lang="en-US" sz="2800" dirty="0" smtClean="0"/>
              <a:t>).</a:t>
            </a:r>
            <a:endParaRPr lang="ru-RU" sz="2800" dirty="0"/>
          </a:p>
          <a:p>
            <a:pPr algn="just"/>
            <a:r>
              <a:rPr lang="ru-RU" sz="2800" dirty="0" smtClean="0"/>
              <a:t>	Обработка </a:t>
            </a:r>
            <a:r>
              <a:rPr lang="ru-RU" sz="2800" dirty="0" smtClean="0"/>
              <a:t>таблиц с ответами осуществляется </a:t>
            </a:r>
            <a:r>
              <a:rPr lang="ru-RU" sz="2800" dirty="0"/>
              <a:t>посредством встроенного </a:t>
            </a:r>
            <a:r>
              <a:rPr lang="ru-RU" sz="2800" dirty="0" smtClean="0"/>
              <a:t>в </a:t>
            </a:r>
            <a:r>
              <a:rPr lang="ru-RU" sz="2800" dirty="0" err="1" smtClean="0"/>
              <a:t>GoogleForms</a:t>
            </a:r>
            <a:r>
              <a:rPr lang="ru-RU" sz="2800" dirty="0" smtClean="0"/>
              <a:t> редактора </a:t>
            </a:r>
            <a:r>
              <a:rPr lang="ru-RU" sz="2800" dirty="0"/>
              <a:t>скриптов на </a:t>
            </a:r>
            <a:r>
              <a:rPr lang="ru-RU" sz="2800" dirty="0" err="1" smtClean="0"/>
              <a:t>JavaScript</a:t>
            </a:r>
            <a:r>
              <a:rPr lang="ru-RU" sz="2800" dirty="0" smtClean="0"/>
              <a:t> -</a:t>
            </a:r>
            <a:r>
              <a:rPr lang="en-US" sz="2800" dirty="0" smtClean="0"/>
              <a:t> </a:t>
            </a:r>
            <a:r>
              <a:rPr lang="en-US" sz="2800" dirty="0">
                <a:latin typeface="Corbel" panose="020B0503020204020204" pitchFamily="34" charset="0"/>
              </a:rPr>
              <a:t>Google Apps </a:t>
            </a:r>
            <a:r>
              <a:rPr lang="en-US" sz="2800" dirty="0" smtClean="0">
                <a:latin typeface="Corbel" panose="020B0503020204020204" pitchFamily="34" charset="0"/>
              </a:rPr>
              <a:t>Script</a:t>
            </a:r>
            <a:r>
              <a:rPr lang="ru-RU" sz="2800" dirty="0" smtClean="0">
                <a:latin typeface="Corbel" panose="020B0503020204020204" pitchFamily="34" charset="0"/>
              </a:rPr>
              <a:t>, сразу после получения нового ответа или изменения таблицы.</a:t>
            </a:r>
            <a:endParaRPr lang="ru-RU" sz="2800" dirty="0" smtClean="0">
              <a:latin typeface="Corbel" panose="020B0503020204020204" pitchFamily="34" charset="0"/>
            </a:endParaRP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Почему </a:t>
            </a:r>
            <a:r>
              <a:rPr lang="en-US" sz="2800" dirty="0" smtClean="0">
                <a:latin typeface="Corbel" panose="020B0503020204020204" pitchFamily="34" charset="0"/>
              </a:rPr>
              <a:t>Google </a:t>
            </a:r>
            <a:r>
              <a:rPr lang="en-US" sz="2800" dirty="0">
                <a:latin typeface="Corbel" panose="020B0503020204020204" pitchFamily="34" charset="0"/>
              </a:rPr>
              <a:t>Apps </a:t>
            </a:r>
            <a:r>
              <a:rPr lang="en-US" sz="2800" dirty="0" smtClean="0">
                <a:latin typeface="Corbel" panose="020B0503020204020204" pitchFamily="34" charset="0"/>
              </a:rPr>
              <a:t>Script</a:t>
            </a:r>
            <a:r>
              <a:rPr lang="ru-RU" sz="2800" dirty="0" smtClean="0"/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Довольно прост в использовании.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Возможность взаимодействия со службами </a:t>
            </a:r>
            <a:r>
              <a:rPr lang="ru-RU" sz="2800" dirty="0" err="1"/>
              <a:t>Google</a:t>
            </a:r>
            <a:r>
              <a:rPr lang="ru-RU" sz="2800" dirty="0"/>
              <a:t> (в частности </a:t>
            </a:r>
            <a:r>
              <a:rPr lang="ru-RU" sz="2800" dirty="0" err="1"/>
              <a:t>Google</a:t>
            </a:r>
            <a:r>
              <a:rPr lang="ru-RU" sz="2800" dirty="0"/>
              <a:t> Таблицами).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Не нужно подгружать сторонние библиотеки, </a:t>
            </a:r>
            <a:r>
              <a:rPr lang="ru-RU" sz="2800" dirty="0" err="1"/>
              <a:t>Google</a:t>
            </a:r>
            <a:r>
              <a:rPr lang="ru-RU" sz="2800" dirty="0"/>
              <a:t> </a:t>
            </a:r>
            <a:r>
              <a:rPr lang="ru-RU" sz="2800" dirty="0" err="1"/>
              <a:t>Apps</a:t>
            </a:r>
            <a:r>
              <a:rPr lang="ru-RU" sz="2800" dirty="0"/>
              <a:t> </a:t>
            </a:r>
            <a:r>
              <a:rPr lang="ru-RU" sz="2800" dirty="0" err="1"/>
              <a:t>Script</a:t>
            </a:r>
            <a:r>
              <a:rPr lang="ru-RU" sz="2800" dirty="0"/>
              <a:t> имеет все необходимое.</a:t>
            </a:r>
          </a:p>
          <a:p>
            <a:pPr algn="just"/>
            <a:endParaRPr lang="ru-RU" sz="2800" dirty="0" smtClean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371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5576" y="643812"/>
            <a:ext cx="9377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Пример кода в </a:t>
            </a:r>
            <a:r>
              <a:rPr lang="en-US" sz="2800" dirty="0"/>
              <a:t>Google Apps </a:t>
            </a:r>
            <a:r>
              <a:rPr lang="en-US" sz="2800" dirty="0" smtClean="0"/>
              <a:t>Script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15" y="1167032"/>
            <a:ext cx="9799569" cy="53800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7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2" y="443526"/>
            <a:ext cx="9729216" cy="59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26" y="521091"/>
            <a:ext cx="9085348" cy="58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336" y="429768"/>
            <a:ext cx="1062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Демонстрация </a:t>
            </a:r>
            <a:r>
              <a:rPr lang="ru-RU" sz="2800" dirty="0" smtClean="0"/>
              <a:t>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86" y="1801211"/>
            <a:ext cx="8071626" cy="4340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335" y="877881"/>
            <a:ext cx="1062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Содержит в себе опросы и пользователей.</a:t>
            </a:r>
            <a:endParaRPr lang="ru-RU" dirty="0"/>
          </a:p>
          <a:p>
            <a:r>
              <a:rPr lang="ru-RU" b="1" dirty="0" smtClean="0"/>
              <a:t>Гость</a:t>
            </a:r>
            <a:r>
              <a:rPr lang="ru-RU" dirty="0" smtClean="0"/>
              <a:t> может только пройти опрос, </a:t>
            </a:r>
            <a:r>
              <a:rPr lang="ru-RU" b="1" dirty="0" smtClean="0"/>
              <a:t>админ</a:t>
            </a:r>
            <a:r>
              <a:rPr lang="ru-RU" dirty="0" smtClean="0"/>
              <a:t> создает и редактирует опросы.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207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336" y="429768"/>
            <a:ext cx="1062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Демонстрация </a:t>
            </a:r>
            <a:r>
              <a:rPr lang="ru-RU" sz="2800" dirty="0" smtClean="0"/>
              <a:t>приложения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54" y="1476208"/>
            <a:ext cx="9499092" cy="5103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336" y="952988"/>
            <a:ext cx="1062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Админ панель появляется только если авторизирован администратор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3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52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Corbel</vt:lpstr>
      <vt:lpstr>Gill Sans MT</vt:lpstr>
      <vt:lpstr>Parcel</vt:lpstr>
      <vt:lpstr>Разработка автоматизированной системы онлайн опросов для хрономедицинского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системы онлайн опросов для хрономедицинского тестирования</dc:title>
  <dc:creator>USER</dc:creator>
  <cp:lastModifiedBy>Shoto Todo</cp:lastModifiedBy>
  <cp:revision>34</cp:revision>
  <dcterms:created xsi:type="dcterms:W3CDTF">2022-05-08T12:37:41Z</dcterms:created>
  <dcterms:modified xsi:type="dcterms:W3CDTF">2022-05-17T22:34:22Z</dcterms:modified>
</cp:coreProperties>
</file>