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1391173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83961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059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242284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4008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88125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560576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216815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403546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3776-DF0E-4330-A987-3270EB7BDB3E}" type="datetimeFigureOut">
              <a:rPr lang="en-US" smtClean="0"/>
              <a:t>08-Jan-24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287877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ED3776-DF0E-4330-A987-3270EB7BDB3E}" type="datetimeFigureOut">
              <a:rPr lang="en-US" smtClean="0"/>
              <a:t>08-Jan-24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52734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D3776-DF0E-4330-A987-3270EB7BDB3E}" type="datetimeFigureOut">
              <a:rPr lang="en-US" smtClean="0"/>
              <a:t>08-Jan-24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319583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D3776-DF0E-4330-A987-3270EB7BDB3E}" type="datetimeFigureOut">
              <a:rPr lang="en-US" smtClean="0"/>
              <a:t>08-Jan-24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350974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D3776-DF0E-4330-A987-3270EB7BDB3E}" type="datetimeFigureOut">
              <a:rPr lang="en-US" smtClean="0"/>
              <a:t>08-Jan-24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246224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D3776-DF0E-4330-A987-3270EB7BDB3E}" type="datetimeFigureOut">
              <a:rPr lang="en-US" smtClean="0"/>
              <a:t>08-Jan-24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190773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ED3776-DF0E-4330-A987-3270EB7BDB3E}" type="datetimeFigureOut">
              <a:rPr lang="en-US" smtClean="0"/>
              <a:t>08-Jan-24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6DEF3-EC98-4D61-A4AC-E39B0F46F757}" type="slidenum">
              <a:rPr lang="en-US" smtClean="0"/>
              <a:t>‹#›</a:t>
            </a:fld>
            <a:endParaRPr lang="en-US"/>
          </a:p>
        </p:txBody>
      </p:sp>
    </p:spTree>
    <p:extLst>
      <p:ext uri="{BB962C8B-B14F-4D97-AF65-F5344CB8AC3E}">
        <p14:creationId xmlns:p14="http://schemas.microsoft.com/office/powerpoint/2010/main" val="235256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ED3776-DF0E-4330-A987-3270EB7BDB3E}" type="datetimeFigureOut">
              <a:rPr lang="en-US" smtClean="0"/>
              <a:t>08-Jan-24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A6DEF3-EC98-4D61-A4AC-E39B0F46F757}" type="slidenum">
              <a:rPr lang="en-US" smtClean="0"/>
              <a:t>‹#›</a:t>
            </a:fld>
            <a:endParaRPr lang="en-US"/>
          </a:p>
        </p:txBody>
      </p:sp>
    </p:spTree>
    <p:extLst>
      <p:ext uri="{BB962C8B-B14F-4D97-AF65-F5344CB8AC3E}">
        <p14:creationId xmlns:p14="http://schemas.microsoft.com/office/powerpoint/2010/main" val="2687059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s229.stanford.edu/proj2021spr/report2/81893104.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C80A-9577-4060-A832-8D75260109E9}"/>
              </a:ext>
            </a:extLst>
          </p:cNvPr>
          <p:cNvSpPr>
            <a:spLocks noGrp="1"/>
          </p:cNvSpPr>
          <p:nvPr>
            <p:ph type="ctrTitle"/>
          </p:nvPr>
        </p:nvSpPr>
        <p:spPr>
          <a:xfrm>
            <a:off x="878416" y="1710268"/>
            <a:ext cx="10037233" cy="1646302"/>
          </a:xfrm>
        </p:spPr>
        <p:txBody>
          <a:bodyPr/>
          <a:lstStyle/>
          <a:p>
            <a:pPr algn="ctr"/>
            <a:r>
              <a:rPr lang="en-US" b="1" i="0" dirty="0">
                <a:solidFill>
                  <a:srgbClr val="000000"/>
                </a:solidFill>
                <a:effectLst/>
              </a:rPr>
              <a:t>Text-based prediction of book review popularity</a:t>
            </a:r>
            <a:endParaRPr lang="en-US" dirty="0"/>
          </a:p>
        </p:txBody>
      </p:sp>
      <p:sp>
        <p:nvSpPr>
          <p:cNvPr id="3" name="Subtitle 2">
            <a:extLst>
              <a:ext uri="{FF2B5EF4-FFF2-40B4-BE49-F238E27FC236}">
                <a16:creationId xmlns:a16="http://schemas.microsoft.com/office/drawing/2014/main" id="{5EC21EE4-C6A0-4CA5-BF20-B7B38A11AC11}"/>
              </a:ext>
            </a:extLst>
          </p:cNvPr>
          <p:cNvSpPr>
            <a:spLocks noGrp="1"/>
          </p:cNvSpPr>
          <p:nvPr>
            <p:ph type="subTitle" idx="1"/>
          </p:nvPr>
        </p:nvSpPr>
        <p:spPr/>
        <p:txBody>
          <a:bodyPr>
            <a:normAutofit lnSpcReduction="10000"/>
          </a:bodyPr>
          <a:lstStyle/>
          <a:p>
            <a:pPr algn="l"/>
            <a:r>
              <a:rPr lang="en-US" dirty="0"/>
              <a:t>Presented By:</a:t>
            </a:r>
          </a:p>
          <a:p>
            <a:pPr algn="l"/>
            <a:r>
              <a:rPr lang="en-US" dirty="0" err="1"/>
              <a:t>Saira</a:t>
            </a:r>
            <a:r>
              <a:rPr lang="en-US" dirty="0"/>
              <a:t> </a:t>
            </a:r>
            <a:r>
              <a:rPr lang="en-US" dirty="0" err="1"/>
              <a:t>Yeasmin</a:t>
            </a:r>
            <a:r>
              <a:rPr lang="en-US" dirty="0"/>
              <a:t>(1805037)</a:t>
            </a:r>
          </a:p>
          <a:p>
            <a:pPr algn="l"/>
            <a:r>
              <a:rPr lang="en-US" dirty="0"/>
              <a:t>Sanjana </a:t>
            </a:r>
            <a:r>
              <a:rPr lang="en-US" dirty="0" err="1"/>
              <a:t>Binte</a:t>
            </a:r>
            <a:r>
              <a:rPr lang="en-US" dirty="0"/>
              <a:t> Siraj(1805037)</a:t>
            </a:r>
          </a:p>
        </p:txBody>
      </p:sp>
    </p:spTree>
    <p:extLst>
      <p:ext uri="{BB962C8B-B14F-4D97-AF65-F5344CB8AC3E}">
        <p14:creationId xmlns:p14="http://schemas.microsoft.com/office/powerpoint/2010/main" val="378894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99AFC6-0306-4EA1-83FE-CE5BAB7F7528}"/>
              </a:ext>
            </a:extLst>
          </p:cNvPr>
          <p:cNvSpPr txBox="1"/>
          <p:nvPr/>
        </p:nvSpPr>
        <p:spPr>
          <a:xfrm>
            <a:off x="1209675" y="1247775"/>
            <a:ext cx="10277475" cy="4739759"/>
          </a:xfrm>
          <a:prstGeom prst="rect">
            <a:avLst/>
          </a:prstGeom>
          <a:noFill/>
        </p:spPr>
        <p:txBody>
          <a:bodyPr wrap="square">
            <a:spAutoFit/>
          </a:bodyPr>
          <a:lstStyle/>
          <a:p>
            <a:pPr rtl="0">
              <a:spcBef>
                <a:spcPts val="0"/>
              </a:spcBef>
              <a:spcAft>
                <a:spcPts val="1200"/>
              </a:spcAft>
            </a:pPr>
            <a:r>
              <a:rPr lang="en-US" sz="1800" b="1" i="0" u="none" strike="noStrike" dirty="0">
                <a:solidFill>
                  <a:srgbClr val="434343"/>
                </a:solidFill>
                <a:effectLst/>
                <a:latin typeface="Roboto" panose="020B0604020202020204" pitchFamily="2" charset="0"/>
              </a:rPr>
              <a:t>Paper title </a:t>
            </a:r>
            <a:r>
              <a:rPr lang="en-US" sz="1800" b="0" i="0" u="none" strike="noStrike" dirty="0">
                <a:solidFill>
                  <a:srgbClr val="434343"/>
                </a:solidFill>
                <a:effectLst/>
                <a:latin typeface="Roboto" panose="020B0604020202020204" pitchFamily="2" charset="0"/>
              </a:rPr>
              <a:t>:Text-based prediction of book review popularity</a:t>
            </a:r>
            <a:endParaRPr lang="en-US" b="0" i="0" dirty="0">
              <a:effectLst/>
            </a:endParaRPr>
          </a:p>
          <a:p>
            <a:pPr>
              <a:spcAft>
                <a:spcPts val="1200"/>
              </a:spcAft>
            </a:pPr>
            <a:r>
              <a:rPr lang="en-US" sz="1800" b="1" i="0" u="none" strike="noStrike" dirty="0">
                <a:solidFill>
                  <a:srgbClr val="434343"/>
                </a:solidFill>
                <a:effectLst/>
                <a:latin typeface="Roboto" panose="020B0604020202020204" pitchFamily="2" charset="0"/>
              </a:rPr>
              <a:t>Where Published</a:t>
            </a:r>
            <a:r>
              <a:rPr lang="en-US" sz="1800" b="0" i="0" u="none" strike="noStrike" dirty="0">
                <a:solidFill>
                  <a:srgbClr val="434343"/>
                </a:solidFill>
                <a:effectLst/>
                <a:latin typeface="Roboto" panose="020B0604020202020204" pitchFamily="2" charset="0"/>
              </a:rPr>
              <a:t> :</a:t>
            </a:r>
            <a:r>
              <a:rPr lang="en-US" b="0" i="0" dirty="0">
                <a:solidFill>
                  <a:srgbClr val="212529"/>
                </a:solidFill>
                <a:effectLst/>
                <a:latin typeface="-apple-system"/>
              </a:rPr>
              <a:t>CS 229 projects, Spring 2021 edition</a:t>
            </a:r>
            <a:endParaRPr lang="en-US" b="0" dirty="0">
              <a:effectLst/>
            </a:endParaRPr>
          </a:p>
          <a:p>
            <a:pPr rtl="0">
              <a:spcBef>
                <a:spcPts val="0"/>
              </a:spcBef>
              <a:spcAft>
                <a:spcPts val="1200"/>
              </a:spcAft>
            </a:pPr>
            <a:r>
              <a:rPr lang="en-US" sz="1800" b="1" i="0" u="none" strike="noStrike" dirty="0">
                <a:solidFill>
                  <a:srgbClr val="434343"/>
                </a:solidFill>
                <a:effectLst/>
                <a:latin typeface="Roboto" panose="020B0604020202020204" pitchFamily="2" charset="0"/>
              </a:rPr>
              <a:t>Publication Year</a:t>
            </a:r>
            <a:r>
              <a:rPr lang="en-US" sz="1800" b="0" i="0" u="none" strike="noStrike" dirty="0">
                <a:solidFill>
                  <a:srgbClr val="434343"/>
                </a:solidFill>
                <a:effectLst/>
                <a:latin typeface="Roboto" panose="020B0604020202020204" pitchFamily="2" charset="0"/>
              </a:rPr>
              <a:t> : 2021</a:t>
            </a:r>
            <a:endParaRPr lang="en-US" b="0" dirty="0">
              <a:effectLst/>
            </a:endParaRPr>
          </a:p>
          <a:p>
            <a:pPr rtl="0">
              <a:spcBef>
                <a:spcPts val="0"/>
              </a:spcBef>
              <a:spcAft>
                <a:spcPts val="1200"/>
              </a:spcAft>
            </a:pPr>
            <a:r>
              <a:rPr lang="en-US" sz="1800" b="1" i="0" u="none" strike="noStrike" dirty="0">
                <a:solidFill>
                  <a:srgbClr val="434343"/>
                </a:solidFill>
                <a:effectLst/>
                <a:latin typeface="Roboto" panose="020B0604020202020204" pitchFamily="2" charset="0"/>
              </a:rPr>
              <a:t>Paper link:  </a:t>
            </a:r>
            <a:r>
              <a:rPr lang="en-US" sz="1800" b="0" i="0" u="sng" strike="noStrike" dirty="0">
                <a:solidFill>
                  <a:srgbClr val="F06292"/>
                </a:solidFill>
                <a:effectLst/>
                <a:latin typeface="Roboto" panose="020B0604020202020204" pitchFamily="2" charset="0"/>
                <a:hlinkClick r:id="rId2"/>
              </a:rPr>
              <a:t>Here</a:t>
            </a:r>
            <a:endParaRPr lang="en-US" b="0" dirty="0">
              <a:effectLst/>
            </a:endParaRPr>
          </a:p>
          <a:p>
            <a:pPr rtl="0">
              <a:spcBef>
                <a:spcPts val="0"/>
              </a:spcBef>
              <a:spcAft>
                <a:spcPts val="1200"/>
              </a:spcAft>
            </a:pPr>
            <a:r>
              <a:rPr lang="en-US" sz="1800" b="1" i="0" u="none" strike="noStrike" dirty="0">
                <a:solidFill>
                  <a:srgbClr val="434343"/>
                </a:solidFill>
                <a:effectLst/>
                <a:latin typeface="Roboto" panose="020B0604020202020204" pitchFamily="2" charset="0"/>
              </a:rPr>
              <a:t>Problem Definition: </a:t>
            </a:r>
            <a:endParaRPr lang="en-US" b="0" dirty="0">
              <a:effectLst/>
            </a:endParaRPr>
          </a:p>
          <a:p>
            <a:r>
              <a:rPr lang="en-US" dirty="0"/>
              <a:t>Goodreads, a popular book cataloguing and community site, allows readers to track, rate and review books as well as like and comment on others' reviews. These reviews are sorted on the book's page based on the number of likes and comments first. So, if one wants to build up a strong presence in this book review community, one must know how to write reviews that pull in engagement from the audience. Hence, the need for a machine learning model that can distinguish popular reviews from unpopular ones.</a:t>
            </a:r>
          </a:p>
          <a:p>
            <a:r>
              <a:rPr lang="en-US" b="1" dirty="0"/>
              <a:t>Key idea</a:t>
            </a:r>
            <a:r>
              <a:rPr lang="en-US" dirty="0"/>
              <a:t>: Exploration of syntactic and semantic elements that distinguish popular reviews from unpopular ones by building popularity classification model.</a:t>
            </a:r>
          </a:p>
          <a:p>
            <a:endParaRPr lang="en-US" dirty="0"/>
          </a:p>
        </p:txBody>
      </p:sp>
      <p:sp>
        <p:nvSpPr>
          <p:cNvPr id="5" name="TextBox 4">
            <a:extLst>
              <a:ext uri="{FF2B5EF4-FFF2-40B4-BE49-F238E27FC236}">
                <a16:creationId xmlns:a16="http://schemas.microsoft.com/office/drawing/2014/main" id="{57ACC229-21E5-4275-81C6-2284C8960C6B}"/>
              </a:ext>
            </a:extLst>
          </p:cNvPr>
          <p:cNvSpPr txBox="1"/>
          <p:nvPr/>
        </p:nvSpPr>
        <p:spPr>
          <a:xfrm>
            <a:off x="1209675" y="538460"/>
            <a:ext cx="7448550" cy="1569660"/>
          </a:xfrm>
          <a:prstGeom prst="rect">
            <a:avLst/>
          </a:prstGeom>
          <a:noFill/>
        </p:spPr>
        <p:txBody>
          <a:bodyPr wrap="square">
            <a:spAutoFit/>
          </a:bodyPr>
          <a:lstStyle/>
          <a:p>
            <a:pPr rtl="0">
              <a:spcBef>
                <a:spcPts val="0"/>
              </a:spcBef>
              <a:spcAft>
                <a:spcPts val="0"/>
              </a:spcAft>
            </a:pPr>
            <a:r>
              <a:rPr lang="en-US" sz="3200" b="1" i="0" u="none" strike="noStrike" dirty="0">
                <a:effectLst/>
                <a:latin typeface="Arial" panose="020B0604020202020204" pitchFamily="34" charset="0"/>
              </a:rPr>
              <a:t>Information About  Base Paper</a:t>
            </a:r>
            <a:endParaRPr lang="en-US" sz="3200" b="1" dirty="0">
              <a:effectLst/>
            </a:endParaRPr>
          </a:p>
          <a:p>
            <a:br>
              <a:rPr lang="en-US" sz="3200" b="1" dirty="0"/>
            </a:br>
            <a:endParaRPr lang="en-US" sz="3200" b="1" dirty="0"/>
          </a:p>
        </p:txBody>
      </p:sp>
    </p:spTree>
    <p:extLst>
      <p:ext uri="{BB962C8B-B14F-4D97-AF65-F5344CB8AC3E}">
        <p14:creationId xmlns:p14="http://schemas.microsoft.com/office/powerpoint/2010/main" val="204792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FDD5A-253B-4586-A23A-94183EC98674}"/>
              </a:ext>
            </a:extLst>
          </p:cNvPr>
          <p:cNvSpPr txBox="1"/>
          <p:nvPr/>
        </p:nvSpPr>
        <p:spPr>
          <a:xfrm>
            <a:off x="790575" y="433685"/>
            <a:ext cx="6096000" cy="584775"/>
          </a:xfrm>
          <a:prstGeom prst="rect">
            <a:avLst/>
          </a:prstGeom>
          <a:noFill/>
        </p:spPr>
        <p:txBody>
          <a:bodyPr wrap="square">
            <a:spAutoFit/>
          </a:bodyPr>
          <a:lstStyle/>
          <a:p>
            <a:pPr rtl="0">
              <a:spcBef>
                <a:spcPts val="0"/>
              </a:spcBef>
              <a:spcAft>
                <a:spcPts val="0"/>
              </a:spcAft>
            </a:pPr>
            <a:r>
              <a:rPr lang="en-US" sz="3200" b="1" i="0" u="none" strike="noStrike" dirty="0">
                <a:effectLst/>
                <a:latin typeface="Roboto" panose="02000000000000000000" pitchFamily="2" charset="0"/>
              </a:rPr>
              <a:t>Solution Overview</a:t>
            </a:r>
            <a:endParaRPr lang="en-US" sz="3200" b="1" dirty="0"/>
          </a:p>
        </p:txBody>
      </p:sp>
      <p:sp>
        <p:nvSpPr>
          <p:cNvPr id="5" name="TextBox 4">
            <a:extLst>
              <a:ext uri="{FF2B5EF4-FFF2-40B4-BE49-F238E27FC236}">
                <a16:creationId xmlns:a16="http://schemas.microsoft.com/office/drawing/2014/main" id="{0398FCE8-EE14-41C7-B891-C9B54233BED8}"/>
              </a:ext>
            </a:extLst>
          </p:cNvPr>
          <p:cNvSpPr txBox="1"/>
          <p:nvPr/>
        </p:nvSpPr>
        <p:spPr>
          <a:xfrm>
            <a:off x="790575" y="1231642"/>
            <a:ext cx="10791825" cy="346460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Logistic regression, gradient boosting and neural networks were used to classify book reviews as popular or unpopular in order to understand the features important to writing a popular book review.</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Four feature subsets: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A)4 non-textual features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B)12 non-textual and textual features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C)non-textual and textual plus BOW</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D)non-textual and textual plus TF-IDF</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949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4D5CE-B4D1-44A0-AC4F-8EF012D99CAB}"/>
              </a:ext>
            </a:extLst>
          </p:cNvPr>
          <p:cNvSpPr txBox="1"/>
          <p:nvPr/>
        </p:nvSpPr>
        <p:spPr>
          <a:xfrm>
            <a:off x="1076325" y="796409"/>
            <a:ext cx="6096000" cy="584775"/>
          </a:xfrm>
          <a:prstGeom prst="rect">
            <a:avLst/>
          </a:prstGeom>
          <a:noFill/>
        </p:spPr>
        <p:txBody>
          <a:bodyPr wrap="square">
            <a:spAutoFit/>
          </a:bodyPr>
          <a:lstStyle/>
          <a:p>
            <a:pPr rtl="0">
              <a:spcBef>
                <a:spcPts val="0"/>
              </a:spcBef>
              <a:spcAft>
                <a:spcPts val="0"/>
              </a:spcAft>
            </a:pPr>
            <a:r>
              <a:rPr lang="en-US" sz="3200" b="1" dirty="0">
                <a:latin typeface="Roboto" panose="02000000000000000000" pitchFamily="2" charset="0"/>
              </a:rPr>
              <a:t>Results</a:t>
            </a:r>
            <a:r>
              <a:rPr lang="en-US" sz="2800" b="1" dirty="0">
                <a:latin typeface="Roboto" panose="02000000000000000000" pitchFamily="2" charset="0"/>
              </a:rPr>
              <a:t>:</a:t>
            </a:r>
            <a:endParaRPr lang="en-US" sz="2800" b="1" dirty="0"/>
          </a:p>
        </p:txBody>
      </p:sp>
      <p:pic>
        <p:nvPicPr>
          <p:cNvPr id="5" name="Picture 4">
            <a:extLst>
              <a:ext uri="{FF2B5EF4-FFF2-40B4-BE49-F238E27FC236}">
                <a16:creationId xmlns:a16="http://schemas.microsoft.com/office/drawing/2014/main" id="{FE4F3444-5961-433C-A34C-8395E983F3A8}"/>
              </a:ext>
            </a:extLst>
          </p:cNvPr>
          <p:cNvPicPr>
            <a:picLocks noChangeAspect="1"/>
          </p:cNvPicPr>
          <p:nvPr/>
        </p:nvPicPr>
        <p:blipFill>
          <a:blip r:embed="rId2"/>
          <a:stretch>
            <a:fillRect/>
          </a:stretch>
        </p:blipFill>
        <p:spPr>
          <a:xfrm>
            <a:off x="2638424" y="1303187"/>
            <a:ext cx="6613848" cy="3678387"/>
          </a:xfrm>
          <a:prstGeom prst="rect">
            <a:avLst/>
          </a:prstGeom>
        </p:spPr>
      </p:pic>
    </p:spTree>
    <p:extLst>
      <p:ext uri="{BB962C8B-B14F-4D97-AF65-F5344CB8AC3E}">
        <p14:creationId xmlns:p14="http://schemas.microsoft.com/office/powerpoint/2010/main" val="389476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BA4F7-83B1-4A76-8D9E-5887FF126A84}"/>
              </a:ext>
            </a:extLst>
          </p:cNvPr>
          <p:cNvSpPr txBox="1"/>
          <p:nvPr/>
        </p:nvSpPr>
        <p:spPr>
          <a:xfrm>
            <a:off x="1076325" y="682109"/>
            <a:ext cx="6096000" cy="584775"/>
          </a:xfrm>
          <a:prstGeom prst="rect">
            <a:avLst/>
          </a:prstGeom>
          <a:noFill/>
        </p:spPr>
        <p:txBody>
          <a:bodyPr wrap="square">
            <a:spAutoFit/>
          </a:bodyPr>
          <a:lstStyle/>
          <a:p>
            <a:pPr rtl="0">
              <a:spcBef>
                <a:spcPts val="0"/>
              </a:spcBef>
              <a:spcAft>
                <a:spcPts val="0"/>
              </a:spcAft>
            </a:pPr>
            <a:r>
              <a:rPr lang="en-US" sz="3200" b="1" dirty="0">
                <a:latin typeface="Roboto" panose="02000000000000000000" pitchFamily="2" charset="0"/>
              </a:rPr>
              <a:t>Code and data availability:</a:t>
            </a:r>
            <a:endParaRPr lang="en-US" sz="3200" b="1" dirty="0"/>
          </a:p>
        </p:txBody>
      </p:sp>
      <p:sp>
        <p:nvSpPr>
          <p:cNvPr id="5" name="TextBox 4">
            <a:extLst>
              <a:ext uri="{FF2B5EF4-FFF2-40B4-BE49-F238E27FC236}">
                <a16:creationId xmlns:a16="http://schemas.microsoft.com/office/drawing/2014/main" id="{65967899-B2DB-4365-96D0-07932B96002E}"/>
              </a:ext>
            </a:extLst>
          </p:cNvPr>
          <p:cNvSpPr txBox="1"/>
          <p:nvPr/>
        </p:nvSpPr>
        <p:spPr>
          <a:xfrm>
            <a:off x="1181100" y="2406134"/>
            <a:ext cx="7258050" cy="646331"/>
          </a:xfrm>
          <a:prstGeom prst="rect">
            <a:avLst/>
          </a:prstGeom>
          <a:noFill/>
        </p:spPr>
        <p:txBody>
          <a:bodyPr wrap="square">
            <a:spAutoFit/>
          </a:bodyPr>
          <a:lstStyle/>
          <a:p>
            <a:r>
              <a:rPr lang="en-US" dirty="0" err="1">
                <a:latin typeface="Calibri" panose="020F0502020204030204" pitchFamily="34" charset="0"/>
                <a:cs typeface="Times New Roman" panose="02020603050405020304" pitchFamily="18" charset="0"/>
              </a:rPr>
              <a:t>Github</a:t>
            </a:r>
            <a:r>
              <a:rPr lang="en-US" dirty="0">
                <a:latin typeface="Calibri" panose="020F0502020204030204" pitchFamily="34" charset="0"/>
                <a:cs typeface="Times New Roman" panose="02020603050405020304" pitchFamily="18" charset="0"/>
              </a:rPr>
              <a:t> code link:</a:t>
            </a:r>
          </a:p>
          <a:p>
            <a:r>
              <a:rPr lang="en-US" dirty="0"/>
              <a:t>https://github.com/bridgetdaly/goodreads_ML/tree/main</a:t>
            </a:r>
          </a:p>
        </p:txBody>
      </p:sp>
      <p:sp>
        <p:nvSpPr>
          <p:cNvPr id="7" name="TextBox 6">
            <a:extLst>
              <a:ext uri="{FF2B5EF4-FFF2-40B4-BE49-F238E27FC236}">
                <a16:creationId xmlns:a16="http://schemas.microsoft.com/office/drawing/2014/main" id="{D6ABD1DE-0985-4331-AC26-24C7E5792968}"/>
              </a:ext>
            </a:extLst>
          </p:cNvPr>
          <p:cNvSpPr txBox="1"/>
          <p:nvPr/>
        </p:nvSpPr>
        <p:spPr>
          <a:xfrm>
            <a:off x="1181100" y="3667810"/>
            <a:ext cx="7724775" cy="646331"/>
          </a:xfrm>
          <a:prstGeom prst="rect">
            <a:avLst/>
          </a:prstGeom>
          <a:noFill/>
        </p:spPr>
        <p:txBody>
          <a:bodyPr wrap="square">
            <a:spAutoFit/>
          </a:bodyPr>
          <a:lstStyle/>
          <a:p>
            <a:r>
              <a:rPr lang="en-US" dirty="0">
                <a:latin typeface="Calibri" panose="020F0502020204030204" pitchFamily="34" charset="0"/>
                <a:cs typeface="Times New Roman" panose="02020603050405020304" pitchFamily="18" charset="0"/>
              </a:rPr>
              <a:t>Dataset link:</a:t>
            </a:r>
          </a:p>
          <a:p>
            <a:r>
              <a:rPr lang="en-US" dirty="0"/>
              <a:t>https://github.com/MengtingWan/chainRec/tree/master/data</a:t>
            </a:r>
          </a:p>
        </p:txBody>
      </p:sp>
    </p:spTree>
    <p:extLst>
      <p:ext uri="{BB962C8B-B14F-4D97-AF65-F5344CB8AC3E}">
        <p14:creationId xmlns:p14="http://schemas.microsoft.com/office/powerpoint/2010/main" val="307500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DA4301-1A54-4E40-839F-EFDDEB10C0AC}"/>
              </a:ext>
            </a:extLst>
          </p:cNvPr>
          <p:cNvSpPr txBox="1"/>
          <p:nvPr/>
        </p:nvSpPr>
        <p:spPr>
          <a:xfrm>
            <a:off x="981075" y="653534"/>
            <a:ext cx="6096000" cy="584775"/>
          </a:xfrm>
          <a:prstGeom prst="rect">
            <a:avLst/>
          </a:prstGeom>
          <a:noFill/>
        </p:spPr>
        <p:txBody>
          <a:bodyPr wrap="square">
            <a:spAutoFit/>
          </a:bodyPr>
          <a:lstStyle/>
          <a:p>
            <a:pPr rtl="0">
              <a:spcBef>
                <a:spcPts val="0"/>
              </a:spcBef>
              <a:spcAft>
                <a:spcPts val="0"/>
              </a:spcAft>
            </a:pPr>
            <a:r>
              <a:rPr lang="en-US" sz="3200" b="1" dirty="0">
                <a:latin typeface="Roboto" panose="02000000000000000000" pitchFamily="2" charset="0"/>
              </a:rPr>
              <a:t>Proposed</a:t>
            </a:r>
            <a:r>
              <a:rPr lang="en-US" sz="2800" b="1" dirty="0">
                <a:latin typeface="Roboto" panose="02000000000000000000" pitchFamily="2" charset="0"/>
              </a:rPr>
              <a:t> Experiment:</a:t>
            </a:r>
            <a:endParaRPr lang="en-US" sz="2800" b="1" dirty="0"/>
          </a:p>
        </p:txBody>
      </p:sp>
      <p:sp>
        <p:nvSpPr>
          <p:cNvPr id="5" name="TextBox 4">
            <a:extLst>
              <a:ext uri="{FF2B5EF4-FFF2-40B4-BE49-F238E27FC236}">
                <a16:creationId xmlns:a16="http://schemas.microsoft.com/office/drawing/2014/main" id="{0620C45C-5BDA-4EEA-B56C-9400C46FB3E5}"/>
              </a:ext>
            </a:extLst>
          </p:cNvPr>
          <p:cNvSpPr txBox="1"/>
          <p:nvPr/>
        </p:nvSpPr>
        <p:spPr>
          <a:xfrm>
            <a:off x="1114424" y="1454914"/>
            <a:ext cx="10001251" cy="3970318"/>
          </a:xfrm>
          <a:prstGeom prst="rect">
            <a:avLst/>
          </a:prstGeom>
          <a:noFill/>
        </p:spPr>
        <p:txBody>
          <a:bodyPr wrap="square">
            <a:spAutoFit/>
          </a:bodyPr>
          <a:lstStyle/>
          <a:p>
            <a:pPr marL="342900" indent="-342900">
              <a:buAutoNum type="alphaLcPeriod"/>
            </a:pPr>
            <a:r>
              <a:rPr lang="en-US" b="0" i="0" dirty="0">
                <a:solidFill>
                  <a:srgbClr val="202124"/>
                </a:solidFill>
                <a:effectLst/>
                <a:latin typeface="Roboto" panose="02000000000000000000" pitchFamily="2" charset="0"/>
              </a:rPr>
              <a:t>Handling unbalanced dataset by inclusion of more samples.</a:t>
            </a:r>
          </a:p>
          <a:p>
            <a:pPr marL="342900" indent="-342900">
              <a:buAutoNum type="alphaLcPeriod"/>
            </a:pPr>
            <a:endParaRPr lang="en-US" b="0" i="0" dirty="0">
              <a:solidFill>
                <a:srgbClr val="202124"/>
              </a:solidFill>
              <a:effectLst/>
              <a:latin typeface="Roboto" panose="02000000000000000000" pitchFamily="2" charset="0"/>
            </a:endParaRPr>
          </a:p>
          <a:p>
            <a:pPr marL="342900" indent="-342900">
              <a:buAutoNum type="alphaLcPeriod"/>
            </a:pPr>
            <a:r>
              <a:rPr lang="en-US" b="0" i="0" dirty="0">
                <a:solidFill>
                  <a:srgbClr val="202124"/>
                </a:solidFill>
                <a:effectLst/>
                <a:latin typeface="Roboto" panose="02000000000000000000" pitchFamily="2" charset="0"/>
              </a:rPr>
              <a:t>Integrating text script of </a:t>
            </a:r>
            <a:r>
              <a:rPr lang="en-US" b="0" i="0" dirty="0" err="1">
                <a:solidFill>
                  <a:srgbClr val="202124"/>
                </a:solidFill>
                <a:effectLst/>
                <a:latin typeface="Roboto" panose="02000000000000000000" pitchFamily="2" charset="0"/>
              </a:rPr>
              <a:t>tiktok's</a:t>
            </a:r>
            <a:r>
              <a:rPr lang="en-US" b="0" i="0" dirty="0">
                <a:solidFill>
                  <a:srgbClr val="202124"/>
                </a:solidFill>
                <a:effectLst/>
                <a:latin typeface="Roboto" panose="02000000000000000000" pitchFamily="2" charset="0"/>
              </a:rPr>
              <a:t> book review clips into the dataset. </a:t>
            </a:r>
          </a:p>
          <a:p>
            <a:pPr marL="342900" indent="-342900">
              <a:buAutoNum type="alphaLcPeriod"/>
            </a:pPr>
            <a:endParaRPr lang="en-US" b="0" i="0" dirty="0">
              <a:solidFill>
                <a:srgbClr val="202124"/>
              </a:solidFill>
              <a:effectLst/>
              <a:latin typeface="Roboto" panose="02000000000000000000" pitchFamily="2" charset="0"/>
            </a:endParaRPr>
          </a:p>
          <a:p>
            <a:pPr marL="342900" indent="-342900">
              <a:buAutoNum type="alphaLcPeriod"/>
            </a:pPr>
            <a:r>
              <a:rPr lang="en-US" b="0" i="0" dirty="0">
                <a:solidFill>
                  <a:srgbClr val="202124"/>
                </a:solidFill>
                <a:effectLst/>
                <a:latin typeface="Roboto" panose="02000000000000000000" pitchFamily="2" charset="0"/>
              </a:rPr>
              <a:t>Applying more advanced text representations techniques such as word embeddings(Word2Vec) or contextual embeddings(BERT,GPT) .</a:t>
            </a:r>
          </a:p>
          <a:p>
            <a:pPr marL="342900" indent="-342900">
              <a:buAutoNum type="alphaLcPeriod"/>
            </a:pPr>
            <a:endParaRPr lang="en-US" b="0" i="0" dirty="0">
              <a:solidFill>
                <a:srgbClr val="202124"/>
              </a:solidFill>
              <a:effectLst/>
              <a:latin typeface="Roboto" panose="02000000000000000000" pitchFamily="2" charset="0"/>
            </a:endParaRPr>
          </a:p>
          <a:p>
            <a:pPr marL="342900" indent="-342900">
              <a:buAutoNum type="alphaLcPeriod"/>
            </a:pPr>
            <a:r>
              <a:rPr lang="en-US" b="0" i="0" dirty="0">
                <a:solidFill>
                  <a:srgbClr val="202124"/>
                </a:solidFill>
                <a:effectLst/>
                <a:latin typeface="Roboto" panose="02000000000000000000" pitchFamily="2" charset="0"/>
              </a:rPr>
              <a:t>Adding more features like book and author's popularity and time of review compared to publishing of the book. </a:t>
            </a:r>
          </a:p>
          <a:p>
            <a:pPr marL="342900" indent="-342900">
              <a:buAutoNum type="alphaLcPeriod"/>
            </a:pPr>
            <a:endParaRPr lang="en-US" b="0" i="0" dirty="0">
              <a:solidFill>
                <a:srgbClr val="202124"/>
              </a:solidFill>
              <a:effectLst/>
              <a:latin typeface="Roboto" panose="02000000000000000000" pitchFamily="2" charset="0"/>
            </a:endParaRPr>
          </a:p>
          <a:p>
            <a:pPr marL="342900" indent="-342900">
              <a:buAutoNum type="alphaLcPeriod"/>
            </a:pPr>
            <a:r>
              <a:rPr lang="en-US" b="0" i="0" dirty="0">
                <a:solidFill>
                  <a:srgbClr val="202124"/>
                </a:solidFill>
                <a:effectLst/>
                <a:latin typeface="Roboto" panose="02000000000000000000" pitchFamily="2" charset="0"/>
              </a:rPr>
              <a:t>Comparing results between lemmatization and stemming. </a:t>
            </a:r>
          </a:p>
          <a:p>
            <a:pPr marL="342900" indent="-342900">
              <a:buAutoNum type="alphaLcPeriod"/>
            </a:pPr>
            <a:endParaRPr lang="en-US" dirty="0">
              <a:solidFill>
                <a:srgbClr val="202124"/>
              </a:solidFill>
              <a:latin typeface="Roboto" panose="02000000000000000000" pitchFamily="2" charset="0"/>
            </a:endParaRPr>
          </a:p>
          <a:p>
            <a:pPr marL="342900" indent="-342900">
              <a:buAutoNum type="alphaLcPeriod"/>
            </a:pPr>
            <a:r>
              <a:rPr lang="en-US" b="0" i="0" dirty="0">
                <a:solidFill>
                  <a:srgbClr val="202124"/>
                </a:solidFill>
                <a:effectLst/>
                <a:latin typeface="Roboto" panose="02000000000000000000" pitchFamily="2" charset="0"/>
              </a:rPr>
              <a:t>Adding regression model for prediction of number of likes alongside popularity of classification.</a:t>
            </a:r>
            <a:endParaRPr lang="en-US" dirty="0"/>
          </a:p>
        </p:txBody>
      </p:sp>
    </p:spTree>
    <p:extLst>
      <p:ext uri="{BB962C8B-B14F-4D97-AF65-F5344CB8AC3E}">
        <p14:creationId xmlns:p14="http://schemas.microsoft.com/office/powerpoint/2010/main" val="36831235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369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Roboto</vt:lpstr>
      <vt:lpstr>Trebuchet MS</vt:lpstr>
      <vt:lpstr>Wingdings 3</vt:lpstr>
      <vt:lpstr>Facet</vt:lpstr>
      <vt:lpstr>Text-based prediction of book review popularity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Text-based prediction of book review popularity</dc:title>
  <dc:creator>Acer</dc:creator>
  <cp:lastModifiedBy>Acer</cp:lastModifiedBy>
  <cp:revision>1</cp:revision>
  <dcterms:created xsi:type="dcterms:W3CDTF">2024-01-08T09:01:11Z</dcterms:created>
  <dcterms:modified xsi:type="dcterms:W3CDTF">2024-01-08T11:12:54Z</dcterms:modified>
</cp:coreProperties>
</file>