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74" r:id="rId4"/>
    <p:sldId id="275" r:id="rId5"/>
    <p:sldId id="258" r:id="rId6"/>
    <p:sldId id="260" r:id="rId7"/>
    <p:sldId id="261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1BB019-A71D-4087-AE66-08CEEF20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76AF0E1-C722-4C6E-BE83-785DF836D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B07BC-AEBA-4600-8289-07E735193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3" b="8483"/>
          <a:stretch/>
        </p:blipFill>
        <p:spPr>
          <a:xfrm>
            <a:off x="20" y="10"/>
            <a:ext cx="12191980" cy="4190990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4E0F8893-03EB-49F2-8AD6-A0AD99957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7">
            <a:extLst>
              <a:ext uri="{FF2B5EF4-FFF2-40B4-BE49-F238E27FC236}">
                <a16:creationId xmlns:a16="http://schemas.microsoft.com/office/drawing/2014/main" id="{C3978BCD-FF8B-47F6-8B11-82F11F990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6E655-2138-4E55-8374-CA51D8D0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048" y="4437888"/>
            <a:ext cx="9899904" cy="1116711"/>
          </a:xfrm>
        </p:spPr>
        <p:txBody>
          <a:bodyPr>
            <a:normAutofit/>
          </a:bodyPr>
          <a:lstStyle/>
          <a:p>
            <a:r>
              <a:rPr lang="en-US" dirty="0"/>
              <a:t>UBER VS LYFt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39274-DA51-4286-8046-A561457E0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481448"/>
            <a:ext cx="8689976" cy="11819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Georgia tech Data Science Boot Camp</a:t>
            </a:r>
          </a:p>
          <a:p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err="1">
                <a:solidFill>
                  <a:schemeClr val="tx1"/>
                </a:solidFill>
              </a:rPr>
              <a:t>Meryam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AdriEnne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Hakan</a:t>
            </a:r>
            <a:r>
              <a:rPr lang="en-US" dirty="0">
                <a:solidFill>
                  <a:schemeClr val="tx1"/>
                </a:solidFill>
              </a:rPr>
              <a:t> and Saira</a:t>
            </a:r>
          </a:p>
        </p:txBody>
      </p:sp>
    </p:spTree>
    <p:extLst>
      <p:ext uri="{BB962C8B-B14F-4D97-AF65-F5344CB8AC3E}">
        <p14:creationId xmlns:p14="http://schemas.microsoft.com/office/powerpoint/2010/main" val="185875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B9CC80-2FAF-48FC-8450-4A57460F9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3951-6E70-4722-8C22-81702BDC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Training Score: 0.9808436516928598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 Testing Score: 0.9821054331005403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E746CDE-1582-4FB1-8E52-B880B7DA33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165" r="17618" b="-2"/>
          <a:stretch/>
        </p:blipFill>
        <p:spPr>
          <a:xfrm>
            <a:off x="746893" y="618517"/>
            <a:ext cx="6702623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25047-AA5E-4635-AE94-E1018C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Random Forest Regressor </a:t>
            </a:r>
          </a:p>
        </p:txBody>
      </p:sp>
    </p:spTree>
    <p:extLst>
      <p:ext uri="{BB962C8B-B14F-4D97-AF65-F5344CB8AC3E}">
        <p14:creationId xmlns:p14="http://schemas.microsoft.com/office/powerpoint/2010/main" val="35398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21D87-7FD1-4136-93CC-261D1417947A}"/>
              </a:ext>
            </a:extLst>
          </p:cNvPr>
          <p:cNvSpPr/>
          <p:nvPr/>
        </p:nvSpPr>
        <p:spPr>
          <a:xfrm>
            <a:off x="1901229" y="1443841"/>
            <a:ext cx="822054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sort the features by their importance</a:t>
            </a:r>
            <a:r>
              <a:rPr lang="en-US" sz="32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[(0.6278354136958626, '</a:t>
            </a:r>
            <a:r>
              <a:rPr lang="en-US" sz="2000" dirty="0" err="1"/>
              <a:t>dist</a:t>
            </a:r>
            <a:r>
              <a:rPr lang="en-US" sz="2000" dirty="0"/>
              <a:t>’),</a:t>
            </a:r>
          </a:p>
          <a:p>
            <a:r>
              <a:rPr lang="en-US" sz="2000" dirty="0"/>
              <a:t> (0.1703502160339029, '</a:t>
            </a:r>
            <a:r>
              <a:rPr lang="en-US" sz="2000" dirty="0" err="1"/>
              <a:t>display_name_Black</a:t>
            </a:r>
            <a:r>
              <a:rPr lang="en-US" sz="2000" dirty="0"/>
              <a:t> SUV'),</a:t>
            </a:r>
          </a:p>
          <a:p>
            <a:r>
              <a:rPr lang="en-US" sz="2000" dirty="0"/>
              <a:t> (0.07507474164260948, '</a:t>
            </a:r>
            <a:r>
              <a:rPr lang="en-US" sz="2000" dirty="0" err="1"/>
              <a:t>display_name_Black</a:t>
            </a:r>
            <a:r>
              <a:rPr lang="en-US" sz="2000" dirty="0"/>
              <a:t>'),</a:t>
            </a:r>
          </a:p>
          <a:p>
            <a:r>
              <a:rPr lang="en-US" sz="2000" dirty="0"/>
              <a:t> (0.04979394542214622, '</a:t>
            </a:r>
            <a:r>
              <a:rPr lang="en-US" sz="2000" dirty="0" err="1"/>
              <a:t>display_name_UberXL</a:t>
            </a:r>
            <a:r>
              <a:rPr lang="en-US" sz="2000" dirty="0"/>
              <a:t>'),</a:t>
            </a:r>
          </a:p>
          <a:p>
            <a:r>
              <a:rPr lang="en-US" sz="2000" dirty="0"/>
              <a:t> (0.03374279540739712, '</a:t>
            </a:r>
            <a:r>
              <a:rPr lang="en-US" sz="2000" dirty="0" err="1"/>
              <a:t>display_name_Select</a:t>
            </a:r>
            <a:r>
              <a:rPr lang="en-US" sz="2000" dirty="0"/>
              <a:t>'),</a:t>
            </a:r>
          </a:p>
          <a:p>
            <a:r>
              <a:rPr lang="en-US" sz="2000" dirty="0"/>
              <a:t> (0.013911088363991029, 'time_15:00'),</a:t>
            </a:r>
          </a:p>
          <a:p>
            <a:r>
              <a:rPr lang="en-US" sz="2000" dirty="0"/>
              <a:t> (0.013793910792515116, 'time_16:00'),</a:t>
            </a:r>
          </a:p>
          <a:p>
            <a:r>
              <a:rPr lang="en-US" sz="2000" dirty="0"/>
              <a:t> (0.00721862447160578, 'time_17:00'),</a:t>
            </a:r>
          </a:p>
          <a:p>
            <a:r>
              <a:rPr lang="en-US" sz="2000" dirty="0"/>
              <a:t> (0.0030309703147913935, '</a:t>
            </a:r>
            <a:r>
              <a:rPr lang="en-US" sz="2000" dirty="0" err="1"/>
              <a:t>place_Forsyth</a:t>
            </a:r>
            <a:r>
              <a:rPr lang="en-US" sz="2000" dirty="0"/>
              <a:t>'),</a:t>
            </a:r>
          </a:p>
          <a:p>
            <a:r>
              <a:rPr lang="en-US" sz="2000" dirty="0"/>
              <a:t> (0.002476348886736381, 'time_18:00'),</a:t>
            </a:r>
          </a:p>
          <a:p>
            <a:r>
              <a:rPr lang="en-US" sz="2000" dirty="0"/>
              <a:t> (0.0006508640355826689, 'time_14:00'),</a:t>
            </a:r>
          </a:p>
          <a:p>
            <a:r>
              <a:rPr lang="en-US" sz="2000" dirty="0"/>
              <a:t> (0.000556679050365629, '</a:t>
            </a:r>
            <a:r>
              <a:rPr lang="en-US" sz="2000" dirty="0" err="1"/>
              <a:t>place_Coweta</a:t>
            </a:r>
            <a:r>
              <a:rPr lang="en-US" sz="2000" dirty="0"/>
              <a:t>'),</a:t>
            </a:r>
          </a:p>
          <a:p>
            <a:r>
              <a:rPr lang="en-US" sz="2000" dirty="0"/>
              <a:t> (0.00030526377988722333, '</a:t>
            </a:r>
            <a:r>
              <a:rPr lang="en-US" sz="2000" dirty="0" err="1"/>
              <a:t>place_Bartow</a:t>
            </a:r>
            <a:r>
              <a:rPr lang="en-US" sz="2000" dirty="0"/>
              <a:t>'),</a:t>
            </a:r>
          </a:p>
          <a:p>
            <a:r>
              <a:rPr lang="en-US" sz="2000" dirty="0"/>
              <a:t> (0.0001261383587801806, '</a:t>
            </a:r>
            <a:r>
              <a:rPr lang="en-US" sz="2000" dirty="0" err="1"/>
              <a:t>place_Paulding</a:t>
            </a:r>
            <a:r>
              <a:rPr lang="en-US" sz="2000" dirty="0"/>
              <a:t>'),</a:t>
            </a:r>
          </a:p>
        </p:txBody>
      </p:sp>
    </p:spTree>
    <p:extLst>
      <p:ext uri="{BB962C8B-B14F-4D97-AF65-F5344CB8AC3E}">
        <p14:creationId xmlns:p14="http://schemas.microsoft.com/office/powerpoint/2010/main" val="270411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B978-EB78-493C-941E-D65C3A27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0F30-B8BA-491A-91E8-FBC7F39AAB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the Project </a:t>
            </a:r>
          </a:p>
          <a:p>
            <a:r>
              <a:rPr lang="en-US" dirty="0"/>
              <a:t>Uber &amp; lyft Analysis to Different Destinations in Atlanta</a:t>
            </a:r>
          </a:p>
          <a:p>
            <a:r>
              <a:rPr lang="en-US" dirty="0"/>
              <a:t>Working with Categorical Data</a:t>
            </a:r>
          </a:p>
          <a:p>
            <a:r>
              <a:rPr lang="en-US" dirty="0"/>
              <a:t>Dummy Encoding (Binary Encoded Data)</a:t>
            </a:r>
          </a:p>
          <a:p>
            <a:r>
              <a:rPr lang="en-US" dirty="0"/>
              <a:t> </a:t>
            </a:r>
            <a:r>
              <a:rPr lang="en-US" dirty="0" err="1"/>
              <a:t>RegrEssion</a:t>
            </a:r>
            <a:r>
              <a:rPr lang="en-US" dirty="0"/>
              <a:t> Models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7AFF-E44B-487A-BA89-F5B3D3B9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63F2-3B59-4A11-A7B7-5131DD738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Uber vs Lyft pricing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Lyft vs Uber Vehicle options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Lyft vs. Uber Coverage Areas</a:t>
            </a:r>
          </a:p>
        </p:txBody>
      </p:sp>
    </p:spTree>
    <p:extLst>
      <p:ext uri="{BB962C8B-B14F-4D97-AF65-F5344CB8AC3E}">
        <p14:creationId xmlns:p14="http://schemas.microsoft.com/office/powerpoint/2010/main" val="31940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984A-D96E-442B-BF5A-163E79B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93826"/>
            <a:ext cx="10351752" cy="1362546"/>
          </a:xfrm>
        </p:spPr>
        <p:txBody>
          <a:bodyPr>
            <a:normAutofit/>
          </a:bodyPr>
          <a:lstStyle/>
          <a:p>
            <a:r>
              <a:rPr lang="en-US" dirty="0"/>
              <a:t>Uber vs Lyft pricing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FA47-1B05-4F80-B192-08E8256E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910280"/>
            <a:ext cx="10351752" cy="45538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Lyft and Uber are constantly in competition with an agenda to lure, more customers to either of their side by offering cheap and low priced rides 🤑. </a:t>
            </a:r>
          </a:p>
          <a:p>
            <a:r>
              <a:rPr lang="en-US" dirty="0">
                <a:solidFill>
                  <a:schemeClr val="tx1"/>
                </a:solidFill>
              </a:rPr>
              <a:t>An in-depth Uber vs Lyft rates review shows that these companies have almost the same pricing, although prices can change from city to city. To start a ride, both companies charge one dollar and then 1.50 dollars per mile plus additional booking fees. </a:t>
            </a:r>
          </a:p>
          <a:p>
            <a:r>
              <a:rPr lang="en-US" dirty="0">
                <a:solidFill>
                  <a:schemeClr val="tx1"/>
                </a:solidFill>
              </a:rPr>
              <a:t>After computing these costs together you find that it comes to $2.00 per mile which by far is cost-effective in comparison to a taxi although charges may change in large cities. Check Uber's most expensive cities versus the cheapest cities to get an overview. </a:t>
            </a:r>
          </a:p>
        </p:txBody>
      </p:sp>
    </p:spTree>
    <p:extLst>
      <p:ext uri="{BB962C8B-B14F-4D97-AF65-F5344CB8AC3E}">
        <p14:creationId xmlns:p14="http://schemas.microsoft.com/office/powerpoint/2010/main" val="20152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82BB-1BBB-4F2C-B764-CDDF08F0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474" y="679451"/>
            <a:ext cx="10351752" cy="21526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Uber &amp; lyft Analysis to Different Destinations in Atlanta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6F64C-28BE-4002-AA78-747C3E581ACB}"/>
              </a:ext>
            </a:extLst>
          </p:cNvPr>
          <p:cNvSpPr/>
          <p:nvPr/>
        </p:nvSpPr>
        <p:spPr>
          <a:xfrm>
            <a:off x="722168" y="2690336"/>
            <a:ext cx="86608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analysis, we collected uber &amp; Lyft data for 20 frequently visited destinations in Atlanta, Georgia. We were able to collect data using Uber-rides and Lyft-rides. Using this data, we created an interactive web-page to show the estimated costs and duration for different types of ubers and Lyft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32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8C71-39F1-49F5-8AFC-DF7CCB5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1010628"/>
          </a:xfrm>
        </p:spPr>
        <p:txBody>
          <a:bodyPr/>
          <a:lstStyle/>
          <a:p>
            <a:r>
              <a:rPr lang="en-US" dirty="0"/>
              <a:t>Working with Categorical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952D09-6EEA-4D78-AD8E-11110D6F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093768"/>
            <a:ext cx="10351752" cy="293187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Machine Learning algorithms work with numerical data. We have to convert our strings into meaningful numbers. We often use Integer, One-hot, or Binary Encoding. Sklearn provides a preprocessing libarary for all of these standard preprocessing techniques. Pandas also provides a get_dummies method that is useful to generate binary encoded data from a Data 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13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13BB-354A-4919-B5FB-E45F0C38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1176882"/>
          </a:xfrm>
        </p:spPr>
        <p:txBody>
          <a:bodyPr>
            <a:normAutofit fontScale="90000"/>
          </a:bodyPr>
          <a:lstStyle/>
          <a:p>
            <a:r>
              <a:rPr lang="en-US" dirty="0"/>
              <a:t>Dummy Encoding (Binary Encoded Data)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2702-3D77-41A1-A60A-EDAF989D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745673"/>
            <a:ext cx="10351752" cy="32799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Dummy Encoding transforms each categorical feature into new columns with a 1 (True) or 0 (False) encoding to represent if that categorical label was present or not in the original row.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 provides a shortcut to create Binary Encoded data.</a:t>
            </a:r>
          </a:p>
        </p:txBody>
      </p:sp>
    </p:spTree>
    <p:extLst>
      <p:ext uri="{BB962C8B-B14F-4D97-AF65-F5344CB8AC3E}">
        <p14:creationId xmlns:p14="http://schemas.microsoft.com/office/powerpoint/2010/main" val="407701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E846C3-878B-4A61-87F4-2A5656E98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36778-0694-4F52-B8BA-BAA9F75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Distance Prediction with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73B08-F4A0-4C86-97D5-41657F8C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367092"/>
            <a:ext cx="6096626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Linear regression Uber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Training Score: 0.9968660670564958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Testing Score: 0.9968428254165403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5E9D1F0-83CC-416A-AC2D-88D61A0CDD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1591" r="4370" b="-2"/>
          <a:stretch/>
        </p:blipFill>
        <p:spPr>
          <a:xfrm>
            <a:off x="5495453" y="1973655"/>
            <a:ext cx="6283105" cy="408311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972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E846C3-878B-4A61-87F4-2A5656E98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2C838-C0B0-4182-8E8F-9B682D2C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Distance Prediction with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9C54-F172-46FB-A465-308BEC9A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367092"/>
            <a:ext cx="6096626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Linear regression LYFT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Training Score: 0.9975648489130104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Testing Score: 0.9975982430315888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2F1816A-7D26-4877-8F73-EDA28BA44A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1889" r="4072" b="-2"/>
          <a:stretch/>
        </p:blipFill>
        <p:spPr>
          <a:xfrm>
            <a:off x="4988459" y="1683945"/>
            <a:ext cx="6645244" cy="410725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94197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546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UBER VS LYFt</vt:lpstr>
      <vt:lpstr>INTRODUCTION</vt:lpstr>
      <vt:lpstr>Purpose of the Project  </vt:lpstr>
      <vt:lpstr>Uber vs Lyft pricing </vt:lpstr>
      <vt:lpstr>PowerPoint Presentation</vt:lpstr>
      <vt:lpstr>Working with Categorical Data</vt:lpstr>
      <vt:lpstr>Dummy Encoding (Binary Encoded Data) </vt:lpstr>
      <vt:lpstr>Distance Prediction with Linear Regression</vt:lpstr>
      <vt:lpstr>Distance Prediction with Linear Regression</vt:lpstr>
      <vt:lpstr>Random Forest Regressor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 Bhurgri</dc:creator>
  <cp:lastModifiedBy>Adrienne Thomas</cp:lastModifiedBy>
  <cp:revision>12</cp:revision>
  <dcterms:created xsi:type="dcterms:W3CDTF">2019-02-12T23:23:38Z</dcterms:created>
  <dcterms:modified xsi:type="dcterms:W3CDTF">2019-02-13T00:33:39Z</dcterms:modified>
</cp:coreProperties>
</file>