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76" r:id="rId7"/>
    <p:sldId id="263" r:id="rId8"/>
    <p:sldId id="271" r:id="rId9"/>
    <p:sldId id="272" r:id="rId10"/>
    <p:sldId id="273" r:id="rId11"/>
    <p:sldId id="277" r:id="rId12"/>
    <p:sldId id="278" r:id="rId13"/>
    <p:sldId id="274" r:id="rId14"/>
    <p:sldId id="275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8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odangs.tistory.com/125?viewb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.stackexchange.com/questions/15800/how-many-people-can-stand-on-airliners-wing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lkatatrip.com/airport-pickup-and-drop-servi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1642"/>
            <a:ext cx="11277600" cy="287001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SO YOU WANT TO TAKE A </a:t>
            </a:r>
            <a:br>
              <a:rPr lang="en-US" dirty="0"/>
            </a:br>
            <a:r>
              <a:rPr lang="en-US" dirty="0"/>
              <a:t>FLIGHT?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2013-2018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AIRLINE PERFORMANCE</a:t>
            </a:r>
            <a:br>
              <a:rPr lang="en-US" sz="4000" dirty="0"/>
            </a:br>
            <a:r>
              <a:rPr lang="en-US" sz="4000" dirty="0"/>
              <a:t>	TEN US BUSIEST AIRPORTS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5197"/>
            <a:ext cx="6582032" cy="2643884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Georgia Tech Data Science and Analytics Bootcamp </a:t>
            </a:r>
          </a:p>
          <a:p>
            <a:endParaRPr lang="en-US" b="1" dirty="0"/>
          </a:p>
          <a:p>
            <a:r>
              <a:rPr lang="en-US" sz="2500" b="1" dirty="0"/>
              <a:t>Team:</a:t>
            </a:r>
          </a:p>
          <a:p>
            <a:endParaRPr lang="en-US" sz="2500" dirty="0"/>
          </a:p>
          <a:p>
            <a:r>
              <a:rPr lang="en-US" sz="2500" dirty="0" err="1"/>
              <a:t>Saira</a:t>
            </a:r>
            <a:r>
              <a:rPr lang="en-US" sz="2500" dirty="0"/>
              <a:t> </a:t>
            </a:r>
            <a:r>
              <a:rPr lang="en-US" sz="2500" dirty="0" err="1"/>
              <a:t>Bhurjri</a:t>
            </a:r>
            <a:endParaRPr lang="en-US" sz="2500" dirty="0"/>
          </a:p>
          <a:p>
            <a:r>
              <a:rPr lang="en-US" sz="2500" dirty="0" err="1"/>
              <a:t>Hakan</a:t>
            </a:r>
            <a:r>
              <a:rPr lang="en-US" sz="2500" dirty="0"/>
              <a:t> </a:t>
            </a:r>
            <a:r>
              <a:rPr lang="en-US" sz="2500" dirty="0" err="1"/>
              <a:t>Demirojlu</a:t>
            </a:r>
            <a:endParaRPr lang="en-US" sz="2500" dirty="0"/>
          </a:p>
          <a:p>
            <a:r>
              <a:rPr lang="en-US" sz="2500" dirty="0"/>
              <a:t>Bruce Hart</a:t>
            </a:r>
          </a:p>
          <a:p>
            <a:r>
              <a:rPr lang="en-US" sz="2500" dirty="0"/>
              <a:t>Sean McCray</a:t>
            </a:r>
          </a:p>
          <a:p>
            <a:r>
              <a:rPr lang="en-US" sz="2500" dirty="0" err="1"/>
              <a:t>Meryem</a:t>
            </a:r>
            <a:r>
              <a:rPr lang="en-US" sz="2500" dirty="0"/>
              <a:t> </a:t>
            </a:r>
            <a:r>
              <a:rPr lang="en-US" sz="2500" dirty="0" err="1"/>
              <a:t>Ozcelik</a:t>
            </a:r>
            <a:endParaRPr lang="en-US" sz="2500" dirty="0"/>
          </a:p>
          <a:p>
            <a:r>
              <a:rPr lang="en-US" sz="2500" dirty="0"/>
              <a:t>Adrienne Thomas</a:t>
            </a:r>
          </a:p>
          <a:p>
            <a:endParaRPr lang="en-US" sz="2500" dirty="0"/>
          </a:p>
          <a:p>
            <a:r>
              <a:rPr lang="en-US" sz="2500" dirty="0"/>
              <a:t>October 13, 2018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A74A-A7E9-42A4-9BE0-93F2D2975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18754" y="396309"/>
            <a:ext cx="4663646" cy="29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– flight delays by airline (separated by departure and arrival delay) (bar), </a:t>
            </a:r>
            <a:br>
              <a:rPr lang="en-US" dirty="0"/>
            </a:br>
            <a:r>
              <a:rPr lang="en-US" dirty="0"/>
              <a:t>% of all flights delayed per carrier (pie)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E49C3-7C7D-4810-B890-C1F4082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35" y="2613416"/>
            <a:ext cx="8649615" cy="3428609"/>
          </a:xfrm>
        </p:spPr>
      </p:pic>
    </p:spTree>
    <p:extLst>
      <p:ext uri="{BB962C8B-B14F-4D97-AF65-F5344CB8AC3E}">
        <p14:creationId xmlns:p14="http://schemas.microsoft.com/office/powerpoint/2010/main" val="357700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0" y="426309"/>
            <a:ext cx="10972800" cy="1066800"/>
          </a:xfrm>
        </p:spPr>
        <p:txBody>
          <a:bodyPr>
            <a:normAutofit/>
          </a:bodyPr>
          <a:lstStyle/>
          <a:p>
            <a:r>
              <a:rPr lang="en-US" sz="1100" dirty="0"/>
              <a:t>GRAPH – flight delays by airline (separated by departure and arrival delay) (bar), % of all flights delayed per carrier (pie)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A4240D-D103-4455-BF2C-A1349366A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55657"/>
            <a:ext cx="9008075" cy="5418181"/>
          </a:xfrm>
        </p:spPr>
      </p:pic>
    </p:spTree>
    <p:extLst>
      <p:ext uri="{BB962C8B-B14F-4D97-AF65-F5344CB8AC3E}">
        <p14:creationId xmlns:p14="http://schemas.microsoft.com/office/powerpoint/2010/main" val="8088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0" y="426309"/>
            <a:ext cx="10972800" cy="1066800"/>
          </a:xfrm>
        </p:spPr>
        <p:txBody>
          <a:bodyPr>
            <a:normAutofit/>
          </a:bodyPr>
          <a:lstStyle/>
          <a:p>
            <a:r>
              <a:rPr lang="en-US" sz="1100" dirty="0"/>
              <a:t>GRAPH – flight delays by airline (separated by departure and arrival delay) (bar), % of all flights delayed per carrier (pie)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86E535-AF5C-4D41-8063-EB792463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43" y="1099751"/>
            <a:ext cx="7875424" cy="5250282"/>
          </a:xfrm>
        </p:spPr>
      </p:pic>
    </p:spTree>
    <p:extLst>
      <p:ext uri="{BB962C8B-B14F-4D97-AF65-F5344CB8AC3E}">
        <p14:creationId xmlns:p14="http://schemas.microsoft.com/office/powerpoint/2010/main" val="40238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- </a:t>
            </a:r>
            <a:r>
              <a:rPr lang="en-US" sz="1200" dirty="0"/>
              <a:t>% of delay by carrier by calendar month (heat map), % of</a:t>
            </a:r>
            <a:r>
              <a:rPr lang="en-US" dirty="0"/>
              <a:t> </a:t>
            </a:r>
            <a:r>
              <a:rPr lang="en-US" sz="1200" dirty="0"/>
              <a:t>delay by carrier by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BAD10-4704-41EB-A3E3-7A9EB6BD2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9" y="1890585"/>
            <a:ext cx="9952884" cy="4815446"/>
          </a:xfrm>
        </p:spPr>
      </p:pic>
    </p:spTree>
    <p:extLst>
      <p:ext uri="{BB962C8B-B14F-4D97-AF65-F5344CB8AC3E}">
        <p14:creationId xmlns:p14="http://schemas.microsoft.com/office/powerpoint/2010/main" val="206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438"/>
            <a:ext cx="10972800" cy="1066800"/>
          </a:xfrm>
        </p:spPr>
        <p:txBody>
          <a:bodyPr>
            <a:normAutofit/>
          </a:bodyPr>
          <a:lstStyle/>
          <a:p>
            <a:r>
              <a:rPr lang="en-US" sz="1100" dirty="0"/>
              <a:t>GRAPH – delay type (bar)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02F29-3079-4300-B77F-0EB80F7C0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75" y="1161827"/>
            <a:ext cx="10147520" cy="5412011"/>
          </a:xfrm>
        </p:spPr>
      </p:pic>
    </p:spTree>
    <p:extLst>
      <p:ext uri="{BB962C8B-B14F-4D97-AF65-F5344CB8AC3E}">
        <p14:creationId xmlns:p14="http://schemas.microsoft.com/office/powerpoint/2010/main" val="40085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AND MORE STUFF IF WE HAD MORE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questions that we wanted to consider if we had more time</a:t>
            </a:r>
          </a:p>
          <a:p>
            <a:pPr lvl="1"/>
            <a:r>
              <a:rPr lang="en-US" dirty="0"/>
              <a:t>Origin and destination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E444-0B3D-40B8-BA25-E84B7851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67061" y="2333753"/>
            <a:ext cx="5857875" cy="389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E4788-9334-4DAD-999A-722D475D6502}"/>
              </a:ext>
            </a:extLst>
          </p:cNvPr>
          <p:cNvSpPr txBox="1"/>
          <p:nvPr/>
        </p:nvSpPr>
        <p:spPr>
          <a:xfrm>
            <a:off x="3167062" y="7662862"/>
            <a:ext cx="585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viation.stackexchange.com/questions/15800/how-many-people-can-stand-on-airliners-wing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Project </a:t>
            </a:r>
          </a:p>
          <a:p>
            <a:r>
              <a:rPr lang="en-US" dirty="0"/>
              <a:t>Identify Data Sources and Data Collection</a:t>
            </a:r>
          </a:p>
          <a:p>
            <a:r>
              <a:rPr lang="en-US" dirty="0"/>
              <a:t>Strategy and Metrics, and Data Cleaning</a:t>
            </a:r>
          </a:p>
          <a:p>
            <a:r>
              <a:rPr lang="en-US" dirty="0"/>
              <a:t>Data Visualization/Analysis </a:t>
            </a:r>
          </a:p>
          <a:p>
            <a:r>
              <a:rPr lang="en-US" dirty="0"/>
              <a:t>Limitations and More Stuff if We Had More Time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154A2-71D8-4CBE-B45D-554A41071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4192" y="1143000"/>
            <a:ext cx="2928113" cy="28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DATA SOURCES AND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Department of Transportation, Bureau of Transportation Statistics</a:t>
            </a:r>
          </a:p>
          <a:p>
            <a:pPr lvl="1"/>
            <a:r>
              <a:rPr lang="en-US" dirty="0"/>
              <a:t>“Reporting Carrier On-Time Performance” data 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METRICS, AND DATA CLEANING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82184" cy="4341875"/>
          </a:xfrm>
        </p:spPr>
        <p:txBody>
          <a:bodyPr/>
          <a:lstStyle/>
          <a:p>
            <a:r>
              <a:rPr lang="en-US" dirty="0"/>
              <a:t>Years:  2013-2018 </a:t>
            </a:r>
          </a:p>
          <a:p>
            <a:r>
              <a:rPr lang="en-US" dirty="0"/>
              <a:t>US Airports (highest passenger volume):  ATL, LAX, CHI, DFW, DEN, JFK </a:t>
            </a:r>
          </a:p>
          <a:p>
            <a:r>
              <a:rPr lang="en-US" dirty="0"/>
              <a:t>US Airlines:  </a:t>
            </a:r>
          </a:p>
          <a:p>
            <a:pPr lvl="1"/>
            <a:r>
              <a:rPr lang="en-US" b="1" dirty="0"/>
              <a:t>began with 17 </a:t>
            </a:r>
            <a:r>
              <a:rPr lang="en-US" dirty="0"/>
              <a:t>(American [AA], Delta [FL], United [UA], Southwest [WN], Spirit [NK], </a:t>
            </a:r>
            <a:r>
              <a:rPr lang="en-US" dirty="0" err="1"/>
              <a:t>Airtran</a:t>
            </a:r>
            <a:r>
              <a:rPr lang="en-US" dirty="0"/>
              <a:t> [FL], Alaska [AS], Endeavor [9E], Envoy [MQ], ExpressJet [EV], Frontier [F9], Hawaiian [HA], JetBlue [B6], Mesa [YV], </a:t>
            </a:r>
            <a:r>
              <a:rPr lang="en-US" dirty="0" err="1"/>
              <a:t>Skywest</a:t>
            </a:r>
            <a:r>
              <a:rPr lang="en-US" dirty="0"/>
              <a:t> [OO], </a:t>
            </a:r>
            <a:r>
              <a:rPr lang="en-US" dirty="0" err="1"/>
              <a:t>USAirways</a:t>
            </a:r>
            <a:r>
              <a:rPr lang="en-US" dirty="0"/>
              <a:t> [US], and Virgin America [VX])</a:t>
            </a:r>
          </a:p>
          <a:p>
            <a:pPr lvl="1"/>
            <a:r>
              <a:rPr lang="en-US" b="1" dirty="0"/>
              <a:t>Reduced to 10 busiest airlines </a:t>
            </a:r>
            <a:r>
              <a:rPr lang="en-US" dirty="0"/>
              <a:t>(passenger volume)</a:t>
            </a:r>
          </a:p>
          <a:p>
            <a:endParaRPr lang="en-US" dirty="0"/>
          </a:p>
          <a:p>
            <a:r>
              <a:rPr lang="en-US" dirty="0"/>
              <a:t>Data cleaning:  merged various versions of BTS tables into one table for analysis (eliminated airlines and airports that didn’t include the target airlines and airports)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VISUALIZATION/ANALYSIS</a:t>
            </a:r>
            <a:br>
              <a:rPr lang="en-US" dirty="0"/>
            </a:br>
            <a:r>
              <a:rPr lang="en-US" sz="1300" dirty="0"/>
              <a:t>(graph titles based on what is being produced – these titles are in no particular order but only to show the types and number of graphs)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B18E9F-8223-4D30-AC15-5AB71AE66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573338"/>
            <a:ext cx="9391650" cy="3676650"/>
          </a:xfrm>
        </p:spPr>
      </p:pic>
    </p:spTree>
    <p:extLst>
      <p:ext uri="{BB962C8B-B14F-4D97-AF65-F5344CB8AC3E}">
        <p14:creationId xmlns:p14="http://schemas.microsoft.com/office/powerpoint/2010/main" val="1827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VISUALIZATION/ANALYSIS</a:t>
            </a:r>
            <a:br>
              <a:rPr lang="en-US" dirty="0"/>
            </a:br>
            <a:r>
              <a:rPr lang="en-US" sz="1300" dirty="0"/>
              <a:t>(graph titles based on what is being produced – these titles are in no particular order but only to show the types and number of graphs)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0E6E3-6E85-446E-89C3-72619330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" y="2209800"/>
            <a:ext cx="9354065" cy="4252784"/>
          </a:xfr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% cancellations of all airlines and all flights (pie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B4DAA-BA90-48E6-A422-20F192334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1952368"/>
            <a:ext cx="9703658" cy="4621470"/>
          </a:xfrm>
        </p:spPr>
      </p:pic>
    </p:spTree>
    <p:extLst>
      <p:ext uri="{BB962C8B-B14F-4D97-AF65-F5344CB8AC3E}">
        <p14:creationId xmlns:p14="http://schemas.microsoft.com/office/powerpoint/2010/main" val="24782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4C4-AE0F-4BF3-B486-41521107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- # flights for each airline (bar), </a:t>
            </a:r>
            <a:br>
              <a:rPr lang="en-US" dirty="0"/>
            </a:br>
            <a:r>
              <a:rPr lang="en-US" dirty="0"/>
              <a:t>% volume of each airline (pie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86A75-9875-41B3-99CF-EA8E6A25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5824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6701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1098</TotalTime>
  <Words>504</Words>
  <Application>Microsoft Office PowerPoint</Application>
  <PresentationFormat>Widescreen</PresentationFormat>
  <Paragraphs>66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Wingdings 2</vt:lpstr>
      <vt:lpstr>Training presentation</vt:lpstr>
      <vt:lpstr>SO YOU WANT TO TAKE A  FLIGHT?  2013-2018   AIRLINE PERFORMANCE  TEN US BUSIEST AIRPORTS</vt:lpstr>
      <vt:lpstr>Introduction</vt:lpstr>
      <vt:lpstr>PURPOSE OF THE PROJECT</vt:lpstr>
      <vt:lpstr>IDENTIFYING DATA SOURCES AND DATA COLLECTION</vt:lpstr>
      <vt:lpstr>STRATEGY AND METRICS, AND DATA CLEANING</vt:lpstr>
      <vt:lpstr>DATA VISUALIZATION/ANALYSIS (graph titles based on what is being produced – these titles are in no particular order but only to show the types and number of graphs)</vt:lpstr>
      <vt:lpstr>DATA VISUALIZATION/ANALYSIS (graph titles based on what is being produced – these titles are in no particular order but only to show the types and number of graphs)</vt:lpstr>
      <vt:lpstr>% cancellations of all airlines and all flights (pie chart)</vt:lpstr>
      <vt:lpstr>GRAPH - # flights for each airline (bar),  % volume of each airline (pie chart)</vt:lpstr>
      <vt:lpstr>GRAPH – flight delays by airline (separated by departure and arrival delay) (bar),  % of all flights delayed per carrier (pie)</vt:lpstr>
      <vt:lpstr>GRAPH – flight delays by airline (separated by departure and arrival delay) (bar), % of all flights delayed per carrier (pie)</vt:lpstr>
      <vt:lpstr>GRAPH – flight delays by airline (separated by departure and arrival delay) (bar), % of all flights delayed per carrier (pie)</vt:lpstr>
      <vt:lpstr>GRAPH - % of delay by carrier by calendar month (heat map), % of delay by carrier by season</vt:lpstr>
      <vt:lpstr>GRAPH – delay type (bar)</vt:lpstr>
      <vt:lpstr>LIMITATIONS AND MORE STUFF IF WE HAD MORE TIME</vt:lpstr>
      <vt:lpstr> 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Bruce Hart</dc:creator>
  <cp:lastModifiedBy>Bruce Hart</cp:lastModifiedBy>
  <cp:revision>18</cp:revision>
  <dcterms:created xsi:type="dcterms:W3CDTF">2018-10-11T23:37:53Z</dcterms:created>
  <dcterms:modified xsi:type="dcterms:W3CDTF">2018-10-12T18:25:02Z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