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91" r:id="rId2"/>
    <p:sldId id="257" r:id="rId3"/>
    <p:sldId id="292" r:id="rId4"/>
    <p:sldId id="260" r:id="rId5"/>
    <p:sldId id="261" r:id="rId6"/>
    <p:sldId id="262" r:id="rId7"/>
    <p:sldId id="263" r:id="rId8"/>
    <p:sldId id="290" r:id="rId9"/>
    <p:sldId id="265" r:id="rId10"/>
    <p:sldId id="293" r:id="rId11"/>
    <p:sldId id="283" r:id="rId12"/>
    <p:sldId id="264" r:id="rId13"/>
    <p:sldId id="288" r:id="rId14"/>
    <p:sldId id="294" r:id="rId15"/>
    <p:sldId id="285" r:id="rId16"/>
    <p:sldId id="274" r:id="rId17"/>
    <p:sldId id="289" r:id="rId18"/>
    <p:sldId id="273" r:id="rId19"/>
    <p:sldId id="287" r:id="rId20"/>
    <p:sldId id="277" r:id="rId21"/>
    <p:sldId id="276" r:id="rId22"/>
    <p:sldId id="275" r:id="rId23"/>
    <p:sldId id="278" r:id="rId24"/>
  </p:sldIdLst>
  <p:sldSz cx="9144000" cy="5143500" type="screen16x9"/>
  <p:notesSz cx="6858000" cy="9144000"/>
  <p:embeddedFontLst>
    <p:embeddedFont>
      <p:font typeface="Average" charset="0"/>
      <p:regular r:id="rId26"/>
    </p:embeddedFont>
    <p:embeddedFont>
      <p:font typeface="Montserrat" charset="0"/>
      <p:regular r:id="rId27"/>
      <p:bold r:id="rId28"/>
      <p:italic r:id="rId29"/>
      <p:boldItalic r:id="rId30"/>
    </p:embeddedFont>
    <p:embeddedFont>
      <p:font typeface="Montserrat Light"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B7E5346-B5A8-4C25-B96D-66764D7720E0}">
  <a:tblStyle styleId="{4B7E5346-B5A8-4C25-B96D-66764D7720E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96" y="-19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4" name="Shape 7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3" name="Shape 8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3" name="Shape 8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ORM – Object Relational Mapping module ---- for database applications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6" name="Shape 6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6" name="Shape 6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1. </a:t>
            </a:r>
            <a:r>
              <a:rPr lang="en-US" dirty="0" err="1" smtClean="0"/>
              <a:t>Django</a:t>
            </a:r>
            <a:r>
              <a:rPr lang="en-US" baseline="0" dirty="0" smtClean="0"/>
              <a:t> - </a:t>
            </a:r>
            <a:r>
              <a:rPr lang="en-IN" sz="1100" b="0" i="0" u="none" strike="noStrike" cap="none" dirty="0" err="1" smtClean="0">
                <a:solidFill>
                  <a:srgbClr val="000000"/>
                </a:solidFill>
                <a:latin typeface="Arial"/>
                <a:ea typeface="Arial"/>
                <a:cs typeface="Arial"/>
                <a:sym typeface="Arial"/>
              </a:rPr>
              <a:t>Django</a:t>
            </a:r>
            <a:r>
              <a:rPr lang="en-IN" sz="1100" b="0" i="0" u="none" strike="noStrike" cap="none" dirty="0" smtClean="0">
                <a:solidFill>
                  <a:srgbClr val="000000"/>
                </a:solidFill>
                <a:latin typeface="Arial"/>
                <a:ea typeface="Arial"/>
                <a:cs typeface="Arial"/>
                <a:sym typeface="Arial"/>
              </a:rPr>
              <a:t> provides an </a:t>
            </a:r>
            <a:r>
              <a:rPr lang="en-IN" sz="1100" b="0" i="1" u="none" strike="noStrike" cap="none" dirty="0" smtClean="0">
                <a:solidFill>
                  <a:srgbClr val="000000"/>
                </a:solidFill>
                <a:latin typeface="Arial"/>
                <a:ea typeface="Arial"/>
                <a:cs typeface="Arial"/>
                <a:sym typeface="Arial"/>
              </a:rPr>
              <a:t>all-inclusive</a:t>
            </a:r>
            <a:r>
              <a:rPr lang="en-IN" sz="1100" b="0" i="0" u="none" strike="noStrike" cap="none" dirty="0" smtClean="0">
                <a:solidFill>
                  <a:srgbClr val="000000"/>
                </a:solidFill>
                <a:latin typeface="Arial"/>
                <a:ea typeface="Arial"/>
                <a:cs typeface="Arial"/>
                <a:sym typeface="Arial"/>
              </a:rPr>
              <a:t> experience: you get an </a:t>
            </a:r>
            <a:r>
              <a:rPr lang="en-IN" sz="1100" b="0" i="1" u="none" strike="noStrike" cap="none" dirty="0" smtClean="0">
                <a:solidFill>
                  <a:srgbClr val="000000"/>
                </a:solidFill>
                <a:latin typeface="Arial"/>
                <a:ea typeface="Arial"/>
                <a:cs typeface="Arial"/>
                <a:sym typeface="Arial"/>
              </a:rPr>
              <a:t>admin panel</a:t>
            </a:r>
            <a:r>
              <a:rPr lang="en-IN" sz="1100" b="0" i="0" u="none" strike="noStrike" cap="none" dirty="0" smtClean="0">
                <a:solidFill>
                  <a:srgbClr val="000000"/>
                </a:solidFill>
                <a:latin typeface="Arial"/>
                <a:ea typeface="Arial"/>
                <a:cs typeface="Arial"/>
                <a:sym typeface="Arial"/>
              </a:rPr>
              <a:t>, </a:t>
            </a:r>
            <a:r>
              <a:rPr lang="en-IN" sz="1100" b="0" i="1" u="none" strike="noStrike" cap="none" dirty="0" smtClean="0">
                <a:solidFill>
                  <a:srgbClr val="000000"/>
                </a:solidFill>
                <a:latin typeface="Arial"/>
                <a:ea typeface="Arial"/>
                <a:cs typeface="Arial"/>
                <a:sym typeface="Arial"/>
              </a:rPr>
              <a:t>database interfaces</a:t>
            </a:r>
            <a:r>
              <a:rPr lang="en-IN" sz="1100" b="0" i="0" u="none" strike="noStrike" cap="none" dirty="0" smtClean="0">
                <a:solidFill>
                  <a:srgbClr val="000000"/>
                </a:solidFill>
                <a:latin typeface="Arial"/>
                <a:ea typeface="Arial"/>
                <a:cs typeface="Arial"/>
                <a:sym typeface="Arial"/>
              </a:rPr>
              <a:t>, an </a:t>
            </a:r>
            <a:r>
              <a:rPr lang="en-IN" sz="1100" b="0" i="1" u="none" strike="noStrike" cap="none" dirty="0" smtClean="0">
                <a:solidFill>
                  <a:srgbClr val="000000"/>
                </a:solidFill>
                <a:latin typeface="Arial"/>
                <a:ea typeface="Arial"/>
                <a:cs typeface="Arial"/>
                <a:sym typeface="Arial"/>
              </a:rPr>
              <a:t>ORM</a:t>
            </a:r>
            <a:r>
              <a:rPr lang="en-IN" sz="1100" b="0" i="0" u="none" strike="noStrike" cap="none" dirty="0" smtClean="0">
                <a:solidFill>
                  <a:srgbClr val="000000"/>
                </a:solidFill>
                <a:latin typeface="Arial"/>
                <a:ea typeface="Arial"/>
                <a:cs typeface="Arial"/>
                <a:sym typeface="Arial"/>
              </a:rPr>
              <a:t>, and directory structure for your apps and projects out of the box.</a:t>
            </a:r>
          </a:p>
          <a:p>
            <a:pPr marL="0" lvl="0" indent="0">
              <a:spcBef>
                <a:spcPts val="0"/>
              </a:spcBef>
              <a:spcAft>
                <a:spcPts val="0"/>
              </a:spcAft>
              <a:buNone/>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2. </a:t>
            </a:r>
            <a:r>
              <a:rPr lang="en-IN" sz="1100" b="0" i="0" u="none" strike="noStrike" cap="none" dirty="0" err="1" smtClean="0">
                <a:solidFill>
                  <a:srgbClr val="000000"/>
                </a:solidFill>
                <a:latin typeface="Arial"/>
                <a:ea typeface="Arial"/>
                <a:cs typeface="Arial"/>
                <a:sym typeface="Arial"/>
              </a:rPr>
              <a:t>Django</a:t>
            </a:r>
            <a:r>
              <a:rPr lang="en-IN" sz="1100" b="0" i="0" u="none" strike="noStrike" cap="none" dirty="0" smtClean="0">
                <a:solidFill>
                  <a:srgbClr val="000000"/>
                </a:solidFill>
                <a:latin typeface="Arial"/>
                <a:ea typeface="Arial"/>
                <a:cs typeface="Arial"/>
                <a:sym typeface="Arial"/>
              </a:rPr>
              <a:t>, if you're focused on the final product. Especially if you're working on a straight-forward application such as a news site, an e-store, or blog, and you want there to always be a single, obvious way of doing things.</a:t>
            </a:r>
          </a:p>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ORM – Object Relational Mapping module ---- for database applications ---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4" name="Shape 6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ORM – Object Relational Mapping module ---- for database applications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grpSp>
        <p:nvGrpSpPr>
          <p:cNvPr id="2"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smtClean="0"/>
              <a:t>Click to edit Master title style</a:t>
            </a:r>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smtClean="0"/>
              <a:t>Click to edit Master text styles</a:t>
            </a: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A400"/>
        </a:solidFill>
        <a:effectLst/>
      </p:bgPr>
    </p:bg>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Shape 94"/>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0"/>
        <p:cNvGrpSpPr/>
        <p:nvPr/>
      </p:nvGrpSpPr>
      <p:grpSpPr>
        <a:xfrm>
          <a:off x="0" y="0"/>
          <a:ext cx="0" cy="0"/>
          <a:chOff x="0" y="0"/>
          <a:chExt cx="0" cy="0"/>
        </a:xfrm>
      </p:grpSpPr>
      <p:sp>
        <p:nvSpPr>
          <p:cNvPr id="203" name="Shape 203"/>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5" name="Shape 205"/>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bottom pattern">
  <p:cSld name="Blank bottom pattern">
    <p:spTree>
      <p:nvGrpSpPr>
        <p:cNvPr id="1" name="Shape 572"/>
        <p:cNvGrpSpPr/>
        <p:nvPr/>
      </p:nvGrpSpPr>
      <p:grpSpPr>
        <a:xfrm>
          <a:off x="0" y="0"/>
          <a:ext cx="0" cy="0"/>
          <a:chOff x="0" y="0"/>
          <a:chExt cx="0" cy="0"/>
        </a:xfrm>
      </p:grpSpPr>
      <p:sp>
        <p:nvSpPr>
          <p:cNvPr id="622" name="Shape 6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47"/>
        <p:cNvGrpSpPr/>
        <p:nvPr/>
      </p:nvGrpSpPr>
      <p:grpSpPr>
        <a:xfrm>
          <a:off x="0" y="0"/>
          <a:ext cx="0" cy="0"/>
          <a:chOff x="0" y="0"/>
          <a:chExt cx="0" cy="0"/>
        </a:xfrm>
      </p:grpSpPr>
      <p:sp>
        <p:nvSpPr>
          <p:cNvPr id="299" name="Shape 299"/>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Shape 300"/>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Shape 301"/>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45"/>
        <p:cNvGrpSpPr/>
        <p:nvPr/>
      </p:nvGrpSpPr>
      <p:grpSpPr>
        <a:xfrm>
          <a:off x="0" y="0"/>
          <a:ext cx="0" cy="0"/>
          <a:chOff x="0" y="0"/>
          <a:chExt cx="0" cy="0"/>
        </a:xfrm>
      </p:grpSpPr>
      <p:sp>
        <p:nvSpPr>
          <p:cNvPr id="383" name="Shape 383"/>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Shape 384"/>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Shape 385"/>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Shape 386"/>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Shape 38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lateral pattern">
  <p:cSld name="Blank lateral pattern">
    <p:spTree>
      <p:nvGrpSpPr>
        <p:cNvPr id="1" name="Shape 534"/>
        <p:cNvGrpSpPr/>
        <p:nvPr/>
      </p:nvGrpSpPr>
      <p:grpSpPr>
        <a:xfrm>
          <a:off x="0" y="0"/>
          <a:ext cx="0" cy="0"/>
          <a:chOff x="0" y="0"/>
          <a:chExt cx="0" cy="0"/>
        </a:xfrm>
      </p:grpSpPr>
      <p:sp>
        <p:nvSpPr>
          <p:cNvPr id="571" name="Shape 5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smtClean="0"/>
              <a:t>Click to edit Master title style</a:t>
            </a:r>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Click to edit Master text styles</a:t>
            </a: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Click to edit Master text styles</a:t>
            </a: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smtClean="0"/>
              <a:t>Click to edit Master title style</a:t>
            </a:r>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r>
              <a:rPr lang="en-US" smtClean="0"/>
              <a:t>Click to edit Master subtitle style</a:t>
            </a:r>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smtClean="0"/>
              <a:t>Click to edit Master text styles</a:t>
            </a: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pPr lvl="0"/>
            <a:r>
              <a:rPr lang="en-US" smtClean="0"/>
              <a:t>Click to edit Master text styles</a:t>
            </a: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 dirty="0" smtClean="0">
                <a:solidFill>
                  <a:schemeClr val="accent5"/>
                </a:solidFill>
              </a:rPr>
              <a:t>FRONT-END</a:t>
            </a:r>
            <a:endParaRPr lang="en-IN" dirty="0">
              <a:solidFill>
                <a:schemeClr val="accent5"/>
              </a:solidFill>
            </a:endParaRPr>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solidFill>
                  <a:schemeClr val="accent5"/>
                </a:solidFill>
              </a:rPr>
              <a:t>AngularJS</a:t>
            </a:r>
            <a:endParaRPr lang="en-IN" dirty="0">
              <a:solidFill>
                <a:schemeClr val="accent5"/>
              </a:solidFill>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What is </a:t>
            </a:r>
            <a:r>
              <a:rPr lang="en-US" dirty="0" err="1" smtClean="0">
                <a:solidFill>
                  <a:schemeClr val="accent5"/>
                </a:solidFill>
              </a:rPr>
              <a:t>AngularJS</a:t>
            </a:r>
            <a:r>
              <a:rPr lang="en-US" dirty="0" smtClean="0">
                <a:solidFill>
                  <a:schemeClr val="accent5"/>
                </a:solidFill>
              </a:rPr>
              <a:t>?</a:t>
            </a:r>
            <a:endParaRPr lang="en-IN" dirty="0">
              <a:solidFill>
                <a:schemeClr val="accent5"/>
              </a:solidFill>
            </a:endParaRPr>
          </a:p>
        </p:txBody>
      </p:sp>
      <p:sp>
        <p:nvSpPr>
          <p:cNvPr id="655" name="Shape 655"/>
          <p:cNvSpPr txBox="1">
            <a:spLocks noGrp="1"/>
          </p:cNvSpPr>
          <p:nvPr>
            <p:ph type="body" idx="1"/>
          </p:nvPr>
        </p:nvSpPr>
        <p:spPr>
          <a:prstGeom prst="rect">
            <a:avLst/>
          </a:prstGeom>
        </p:spPr>
        <p:txBody>
          <a:bodyPr spcFirstLastPara="1" wrap="square" lIns="91425" tIns="91425" rIns="91425" bIns="91425" anchor="t" anchorCtr="0">
            <a:noAutofit/>
          </a:bodyPr>
          <a:lstStyle/>
          <a:p>
            <a:pPr>
              <a:buNone/>
            </a:pPr>
            <a:r>
              <a:rPr lang="en-IN" sz="2000" dirty="0" smtClean="0"/>
              <a:t>	</a:t>
            </a:r>
          </a:p>
          <a:p>
            <a:pPr>
              <a:buNone/>
            </a:pPr>
            <a:endParaRPr lang="en-IN" sz="2000" dirty="0" smtClean="0"/>
          </a:p>
          <a:p>
            <a:pPr>
              <a:buNone/>
            </a:pPr>
            <a:r>
              <a:rPr lang="en-IN" sz="2000" dirty="0" smtClean="0"/>
              <a:t>	</a:t>
            </a:r>
            <a:r>
              <a:rPr lang="en-IN" sz="2000" dirty="0" err="1" smtClean="0"/>
              <a:t>AngularJS</a:t>
            </a:r>
            <a:r>
              <a:rPr lang="en-IN" sz="2000" dirty="0" smtClean="0"/>
              <a:t> </a:t>
            </a:r>
            <a:r>
              <a:rPr lang="en-IN" sz="2000" dirty="0" smtClean="0"/>
              <a:t>lets you extend HTML vocabulary for your application. The resulting environment is extraordinarily expressive, readable, and quick to develop.</a:t>
            </a:r>
            <a:endParaRPr lang="en-IN" sz="2000" dirty="0"/>
          </a:p>
        </p:txBody>
      </p:sp>
      <p:sp>
        <p:nvSpPr>
          <p:cNvPr id="656" name="Shape 65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solidFill>
                  <a:schemeClr val="accent5"/>
                </a:solidFill>
              </a:rPr>
              <a:t>Why Angular?</a:t>
            </a:r>
            <a:endParaRPr>
              <a:solidFill>
                <a:schemeClr val="accent5"/>
              </a:solidFill>
            </a:endParaRPr>
          </a:p>
        </p:txBody>
      </p:sp>
      <p:sp>
        <p:nvSpPr>
          <p:cNvPr id="697" name="Shape 697"/>
          <p:cNvSpPr txBox="1">
            <a:spLocks noGrp="1"/>
          </p:cNvSpPr>
          <p:nvPr>
            <p:ph type="body" idx="1"/>
          </p:nvPr>
        </p:nvSpPr>
        <p:spPr>
          <a:xfrm>
            <a:off x="571472" y="1849075"/>
            <a:ext cx="8358245" cy="2656500"/>
          </a:xfrm>
          <a:prstGeom prst="rect">
            <a:avLst/>
          </a:prstGeom>
        </p:spPr>
        <p:txBody>
          <a:bodyPr spcFirstLastPara="1" wrap="square" lIns="91425" tIns="91425" rIns="91425" bIns="91425" anchor="t" anchorCtr="0">
            <a:noAutofit/>
          </a:bodyPr>
          <a:lstStyle/>
          <a:p>
            <a:r>
              <a:rPr lang="en-IN" dirty="0" smtClean="0"/>
              <a:t>Data Binding</a:t>
            </a:r>
          </a:p>
          <a:p>
            <a:r>
              <a:rPr lang="en-IN" dirty="0" smtClean="0"/>
              <a:t>Controller</a:t>
            </a:r>
          </a:p>
          <a:p>
            <a:r>
              <a:rPr lang="en-IN" dirty="0" smtClean="0"/>
              <a:t>Plain JavaScript</a:t>
            </a:r>
            <a:endParaRPr lang="en-IN" b="1" dirty="0" smtClean="0"/>
          </a:p>
          <a:p>
            <a:r>
              <a:rPr lang="en-IN" dirty="0" smtClean="0"/>
              <a:t>Directives</a:t>
            </a:r>
            <a:endParaRPr lang="en-IN" b="1" dirty="0" smtClean="0"/>
          </a:p>
          <a:p>
            <a:r>
              <a:rPr lang="en-IN" dirty="0" smtClean="0"/>
              <a:t>Reusable Components</a:t>
            </a:r>
            <a:endParaRPr lang="en-IN" b="1" dirty="0" smtClean="0"/>
          </a:p>
          <a:p>
            <a:r>
              <a:rPr lang="en-IN" dirty="0" smtClean="0"/>
              <a:t>Testable</a:t>
            </a:r>
            <a:endParaRPr lang="en-IN" b="1" dirty="0" smtClean="0"/>
          </a:p>
          <a:p>
            <a:endParaRPr lang="en-IN" dirty="0" smtClean="0"/>
          </a:p>
        </p:txBody>
      </p:sp>
      <p:sp>
        <p:nvSpPr>
          <p:cNvPr id="700" name="Shape 7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500312"/>
            <a:ext cx="2323281" cy="668100"/>
          </a:xfrm>
        </p:spPr>
        <p:txBody>
          <a:bodyPr/>
          <a:lstStyle/>
          <a:p>
            <a:r>
              <a:rPr lang="en-US" dirty="0" smtClean="0">
                <a:solidFill>
                  <a:schemeClr val="accent5"/>
                </a:solidFill>
              </a:rPr>
              <a:t>Angular code</a:t>
            </a:r>
            <a:endParaRPr lang="en-IN" dirty="0">
              <a:solidFill>
                <a:schemeClr val="accent5"/>
              </a:solidFill>
            </a:endParaRPr>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13</a:t>
            </a:fld>
            <a:endParaRPr lang="en"/>
          </a:p>
        </p:txBody>
      </p:sp>
      <p:pic>
        <p:nvPicPr>
          <p:cNvPr id="5" name="Picture 4" descr="angular.png"/>
          <p:cNvPicPr>
            <a:picLocks noChangeAspect="1"/>
          </p:cNvPicPr>
          <p:nvPr/>
        </p:nvPicPr>
        <p:blipFill>
          <a:blip r:embed="rId2"/>
          <a:stretch>
            <a:fillRect/>
          </a:stretch>
        </p:blipFill>
        <p:spPr>
          <a:xfrm>
            <a:off x="3742865" y="0"/>
            <a:ext cx="5401135" cy="5143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5"/>
                </a:solidFill>
              </a:rPr>
              <a:t>AJAX</a:t>
            </a:r>
            <a:endParaRPr lang="en-IN" dirty="0">
              <a:solidFill>
                <a:schemeClr val="accent5"/>
              </a:solidFill>
            </a:endParaRPr>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What is AJAX?</a:t>
            </a:r>
            <a:endParaRPr lang="en-IN" dirty="0">
              <a:solidFill>
                <a:schemeClr val="accent5"/>
              </a:solidFill>
            </a:endParaRPr>
          </a:p>
        </p:txBody>
      </p:sp>
      <p:sp>
        <p:nvSpPr>
          <p:cNvPr id="655" name="Shape 655"/>
          <p:cNvSpPr txBox="1">
            <a:spLocks noGrp="1"/>
          </p:cNvSpPr>
          <p:nvPr>
            <p:ph type="body" idx="1"/>
          </p:nvPr>
        </p:nvSpPr>
        <p:spPr>
          <a:prstGeom prst="rect">
            <a:avLst/>
          </a:prstGeom>
        </p:spPr>
        <p:txBody>
          <a:bodyPr spcFirstLastPara="1" wrap="square" lIns="91425" tIns="91425" rIns="91425" bIns="91425" anchor="t" anchorCtr="0">
            <a:noAutofit/>
          </a:bodyPr>
          <a:lstStyle/>
          <a:p>
            <a:pPr>
              <a:buNone/>
            </a:pPr>
            <a:endParaRPr lang="en-IN" sz="2000" dirty="0" smtClean="0"/>
          </a:p>
          <a:p>
            <a:pPr>
              <a:buNone/>
            </a:pPr>
            <a:endParaRPr lang="en-IN" sz="2000" dirty="0" smtClean="0"/>
          </a:p>
          <a:p>
            <a:pPr>
              <a:buNone/>
            </a:pPr>
            <a:r>
              <a:rPr lang="en-IN" sz="2000" dirty="0" smtClean="0"/>
              <a:t>AJAX </a:t>
            </a:r>
            <a:r>
              <a:rPr lang="en-IN" sz="2000" dirty="0" smtClean="0"/>
              <a:t>is a developer's dream, because you can:</a:t>
            </a:r>
          </a:p>
          <a:p>
            <a:pPr>
              <a:buNone/>
            </a:pPr>
            <a:r>
              <a:rPr lang="en-IN" sz="2000" dirty="0" smtClean="0"/>
              <a:t>	</a:t>
            </a:r>
            <a:r>
              <a:rPr lang="en-IN" sz="1600" dirty="0" smtClean="0"/>
              <a:t>Update a web page without reloading the page</a:t>
            </a:r>
          </a:p>
          <a:p>
            <a:pPr>
              <a:buNone/>
            </a:pPr>
            <a:r>
              <a:rPr lang="en-IN" sz="1600" dirty="0" smtClean="0"/>
              <a:t>	Request data from a server after the page loaded</a:t>
            </a:r>
          </a:p>
          <a:p>
            <a:pPr>
              <a:buNone/>
            </a:pPr>
            <a:r>
              <a:rPr lang="en-IN" sz="1600" dirty="0" smtClean="0"/>
              <a:t>	Receive data from a server after the page loaded</a:t>
            </a:r>
          </a:p>
          <a:p>
            <a:pPr>
              <a:buNone/>
            </a:pPr>
            <a:r>
              <a:rPr lang="en-IN" sz="1600" dirty="0" smtClean="0"/>
              <a:t>	Send data to a server - in the background</a:t>
            </a:r>
            <a:endParaRPr lang="en-IN" sz="1600" dirty="0"/>
          </a:p>
        </p:txBody>
      </p:sp>
      <p:sp>
        <p:nvSpPr>
          <p:cNvPr id="656" name="Shape 65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pic>
        <p:nvPicPr>
          <p:cNvPr id="9" name="Picture 8" descr="ajaxfinal.png"/>
          <p:cNvPicPr>
            <a:picLocks noChangeAspect="1"/>
          </p:cNvPicPr>
          <p:nvPr/>
        </p:nvPicPr>
        <p:blipFill>
          <a:blip r:embed="rId3"/>
          <a:stretch>
            <a:fillRect/>
          </a:stretch>
        </p:blipFill>
        <p:spPr>
          <a:xfrm>
            <a:off x="3643307" y="0"/>
            <a:ext cx="5500694" cy="5143500"/>
          </a:xfrm>
          <a:prstGeom prst="rect">
            <a:avLst/>
          </a:prstGeom>
        </p:spPr>
      </p:pic>
      <p:sp>
        <p:nvSpPr>
          <p:cNvPr id="801" name="Shape 801"/>
          <p:cNvSpPr txBox="1">
            <a:spLocks noGrp="1"/>
          </p:cNvSpPr>
          <p:nvPr>
            <p:ph type="title"/>
          </p:nvPr>
        </p:nvSpPr>
        <p:spPr>
          <a:xfrm>
            <a:off x="0" y="2143122"/>
            <a:ext cx="3428992" cy="92869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solidFill>
                  <a:schemeClr val="accent5"/>
                </a:solidFill>
              </a:rPr>
              <a:t>Our AJAX Request &amp; Response handler</a:t>
            </a:r>
            <a:endParaRPr>
              <a:solidFill>
                <a:schemeClr val="accent5"/>
              </a:solidFill>
            </a:endParaRPr>
          </a:p>
        </p:txBody>
      </p:sp>
      <p:sp>
        <p:nvSpPr>
          <p:cNvPr id="805" name="Shape 80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7" name="Right Brace 16"/>
          <p:cNvSpPr/>
          <p:nvPr/>
        </p:nvSpPr>
        <p:spPr>
          <a:xfrm flipH="1">
            <a:off x="3214678" y="928676"/>
            <a:ext cx="928694" cy="4214824"/>
          </a:xfrm>
          <a:prstGeom prst="rightBrace">
            <a:avLst>
              <a:gd name="adj1" fmla="val 43888"/>
              <a:gd name="adj2" fmla="val 68655"/>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8" name="TextBox 17"/>
          <p:cNvSpPr txBox="1"/>
          <p:nvPr/>
        </p:nvSpPr>
        <p:spPr>
          <a:xfrm>
            <a:off x="928662" y="3571882"/>
            <a:ext cx="2653290" cy="523220"/>
          </a:xfrm>
          <a:prstGeom prst="rect">
            <a:avLst/>
          </a:prstGeom>
          <a:noFill/>
        </p:spPr>
        <p:txBody>
          <a:bodyPr wrap="none" rtlCol="0">
            <a:spAutoFit/>
          </a:bodyPr>
          <a:lstStyle/>
          <a:p>
            <a:r>
              <a:rPr lang="en-US" dirty="0" smtClean="0">
                <a:solidFill>
                  <a:schemeClr val="tx1"/>
                </a:solidFill>
                <a:latin typeface="Montserrat" charset="0"/>
              </a:rPr>
              <a:t>Programmatically creating </a:t>
            </a:r>
          </a:p>
          <a:p>
            <a:r>
              <a:rPr lang="en-US" dirty="0" smtClean="0">
                <a:solidFill>
                  <a:schemeClr val="tx1"/>
                </a:solidFill>
                <a:latin typeface="Montserrat" charset="0"/>
              </a:rPr>
              <a:t>HTML on page</a:t>
            </a:r>
            <a:endParaRPr lang="en-IN" dirty="0">
              <a:solidFill>
                <a:schemeClr val="tx1"/>
              </a:solidFill>
              <a:latin typeface="Montserrat" charset="0"/>
            </a:endParaRPr>
          </a:p>
        </p:txBody>
      </p:sp>
      <p:cxnSp>
        <p:nvCxnSpPr>
          <p:cNvPr id="20" name="Curved Connector 19"/>
          <p:cNvCxnSpPr>
            <a:endCxn id="21" idx="3"/>
          </p:cNvCxnSpPr>
          <p:nvPr/>
        </p:nvCxnSpPr>
        <p:spPr>
          <a:xfrm rot="10800000" flipV="1">
            <a:off x="2915938" y="642923"/>
            <a:ext cx="1155996" cy="653955"/>
          </a:xfrm>
          <a:prstGeom prst="curvedConnector3">
            <a:avLst>
              <a:gd name="adj1" fmla="val 50000"/>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1500166" y="1142990"/>
            <a:ext cx="1415772" cy="307777"/>
          </a:xfrm>
          <a:prstGeom prst="rect">
            <a:avLst/>
          </a:prstGeom>
          <a:noFill/>
        </p:spPr>
        <p:txBody>
          <a:bodyPr wrap="none" rtlCol="0">
            <a:spAutoFit/>
          </a:bodyPr>
          <a:lstStyle/>
          <a:p>
            <a:r>
              <a:rPr lang="en-US" dirty="0" smtClean="0">
                <a:solidFill>
                  <a:schemeClr val="tx1"/>
                </a:solidFill>
                <a:latin typeface="Montserrat" charset="0"/>
              </a:rPr>
              <a:t>POST request</a:t>
            </a:r>
            <a:endParaRPr lang="en-IN" dirty="0">
              <a:solidFill>
                <a:schemeClr val="tx1"/>
              </a:solidFill>
              <a:latin typeface="Montserrat"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JSON Data Sample</a:t>
            </a:r>
            <a:endParaRPr lang="en-IN" dirty="0">
              <a:solidFill>
                <a:schemeClr val="accent5"/>
              </a:solidFill>
            </a:endParaRPr>
          </a:p>
        </p:txBody>
      </p:sp>
      <p:sp>
        <p:nvSpPr>
          <p:cNvPr id="5" name="Text Placeholder 4"/>
          <p:cNvSpPr>
            <a:spLocks noGrp="1"/>
          </p:cNvSpPr>
          <p:nvPr>
            <p:ph type="body" idx="1"/>
          </p:nvPr>
        </p:nvSpPr>
        <p:spPr>
          <a:xfrm>
            <a:off x="571472" y="1714494"/>
            <a:ext cx="8358246" cy="3429006"/>
          </a:xfrm>
        </p:spPr>
        <p:txBody>
          <a:bodyPr/>
          <a:lstStyle/>
          <a:p>
            <a:pPr>
              <a:buNone/>
            </a:pPr>
            <a:r>
              <a:rPr lang="en-IN" sz="1150" dirty="0" smtClean="0"/>
              <a:t>{"</a:t>
            </a:r>
            <a:r>
              <a:rPr lang="en-IN" sz="1150" b="1" dirty="0" err="1" smtClean="0">
                <a:solidFill>
                  <a:schemeClr val="accent5"/>
                </a:solidFill>
              </a:rPr>
              <a:t>ProductName</a:t>
            </a:r>
            <a:r>
              <a:rPr lang="en-IN" sz="1150" dirty="0" smtClean="0"/>
              <a:t>" : "Apple </a:t>
            </a:r>
            <a:r>
              <a:rPr lang="en-IN" sz="1150" dirty="0" err="1" smtClean="0"/>
              <a:t>iPhone</a:t>
            </a:r>
            <a:r>
              <a:rPr lang="en-IN" sz="1150" dirty="0" smtClean="0"/>
              <a:t> X(256 GB)",</a:t>
            </a:r>
          </a:p>
          <a:p>
            <a:pPr>
              <a:buNone/>
            </a:pPr>
            <a:r>
              <a:rPr lang="en-IN" sz="1150" dirty="0" smtClean="0"/>
              <a:t>"</a:t>
            </a:r>
            <a:r>
              <a:rPr lang="en-IN" sz="1150" b="1" dirty="0" err="1" smtClean="0">
                <a:solidFill>
                  <a:schemeClr val="accent5"/>
                </a:solidFill>
              </a:rPr>
              <a:t>ProductDescription</a:t>
            </a:r>
            <a:r>
              <a:rPr lang="en-IN" sz="1150" dirty="0" smtClean="0"/>
              <a:t>" : "14.73 </a:t>
            </a:r>
            <a:r>
              <a:rPr lang="en-IN" sz="1150" dirty="0" err="1" smtClean="0"/>
              <a:t>centimeters</a:t>
            </a:r>
            <a:r>
              <a:rPr lang="en-IN" sz="1150" dirty="0" smtClean="0"/>
              <a:t> (5.8-inch) capacitive </a:t>
            </a:r>
            <a:r>
              <a:rPr lang="en-IN" sz="1150" dirty="0" err="1" smtClean="0"/>
              <a:t>touchscreen</a:t>
            </a:r>
            <a:r>
              <a:rPr lang="en-IN" sz="1150" dirty="0" smtClean="0"/>
              <a:t> with 2436 x 1125 pixels resolution, </a:t>
            </a:r>
            <a:r>
              <a:rPr lang="en-IN" sz="1150" dirty="0" err="1" smtClean="0"/>
              <a:t>iOS</a:t>
            </a:r>
            <a:r>
              <a:rPr lang="en-IN" sz="1150" dirty="0" smtClean="0"/>
              <a:t> v11.1.1 operating system with 1.3GHz Apple A11 Bionic </a:t>
            </a:r>
            <a:r>
              <a:rPr lang="en-IN" sz="1150" dirty="0" err="1" smtClean="0"/>
              <a:t>hexa</a:t>
            </a:r>
            <a:r>
              <a:rPr lang="en-IN" sz="1150" dirty="0" smtClean="0"/>
              <a:t> core processor, 3GB RAM, 256GB internal memory and single SIM, 2716mAH lithium-ion battery,1 year manufacturer warranty for device and in-box accessories including batteries from the date of purchase" , </a:t>
            </a:r>
          </a:p>
          <a:p>
            <a:pPr>
              <a:buNone/>
            </a:pPr>
            <a:r>
              <a:rPr lang="en-IN" sz="1150" dirty="0" smtClean="0"/>
              <a:t>"</a:t>
            </a:r>
            <a:r>
              <a:rPr lang="en-IN" sz="1150" b="1" dirty="0" err="1" smtClean="0">
                <a:solidFill>
                  <a:schemeClr val="accent5"/>
                </a:solidFill>
              </a:rPr>
              <a:t>imagelink</a:t>
            </a:r>
            <a:r>
              <a:rPr lang="en-IN" sz="1150" dirty="0" smtClean="0"/>
              <a:t>" : "https://images-eu.ssl-images-amazon.com/images/I/41yHmwJxbIL._SY300_QL70_.jpg",</a:t>
            </a:r>
          </a:p>
          <a:p>
            <a:pPr>
              <a:buNone/>
            </a:pPr>
            <a:r>
              <a:rPr lang="en-IN" sz="1150" dirty="0" smtClean="0"/>
              <a:t>"</a:t>
            </a:r>
            <a:r>
              <a:rPr lang="en-IN" sz="1150" b="1" dirty="0" smtClean="0">
                <a:solidFill>
                  <a:schemeClr val="accent5"/>
                </a:solidFill>
              </a:rPr>
              <a:t>product</a:t>
            </a:r>
            <a:r>
              <a:rPr lang="en-IN" sz="1150" dirty="0" smtClean="0"/>
              <a:t>" : [{"</a:t>
            </a:r>
            <a:r>
              <a:rPr lang="en-IN" sz="1150" b="1" dirty="0" smtClean="0">
                <a:solidFill>
                  <a:schemeClr val="accent5"/>
                </a:solidFill>
              </a:rPr>
              <a:t>category</a:t>
            </a:r>
            <a:r>
              <a:rPr lang="en-IN" sz="1150" dirty="0" smtClean="0"/>
              <a:t>" : "phone", "</a:t>
            </a:r>
            <a:r>
              <a:rPr lang="en-IN" sz="1150" b="1" dirty="0" smtClean="0">
                <a:solidFill>
                  <a:schemeClr val="accent5"/>
                </a:solidFill>
              </a:rPr>
              <a:t>percent</a:t>
            </a:r>
            <a:r>
              <a:rPr lang="en-IN" sz="1150" dirty="0" smtClean="0"/>
              <a:t>" : "50.0%"},{"</a:t>
            </a:r>
            <a:r>
              <a:rPr lang="en-IN" sz="1150" b="1" dirty="0" smtClean="0">
                <a:solidFill>
                  <a:schemeClr val="accent5"/>
                </a:solidFill>
              </a:rPr>
              <a:t>category</a:t>
            </a:r>
            <a:r>
              <a:rPr lang="en-IN" sz="1150" dirty="0" smtClean="0"/>
              <a:t>" : "time", "</a:t>
            </a:r>
            <a:r>
              <a:rPr lang="en-IN" sz="1150" b="1" dirty="0" smtClean="0">
                <a:solidFill>
                  <a:schemeClr val="accent5"/>
                </a:solidFill>
              </a:rPr>
              <a:t>percent</a:t>
            </a:r>
            <a:r>
              <a:rPr lang="en-IN" sz="1150" dirty="0" smtClean="0"/>
              <a:t>" : "50.0%"},</a:t>
            </a:r>
          </a:p>
          <a:p>
            <a:pPr>
              <a:buNone/>
            </a:pPr>
            <a:r>
              <a:rPr lang="en-IN" sz="1150" dirty="0" smtClean="0"/>
              <a:t>                      {"</a:t>
            </a:r>
            <a:r>
              <a:rPr lang="en-IN" sz="1150" b="1" dirty="0" smtClean="0">
                <a:solidFill>
                  <a:schemeClr val="accent5"/>
                </a:solidFill>
              </a:rPr>
              <a:t>category</a:t>
            </a:r>
            <a:r>
              <a:rPr lang="en-IN" sz="1150" dirty="0" smtClean="0"/>
              <a:t>" : "product", "</a:t>
            </a:r>
            <a:r>
              <a:rPr lang="en-IN" sz="1150" b="1" dirty="0" smtClean="0">
                <a:solidFill>
                  <a:schemeClr val="accent5"/>
                </a:solidFill>
              </a:rPr>
              <a:t>percent</a:t>
            </a:r>
            <a:r>
              <a:rPr lang="en-IN" sz="1150" dirty="0" smtClean="0"/>
              <a:t>" : "50.0%"}, {"</a:t>
            </a:r>
            <a:r>
              <a:rPr lang="en-IN" sz="1150" b="1" dirty="0" smtClean="0">
                <a:solidFill>
                  <a:schemeClr val="accent5"/>
                </a:solidFill>
              </a:rPr>
              <a:t>category</a:t>
            </a:r>
            <a:r>
              <a:rPr lang="en-IN" sz="1150" dirty="0" smtClean="0"/>
              <a:t>" : "camera", "</a:t>
            </a:r>
            <a:r>
              <a:rPr lang="en-IN" sz="1150" b="1" dirty="0" smtClean="0">
                <a:solidFill>
                  <a:schemeClr val="accent5"/>
                </a:solidFill>
              </a:rPr>
              <a:t>percent</a:t>
            </a:r>
            <a:r>
              <a:rPr lang="en-IN" sz="1150" dirty="0" smtClean="0"/>
              <a:t>" : "50.0%"},</a:t>
            </a:r>
          </a:p>
          <a:p>
            <a:pPr>
              <a:buNone/>
            </a:pPr>
            <a:r>
              <a:rPr lang="en-IN" sz="1150" dirty="0" smtClean="0"/>
              <a:t>                      {"</a:t>
            </a:r>
            <a:r>
              <a:rPr lang="en-IN" sz="1150" b="1" dirty="0" smtClean="0">
                <a:solidFill>
                  <a:schemeClr val="accent5"/>
                </a:solidFill>
              </a:rPr>
              <a:t>category</a:t>
            </a:r>
            <a:r>
              <a:rPr lang="en-IN" sz="1150" dirty="0" smtClean="0"/>
              <a:t>" : "service", "</a:t>
            </a:r>
            <a:r>
              <a:rPr lang="en-IN" sz="1150" b="1" dirty="0" smtClean="0">
                <a:solidFill>
                  <a:schemeClr val="accent5"/>
                </a:solidFill>
              </a:rPr>
              <a:t>percent</a:t>
            </a:r>
            <a:r>
              <a:rPr lang="en-IN" sz="1150" dirty="0" smtClean="0"/>
              <a:t>" : "52.0%”}, {"</a:t>
            </a:r>
            <a:r>
              <a:rPr lang="en-IN" sz="1150" b="1" dirty="0" smtClean="0">
                <a:solidFill>
                  <a:schemeClr val="accent5"/>
                </a:solidFill>
              </a:rPr>
              <a:t>category</a:t>
            </a:r>
            <a:r>
              <a:rPr lang="en-IN" sz="1150" dirty="0" smtClean="0"/>
              <a:t>" : "year", "</a:t>
            </a:r>
            <a:r>
              <a:rPr lang="en-IN" sz="1150" b="1" dirty="0" smtClean="0">
                <a:solidFill>
                  <a:schemeClr val="accent5"/>
                </a:solidFill>
              </a:rPr>
              <a:t>percent</a:t>
            </a:r>
            <a:r>
              <a:rPr lang="en-IN" sz="1150" dirty="0" smtClean="0"/>
              <a:t>" : "51.851851851851855%"}],</a:t>
            </a:r>
          </a:p>
          <a:p>
            <a:pPr>
              <a:buNone/>
            </a:pPr>
            <a:r>
              <a:rPr lang="en-IN" sz="1150" dirty="0" smtClean="0"/>
              <a:t> "</a:t>
            </a:r>
            <a:r>
              <a:rPr lang="en-IN" sz="1150" b="1" dirty="0" smtClean="0">
                <a:solidFill>
                  <a:schemeClr val="accent5"/>
                </a:solidFill>
              </a:rPr>
              <a:t>tree</a:t>
            </a:r>
            <a:r>
              <a:rPr lang="en-IN" sz="1150" dirty="0" smtClean="0"/>
              <a:t>" :        [{ "</a:t>
            </a:r>
            <a:r>
              <a:rPr lang="en-IN" sz="1150" b="1" dirty="0" smtClean="0">
                <a:solidFill>
                  <a:schemeClr val="accent5"/>
                </a:solidFill>
              </a:rPr>
              <a:t>topic</a:t>
            </a:r>
            <a:r>
              <a:rPr lang="en-IN" sz="1150" dirty="0" smtClean="0"/>
              <a:t>" : "phone", "</a:t>
            </a:r>
            <a:r>
              <a:rPr lang="en-IN" sz="1150" b="1" dirty="0" smtClean="0">
                <a:solidFill>
                  <a:schemeClr val="accent5"/>
                </a:solidFill>
              </a:rPr>
              <a:t>subtopic</a:t>
            </a:r>
            <a:r>
              <a:rPr lang="en-IN" sz="1150" dirty="0" smtClean="0"/>
              <a:t>" : [{ "</a:t>
            </a:r>
            <a:r>
              <a:rPr lang="en-IN" sz="1150" b="1" dirty="0" err="1" smtClean="0">
                <a:solidFill>
                  <a:schemeClr val="accent5"/>
                </a:solidFill>
              </a:rPr>
              <a:t>SubtopicName</a:t>
            </a:r>
            <a:r>
              <a:rPr lang="en-IN" sz="1150" dirty="0" smtClean="0"/>
              <a:t>" : "Nice phone"},{ "</a:t>
            </a:r>
            <a:r>
              <a:rPr lang="en-IN" sz="1150" b="1" dirty="0" err="1" smtClean="0">
                <a:solidFill>
                  <a:schemeClr val="accent5"/>
                </a:solidFill>
              </a:rPr>
              <a:t>SubtopicName</a:t>
            </a:r>
            <a:r>
              <a:rPr lang="en-IN" sz="1150" dirty="0" smtClean="0"/>
              <a:t>" : "great phone"},   </a:t>
            </a:r>
          </a:p>
          <a:p>
            <a:pPr>
              <a:buNone/>
            </a:pPr>
            <a:r>
              <a:rPr lang="en-IN" sz="1150" dirty="0" smtClean="0"/>
              <a:t>                      {"</a:t>
            </a:r>
            <a:r>
              <a:rPr lang="en-IN" sz="1150" b="1" dirty="0" err="1" smtClean="0">
                <a:solidFill>
                  <a:schemeClr val="accent5"/>
                </a:solidFill>
              </a:rPr>
              <a:t>SubtopicName</a:t>
            </a:r>
            <a:r>
              <a:rPr lang="en-IN" sz="1150" dirty="0" smtClean="0"/>
              <a:t>" : "awesome phone"}]}, { "</a:t>
            </a:r>
            <a:r>
              <a:rPr lang="en-IN" sz="1150" b="1" dirty="0" smtClean="0">
                <a:solidFill>
                  <a:schemeClr val="accent5"/>
                </a:solidFill>
              </a:rPr>
              <a:t>topic</a:t>
            </a:r>
            <a:r>
              <a:rPr lang="en-IN" sz="1150" dirty="0" smtClean="0"/>
              <a:t>" : "battery", "</a:t>
            </a:r>
            <a:r>
              <a:rPr lang="en-IN" sz="1150" dirty="0" smtClean="0">
                <a:solidFill>
                  <a:schemeClr val="accent5"/>
                </a:solidFill>
              </a:rPr>
              <a:t>subtopic</a:t>
            </a:r>
            <a:r>
              <a:rPr lang="en-IN" sz="1150" dirty="0" smtClean="0"/>
              <a:t>" : [{ "</a:t>
            </a:r>
            <a:r>
              <a:rPr lang="en-IN" sz="1150" b="1" dirty="0" err="1" smtClean="0">
                <a:solidFill>
                  <a:schemeClr val="accent5"/>
                </a:solidFill>
              </a:rPr>
              <a:t>SubtopicName</a:t>
            </a:r>
            <a:r>
              <a:rPr lang="en-IN" sz="1150" dirty="0" smtClean="0"/>
              <a:t>" : "good </a:t>
            </a:r>
          </a:p>
          <a:p>
            <a:pPr>
              <a:buNone/>
            </a:pPr>
            <a:r>
              <a:rPr lang="en-IN" sz="1150" dirty="0" smtClean="0"/>
              <a:t>                        battery"}]}, { "</a:t>
            </a:r>
            <a:r>
              <a:rPr lang="en-IN" sz="1150" b="1" dirty="0" smtClean="0">
                <a:solidFill>
                  <a:schemeClr val="accent5"/>
                </a:solidFill>
              </a:rPr>
              <a:t>topic</a:t>
            </a:r>
            <a:r>
              <a:rPr lang="en-IN" sz="1150" dirty="0" smtClean="0"/>
              <a:t>" : "experience", “</a:t>
            </a:r>
            <a:r>
              <a:rPr lang="en-IN" sz="1150" b="1" dirty="0" smtClean="0">
                <a:solidFill>
                  <a:schemeClr val="accent5"/>
                </a:solidFill>
              </a:rPr>
              <a:t>subtopic</a:t>
            </a:r>
            <a:r>
              <a:rPr lang="en-IN" sz="1150" dirty="0" smtClean="0"/>
              <a:t>" : [{ "</a:t>
            </a:r>
            <a:r>
              <a:rPr lang="en-IN" sz="1150" b="1" dirty="0" err="1" smtClean="0">
                <a:solidFill>
                  <a:schemeClr val="accent5"/>
                </a:solidFill>
              </a:rPr>
              <a:t>SubtopicName</a:t>
            </a:r>
            <a:r>
              <a:rPr lang="en-IN" sz="1150" dirty="0" smtClean="0"/>
              <a:t>" : "good experience"}]}</a:t>
            </a:r>
          </a:p>
          <a:p>
            <a:pPr>
              <a:buNone/>
            </a:pPr>
            <a:r>
              <a:rPr lang="en-IN" sz="1150" dirty="0" smtClean="0"/>
              <a:t>     		]</a:t>
            </a:r>
          </a:p>
          <a:p>
            <a:pPr>
              <a:buNone/>
            </a:pPr>
            <a:r>
              <a:rPr lang="en-IN" sz="1150" dirty="0" smtClean="0"/>
              <a:t>   }</a:t>
            </a:r>
            <a:endParaRPr lang="en-IN" sz="1150" dirty="0"/>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accent5"/>
                </a:solidFill>
              </a:rPr>
              <a:t>Our process is easy</a:t>
            </a:r>
            <a:endParaRPr>
              <a:solidFill>
                <a:schemeClr val="accent5"/>
              </a:solidFill>
            </a:endParaRPr>
          </a:p>
        </p:txBody>
      </p:sp>
      <p:sp>
        <p:nvSpPr>
          <p:cNvPr id="787" name="Shape 78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grpSp>
        <p:nvGrpSpPr>
          <p:cNvPr id="788" name="Shape 788"/>
          <p:cNvGrpSpPr/>
          <p:nvPr/>
        </p:nvGrpSpPr>
        <p:grpSpPr>
          <a:xfrm>
            <a:off x="5632317" y="1189775"/>
            <a:ext cx="3305700" cy="3483050"/>
            <a:chOff x="5632317" y="1189775"/>
            <a:chExt cx="3305700" cy="3483050"/>
          </a:xfrm>
        </p:grpSpPr>
        <p:sp>
          <p:nvSpPr>
            <p:cNvPr id="789" name="Shape 789"/>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dirty="0" smtClean="0">
                  <a:solidFill>
                    <a:schemeClr val="tx1"/>
                  </a:solidFill>
                  <a:latin typeface="Montserrat"/>
                  <a:ea typeface="Montserrat"/>
                  <a:cs typeface="Montserrat"/>
                  <a:sym typeface="Montserrat"/>
                </a:rPr>
                <a:t>Step </a:t>
              </a:r>
              <a:r>
                <a:rPr lang="en" b="1" dirty="0">
                  <a:solidFill>
                    <a:schemeClr val="tx1"/>
                  </a:solidFill>
                  <a:latin typeface="Montserrat"/>
                  <a:ea typeface="Montserrat"/>
                  <a:cs typeface="Montserrat"/>
                  <a:sym typeface="Montserrat"/>
                </a:rPr>
                <a:t>3</a:t>
              </a:r>
              <a:endParaRPr b="1">
                <a:solidFill>
                  <a:schemeClr val="tx1"/>
                </a:solidFill>
                <a:latin typeface="Montserrat"/>
                <a:ea typeface="Montserrat"/>
                <a:cs typeface="Montserrat"/>
                <a:sym typeface="Montserrat"/>
              </a:endParaRPr>
            </a:p>
          </p:txBody>
        </p:sp>
        <p:sp>
          <p:nvSpPr>
            <p:cNvPr id="790" name="Shape 790"/>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US" sz="1200" dirty="0" smtClean="0">
                  <a:solidFill>
                    <a:schemeClr val="tx1"/>
                  </a:solidFill>
                  <a:latin typeface="Montserrat Light"/>
                  <a:ea typeface="Montserrat Light"/>
                  <a:cs typeface="Montserrat Light"/>
                  <a:sym typeface="Montserrat Light"/>
                </a:rPr>
                <a:t>The data is in JSON format which is then rendered on the website in respective tabs. In the form of extractive, abstractive and topic tree summary.</a:t>
              </a:r>
              <a:endParaRPr sz="1200">
                <a:solidFill>
                  <a:schemeClr val="tx1"/>
                </a:solidFill>
                <a:latin typeface="Montserrat Light"/>
                <a:ea typeface="Montserrat Light"/>
                <a:cs typeface="Montserrat Light"/>
                <a:sym typeface="Montserrat Light"/>
              </a:endParaRPr>
            </a:p>
          </p:txBody>
        </p:sp>
      </p:grpSp>
      <p:grpSp>
        <p:nvGrpSpPr>
          <p:cNvPr id="791" name="Shape 791"/>
          <p:cNvGrpSpPr/>
          <p:nvPr/>
        </p:nvGrpSpPr>
        <p:grpSpPr>
          <a:xfrm>
            <a:off x="0" y="1189989"/>
            <a:ext cx="3546900" cy="3482836"/>
            <a:chOff x="0" y="1189989"/>
            <a:chExt cx="3546900" cy="3482836"/>
          </a:xfrm>
        </p:grpSpPr>
        <p:sp>
          <p:nvSpPr>
            <p:cNvPr id="792" name="Shape 792"/>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dirty="0" smtClean="0">
                  <a:solidFill>
                    <a:srgbClr val="FFFFFF"/>
                  </a:solidFill>
                  <a:latin typeface="Montserrat"/>
                  <a:ea typeface="Montserrat"/>
                  <a:cs typeface="Montserrat"/>
                  <a:sym typeface="Montserrat"/>
                </a:rPr>
                <a:t>Step 1</a:t>
              </a:r>
              <a:endParaRPr b="1">
                <a:solidFill>
                  <a:srgbClr val="FFFFFF"/>
                </a:solidFill>
                <a:latin typeface="Montserrat"/>
                <a:ea typeface="Montserrat"/>
                <a:cs typeface="Montserrat"/>
                <a:sym typeface="Montserrat"/>
              </a:endParaRPr>
            </a:p>
          </p:txBody>
        </p:sp>
        <p:sp>
          <p:nvSpPr>
            <p:cNvPr id="793" name="Shape 793"/>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200" dirty="0" smtClean="0">
                  <a:solidFill>
                    <a:schemeClr val="tx1"/>
                  </a:solidFill>
                  <a:latin typeface="Montserrat Light"/>
                  <a:ea typeface="Montserrat Light"/>
                  <a:cs typeface="Montserrat Light"/>
                  <a:sym typeface="Montserrat Light"/>
                </a:rPr>
                <a:t>Flask code initializes the server and renders the template of the website on localhost:5000. </a:t>
              </a:r>
              <a:endParaRPr sz="1200">
                <a:solidFill>
                  <a:schemeClr val="tx1"/>
                </a:solidFill>
                <a:latin typeface="Montserrat Light"/>
                <a:ea typeface="Montserrat Light"/>
                <a:cs typeface="Montserrat Light"/>
                <a:sym typeface="Montserrat Light"/>
              </a:endParaRPr>
            </a:p>
          </p:txBody>
        </p:sp>
      </p:grpSp>
      <p:grpSp>
        <p:nvGrpSpPr>
          <p:cNvPr id="794" name="Shape 794"/>
          <p:cNvGrpSpPr/>
          <p:nvPr/>
        </p:nvGrpSpPr>
        <p:grpSpPr>
          <a:xfrm>
            <a:off x="2944204" y="1189775"/>
            <a:ext cx="3305700" cy="3483050"/>
            <a:chOff x="2944204" y="1189775"/>
            <a:chExt cx="3305700" cy="3483050"/>
          </a:xfrm>
        </p:grpSpPr>
        <p:sp>
          <p:nvSpPr>
            <p:cNvPr id="795" name="Shape 795"/>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dirty="0" smtClean="0">
                  <a:solidFill>
                    <a:srgbClr val="FFFFFF"/>
                  </a:solidFill>
                  <a:latin typeface="Montserrat"/>
                  <a:ea typeface="Montserrat"/>
                  <a:cs typeface="Montserrat"/>
                  <a:sym typeface="Montserrat"/>
                </a:rPr>
                <a:t>Step 2</a:t>
              </a:r>
              <a:endParaRPr b="1">
                <a:solidFill>
                  <a:srgbClr val="FFFFFF"/>
                </a:solidFill>
                <a:latin typeface="Montserrat"/>
                <a:ea typeface="Montserrat"/>
                <a:cs typeface="Montserrat"/>
                <a:sym typeface="Montserrat"/>
              </a:endParaRPr>
            </a:p>
          </p:txBody>
        </p:sp>
        <p:sp>
          <p:nvSpPr>
            <p:cNvPr id="796" name="Shape 796"/>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200" dirty="0" smtClean="0">
                  <a:solidFill>
                    <a:schemeClr val="tx1"/>
                  </a:solidFill>
                  <a:latin typeface="Montserrat Light"/>
                  <a:ea typeface="Montserrat Light"/>
                  <a:cs typeface="Montserrat Light"/>
                  <a:sym typeface="Montserrat Light"/>
                </a:rPr>
                <a:t>User enters the link on the text box and presses search which invokes an AJAx request (POST method) to Flask function that runs the entire Scraping and Summarization Python code and returns the output.</a:t>
              </a:r>
              <a:endParaRPr sz="1200">
                <a:solidFill>
                  <a:schemeClr val="tx1"/>
                </a:solidFill>
                <a:latin typeface="Montserrat Light"/>
                <a:ea typeface="Montserrat Light"/>
                <a:cs typeface="Montserrat Light"/>
                <a:sym typeface="Montserrat Light"/>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5"/>
                </a:solidFill>
              </a:rPr>
              <a:t>BootStrap</a:t>
            </a:r>
            <a:endParaRPr lang="en-IN" dirty="0">
              <a:solidFill>
                <a:schemeClr val="accent5"/>
              </a:solidFill>
            </a:endParaRPr>
          </a:p>
        </p:txBody>
      </p:sp>
      <p:sp>
        <p:nvSpPr>
          <p:cNvPr id="3" name="Subtitle 2"/>
          <p:cNvSpPr>
            <a:spLocks noGrp="1"/>
          </p:cNvSpPr>
          <p:nvPr>
            <p:ph type="body" idx="4294967295"/>
          </p:nvPr>
        </p:nvSpPr>
        <p:spPr>
          <a:xfrm>
            <a:off x="0" y="2857501"/>
            <a:ext cx="8521700" cy="1711323"/>
          </a:xfrm>
        </p:spPr>
        <p:txBody>
          <a:bodyPr/>
          <a:lstStyle/>
          <a:p>
            <a:pPr algn="ctr">
              <a:buNone/>
            </a:pPr>
            <a:r>
              <a:rPr lang="en-US" dirty="0" smtClean="0"/>
              <a:t>		Makes </a:t>
            </a:r>
            <a:r>
              <a:rPr lang="en-US" dirty="0" smtClean="0"/>
              <a:t>Responsive Website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solidFill>
                  <a:schemeClr val="accent5"/>
                </a:solidFill>
              </a:rPr>
              <a:t>Technology Stack</a:t>
            </a:r>
            <a:endParaRPr sz="3200">
              <a:solidFill>
                <a:schemeClr val="accent5"/>
              </a:solidFill>
            </a:endParaRPr>
          </a:p>
        </p:txBody>
      </p:sp>
      <p:sp>
        <p:nvSpPr>
          <p:cNvPr id="634" name="Shape 6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400" b="1" dirty="0" smtClean="0"/>
              <a:t>DOM (Document Object Model)</a:t>
            </a:r>
          </a:p>
          <a:p>
            <a:pPr marL="0" lvl="0" indent="0" rtl="0">
              <a:spcBef>
                <a:spcPts val="600"/>
              </a:spcBef>
              <a:spcAft>
                <a:spcPts val="0"/>
              </a:spcAft>
              <a:buClr>
                <a:schemeClr val="dk1"/>
              </a:buClr>
              <a:buSzPts val="1100"/>
              <a:buFont typeface="Arial"/>
              <a:buNone/>
            </a:pPr>
            <a:endParaRPr lang="en-US" sz="1400" b="1" dirty="0" smtClean="0"/>
          </a:p>
          <a:p>
            <a:pPr marL="0" indent="0">
              <a:buClr>
                <a:schemeClr val="dk1"/>
              </a:buClr>
              <a:buSzPts val="1100"/>
              <a:buFont typeface="Wingdings" pitchFamily="2" charset="2"/>
              <a:buChar char="q"/>
            </a:pPr>
            <a:r>
              <a:rPr lang="en-US" sz="1400" b="1" dirty="0" smtClean="0"/>
              <a:t>  </a:t>
            </a:r>
            <a:r>
              <a:rPr lang="en-US" sz="1400" dirty="0" smtClean="0"/>
              <a:t>HTML</a:t>
            </a:r>
          </a:p>
          <a:p>
            <a:pPr marL="0" indent="0">
              <a:buClr>
                <a:schemeClr val="dk1"/>
              </a:buClr>
              <a:buSzPts val="1100"/>
              <a:buFont typeface="Wingdings" pitchFamily="2" charset="2"/>
              <a:buChar char="q"/>
            </a:pPr>
            <a:r>
              <a:rPr lang="en-US" sz="1400" b="1" dirty="0" smtClean="0"/>
              <a:t>  </a:t>
            </a:r>
            <a:r>
              <a:rPr lang="en-US" sz="1400" dirty="0" smtClean="0"/>
              <a:t>CSS</a:t>
            </a:r>
          </a:p>
          <a:p>
            <a:pPr marL="0" indent="0">
              <a:buClr>
                <a:schemeClr val="dk1"/>
              </a:buClr>
              <a:buSzPts val="1100"/>
              <a:buFont typeface="Wingdings" pitchFamily="2" charset="2"/>
              <a:buChar char="q"/>
            </a:pPr>
            <a:r>
              <a:rPr lang="en-US" sz="1400" dirty="0" smtClean="0"/>
              <a:t>   JavaScript</a:t>
            </a:r>
            <a:r>
              <a:rPr lang="en-US" sz="1400" b="1" dirty="0" smtClean="0"/>
              <a:t> </a:t>
            </a:r>
          </a:p>
        </p:txBody>
      </p:sp>
      <p:sp>
        <p:nvSpPr>
          <p:cNvPr id="633" name="Shape 633"/>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400" b="1" dirty="0" smtClean="0"/>
              <a:t>FRAMEWORKS</a:t>
            </a:r>
            <a:endParaRPr sz="1400"/>
          </a:p>
          <a:p>
            <a:pPr marL="0" lvl="0" indent="0" rtl="0">
              <a:spcBef>
                <a:spcPts val="600"/>
              </a:spcBef>
              <a:spcAft>
                <a:spcPts val="0"/>
              </a:spcAft>
              <a:buClr>
                <a:schemeClr val="dk1"/>
              </a:buClr>
              <a:buSzPts val="1100"/>
              <a:buFont typeface="Arial"/>
              <a:buNone/>
            </a:pPr>
            <a:endParaRPr lang="en-US" sz="1400" b="1" dirty="0" smtClean="0"/>
          </a:p>
          <a:p>
            <a:pPr marL="0" indent="0">
              <a:buClr>
                <a:schemeClr val="dk1"/>
              </a:buClr>
              <a:buSzPts val="1100"/>
              <a:buFont typeface="Wingdings" pitchFamily="2" charset="2"/>
              <a:buChar char="q"/>
            </a:pPr>
            <a:r>
              <a:rPr lang="en-US" sz="1400" b="1" dirty="0" smtClean="0"/>
              <a:t> </a:t>
            </a:r>
            <a:r>
              <a:rPr lang="en-US" sz="1400" dirty="0" smtClean="0"/>
              <a:t>  Bootstrap</a:t>
            </a:r>
          </a:p>
          <a:p>
            <a:pPr marL="0" indent="0">
              <a:buClr>
                <a:schemeClr val="dk1"/>
              </a:buClr>
              <a:buSzPts val="1100"/>
              <a:buFont typeface="Wingdings" pitchFamily="2" charset="2"/>
              <a:buChar char="q"/>
            </a:pPr>
            <a:r>
              <a:rPr lang="en-US" sz="1400" dirty="0" smtClean="0"/>
              <a:t>   </a:t>
            </a:r>
            <a:r>
              <a:rPr lang="en-US" sz="1400" dirty="0" err="1" smtClean="0"/>
              <a:t>AngularJS</a:t>
            </a:r>
            <a:endParaRPr lang="en-US" sz="1400" dirty="0" smtClean="0"/>
          </a:p>
          <a:p>
            <a:pPr marL="0" indent="0">
              <a:buClr>
                <a:schemeClr val="dk1"/>
              </a:buClr>
              <a:buSzPts val="1100"/>
              <a:buFont typeface="Wingdings" pitchFamily="2" charset="2"/>
              <a:buChar char="q"/>
            </a:pPr>
            <a:r>
              <a:rPr lang="en-US" sz="1400" dirty="0" smtClean="0"/>
              <a:t>   Flask</a:t>
            </a:r>
          </a:p>
          <a:p>
            <a:pPr marL="0" indent="0">
              <a:buClr>
                <a:schemeClr val="dk1"/>
              </a:buClr>
              <a:buSzPts val="1100"/>
              <a:buFont typeface="Wingdings" pitchFamily="2" charset="2"/>
              <a:buChar char="q"/>
            </a:pPr>
            <a:r>
              <a:rPr lang="en-US" sz="1400" dirty="0" smtClean="0"/>
              <a:t>   AJAX </a:t>
            </a:r>
            <a:endParaRPr sz="1400"/>
          </a:p>
        </p:txBody>
      </p:sp>
      <p:sp>
        <p:nvSpPr>
          <p:cNvPr id="636" name="Shape 6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Shape 837"/>
          <p:cNvSpPr/>
          <p:nvPr/>
        </p:nvSpPr>
        <p:spPr>
          <a:xfrm>
            <a:off x="3143240" y="142858"/>
            <a:ext cx="5786478" cy="464347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Shape 838"/>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Shape 8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pPr marL="0" lvl="0" indent="0">
                <a:spcBef>
                  <a:spcPts val="0"/>
                </a:spcBef>
                <a:spcAft>
                  <a:spcPts val="0"/>
                </a:spcAft>
                <a:buNone/>
              </a:pPr>
              <a:t>20</a:t>
            </a:fld>
            <a:endParaRPr>
              <a:solidFill>
                <a:srgbClr val="FFFFFF"/>
              </a:solidFill>
            </a:endParaRPr>
          </a:p>
        </p:txBody>
      </p:sp>
      <p:sp>
        <p:nvSpPr>
          <p:cNvPr id="840" name="Shape 840"/>
          <p:cNvSpPr txBox="1">
            <a:spLocks noGrp="1"/>
          </p:cNvSpPr>
          <p:nvPr>
            <p:ph type="body" idx="4294967295"/>
          </p:nvPr>
        </p:nvSpPr>
        <p:spPr>
          <a:xfrm>
            <a:off x="0" y="285750"/>
            <a:ext cx="2524125" cy="3679825"/>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1800" b="1" dirty="0" smtClean="0">
                <a:latin typeface="Montserrat"/>
                <a:ea typeface="Montserrat"/>
                <a:cs typeface="Montserrat"/>
                <a:sym typeface="Montserrat"/>
              </a:rPr>
              <a:t>Desktop View</a:t>
            </a:r>
            <a:endParaRPr sz="1800" b="1">
              <a:latin typeface="Montserrat"/>
              <a:ea typeface="Montserrat"/>
              <a:cs typeface="Montserrat"/>
              <a:sym typeface="Montserrat"/>
            </a:endParaRPr>
          </a:p>
        </p:txBody>
      </p:sp>
      <p:pic>
        <p:nvPicPr>
          <p:cNvPr id="7" name="Picture 6" descr="Opera Snapshot_2018-05-11_112517_127.0.0.1.png"/>
          <p:cNvPicPr>
            <a:picLocks noChangeAspect="1"/>
          </p:cNvPicPr>
          <p:nvPr/>
        </p:nvPicPr>
        <p:blipFill>
          <a:blip r:embed="rId3"/>
          <a:stretch>
            <a:fillRect/>
          </a:stretch>
        </p:blipFill>
        <p:spPr>
          <a:xfrm>
            <a:off x="3357554" y="383454"/>
            <a:ext cx="5370417" cy="350046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p:nvPr/>
        </p:nvSpPr>
        <p:spPr>
          <a:xfrm>
            <a:off x="585775"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Shape 8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832" name="Shape 832"/>
          <p:cNvSpPr txBox="1">
            <a:spLocks noGrp="1"/>
          </p:cNvSpPr>
          <p:nvPr>
            <p:ph type="body" idx="4294967295"/>
          </p:nvPr>
        </p:nvSpPr>
        <p:spPr>
          <a:xfrm>
            <a:off x="6619875" y="373063"/>
            <a:ext cx="2524125" cy="4397375"/>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1800" b="1" dirty="0">
                <a:latin typeface="Montserrat"/>
                <a:ea typeface="Montserrat"/>
                <a:cs typeface="Montserrat"/>
                <a:sym typeface="Montserrat"/>
              </a:rPr>
              <a:t>Tablet </a:t>
            </a:r>
            <a:r>
              <a:rPr lang="en" sz="1800" b="1" dirty="0" smtClean="0">
                <a:latin typeface="Montserrat"/>
                <a:ea typeface="Montserrat"/>
                <a:cs typeface="Montserrat"/>
                <a:sym typeface="Montserrat"/>
              </a:rPr>
              <a:t>View</a:t>
            </a:r>
            <a:endParaRPr sz="1800" b="1">
              <a:latin typeface="Montserrat"/>
              <a:ea typeface="Montserrat"/>
              <a:cs typeface="Montserrat"/>
              <a:sym typeface="Montserrat"/>
            </a:endParaRPr>
          </a:p>
        </p:txBody>
      </p:sp>
      <p:grpSp>
        <p:nvGrpSpPr>
          <p:cNvPr id="827" name="Shape 827"/>
          <p:cNvGrpSpPr/>
          <p:nvPr/>
        </p:nvGrpSpPr>
        <p:grpSpPr>
          <a:xfrm>
            <a:off x="142844" y="0"/>
            <a:ext cx="3857651" cy="5143499"/>
            <a:chOff x="2112475" y="238125"/>
            <a:chExt cx="3395050" cy="5238750"/>
          </a:xfrm>
        </p:grpSpPr>
        <p:sp>
          <p:nvSpPr>
            <p:cNvPr id="828" name="Shape 828"/>
            <p:cNvSpPr/>
            <p:nvPr/>
          </p:nvSpPr>
          <p:spPr>
            <a:xfrm>
              <a:off x="2112475" y="238125"/>
              <a:ext cx="3395050" cy="5238750"/>
            </a:xfrm>
            <a:custGeom>
              <a:avLst/>
              <a:gdLst/>
              <a:ahLst/>
              <a:cxnLst/>
              <a:rect l="0" t="0" r="0" b="0"/>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3671350" y="5147100"/>
              <a:ext cx="279175" cy="179900"/>
            </a:xfrm>
            <a:custGeom>
              <a:avLst/>
              <a:gdLst/>
              <a:ahLst/>
              <a:cxnLst/>
              <a:rect l="0" t="0" r="0" b="0"/>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3650725" y="446100"/>
              <a:ext cx="54375" cy="54350"/>
            </a:xfrm>
            <a:custGeom>
              <a:avLst/>
              <a:gdLst/>
              <a:ahLst/>
              <a:cxnLst/>
              <a:rect l="0" t="0" r="0" b="0"/>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Shape 831"/>
            <p:cNvSpPr/>
            <p:nvPr/>
          </p:nvSpPr>
          <p:spPr>
            <a:xfrm>
              <a:off x="3761275" y="423600"/>
              <a:ext cx="99325" cy="99325"/>
            </a:xfrm>
            <a:custGeom>
              <a:avLst/>
              <a:gdLst/>
              <a:ahLst/>
              <a:cxnLst/>
              <a:rect l="0" t="0" r="0" b="0"/>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 name="Picture 9" descr="Opera Snapshot_2018-05-11_113010_127.0.0.1.png"/>
          <p:cNvPicPr>
            <a:picLocks noChangeAspect="1"/>
          </p:cNvPicPr>
          <p:nvPr/>
        </p:nvPicPr>
        <p:blipFill>
          <a:blip r:embed="rId3"/>
          <a:stretch>
            <a:fillRect/>
          </a:stretch>
        </p:blipFill>
        <p:spPr>
          <a:xfrm>
            <a:off x="244476" y="463880"/>
            <a:ext cx="3643338" cy="421484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5" name="Shape 8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813" name="Shape 813"/>
          <p:cNvSpPr txBox="1">
            <a:spLocks noGrp="1"/>
          </p:cNvSpPr>
          <p:nvPr>
            <p:ph type="body" idx="4294967295"/>
          </p:nvPr>
        </p:nvSpPr>
        <p:spPr>
          <a:xfrm>
            <a:off x="6619875" y="373063"/>
            <a:ext cx="2524125" cy="4397375"/>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1800" b="1" dirty="0">
                <a:latin typeface="Montserrat"/>
                <a:ea typeface="Montserrat"/>
                <a:cs typeface="Montserrat"/>
                <a:sym typeface="Montserrat"/>
              </a:rPr>
              <a:t>Mobile </a:t>
            </a:r>
            <a:r>
              <a:rPr lang="en" sz="1800" b="1" dirty="0" smtClean="0">
                <a:latin typeface="Montserrat"/>
                <a:ea typeface="Montserrat"/>
                <a:cs typeface="Montserrat"/>
                <a:sym typeface="Montserrat"/>
              </a:rPr>
              <a:t>View</a:t>
            </a:r>
            <a:endParaRPr sz="1800" b="1">
              <a:latin typeface="Montserrat"/>
              <a:ea typeface="Montserrat"/>
              <a:cs typeface="Montserrat"/>
              <a:sym typeface="Montserrat"/>
            </a:endParaRPr>
          </a:p>
        </p:txBody>
      </p:sp>
      <p:sp>
        <p:nvSpPr>
          <p:cNvPr id="814" name="Shape 814"/>
          <p:cNvSpPr/>
          <p:nvPr/>
        </p:nvSpPr>
        <p:spPr>
          <a:xfrm>
            <a:off x="827000" y="785788"/>
            <a:ext cx="2007300" cy="3575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grpSp>
        <p:nvGrpSpPr>
          <p:cNvPr id="816" name="Shape 816"/>
          <p:cNvGrpSpPr/>
          <p:nvPr/>
        </p:nvGrpSpPr>
        <p:grpSpPr>
          <a:xfrm>
            <a:off x="767874" y="0"/>
            <a:ext cx="2446804" cy="5143500"/>
            <a:chOff x="2547150" y="238125"/>
            <a:chExt cx="2525675" cy="5238750"/>
          </a:xfrm>
        </p:grpSpPr>
        <p:sp>
          <p:nvSpPr>
            <p:cNvPr id="817" name="Shape 817"/>
            <p:cNvSpPr/>
            <p:nvPr/>
          </p:nvSpPr>
          <p:spPr>
            <a:xfrm>
              <a:off x="2547150" y="238125"/>
              <a:ext cx="2525675" cy="5238750"/>
            </a:xfrm>
            <a:custGeom>
              <a:avLst/>
              <a:gdLst/>
              <a:ahLst/>
              <a:cxnLst/>
              <a:rect l="0" t="0" r="0" b="0"/>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Shape 818"/>
            <p:cNvSpPr/>
            <p:nvPr/>
          </p:nvSpPr>
          <p:spPr>
            <a:xfrm>
              <a:off x="3557025" y="5147100"/>
              <a:ext cx="504050" cy="179900"/>
            </a:xfrm>
            <a:custGeom>
              <a:avLst/>
              <a:gdLst/>
              <a:ahLst/>
              <a:cxnLst/>
              <a:rect l="0" t="0" r="0" b="0"/>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Shape 819"/>
            <p:cNvSpPr/>
            <p:nvPr/>
          </p:nvSpPr>
          <p:spPr>
            <a:xfrm>
              <a:off x="3008050" y="423600"/>
              <a:ext cx="99325" cy="99325"/>
            </a:xfrm>
            <a:custGeom>
              <a:avLst/>
              <a:gdLst/>
              <a:ahLst/>
              <a:cxnLst/>
              <a:rect l="0" t="0" r="0" b="0"/>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Shape 820"/>
            <p:cNvSpPr/>
            <p:nvPr/>
          </p:nvSpPr>
          <p:spPr>
            <a:xfrm>
              <a:off x="3566400" y="434850"/>
              <a:ext cx="487175" cy="76850"/>
            </a:xfrm>
            <a:custGeom>
              <a:avLst/>
              <a:gdLst/>
              <a:ahLst/>
              <a:cxnLst/>
              <a:rect l="0" t="0" r="0" b="0"/>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 name="Picture 9" descr="mobileview.png"/>
          <p:cNvPicPr>
            <a:picLocks noChangeAspect="1"/>
          </p:cNvPicPr>
          <p:nvPr/>
        </p:nvPicPr>
        <p:blipFill>
          <a:blip r:embed="rId3"/>
          <a:stretch>
            <a:fillRect/>
          </a:stretch>
        </p:blipFill>
        <p:spPr>
          <a:xfrm>
            <a:off x="785785" y="428610"/>
            <a:ext cx="2390425" cy="42862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Shape 846"/>
          <p:cNvSpPr txBox="1">
            <a:spLocks noGrp="1"/>
          </p:cNvSpPr>
          <p:nvPr>
            <p:ph type="title"/>
          </p:nvPr>
        </p:nvSpPr>
        <p:spPr>
          <a:xfrm>
            <a:off x="285720" y="2000246"/>
            <a:ext cx="85206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chemeClr val="accent5"/>
                </a:solidFill>
              </a:rPr>
              <a:t>Thanks!</a:t>
            </a:r>
            <a:endParaRPr sz="6000">
              <a:solidFill>
                <a:schemeClr val="accent5"/>
              </a:solidFill>
            </a:endParaRPr>
          </a:p>
        </p:txBody>
      </p:sp>
      <p:sp>
        <p:nvSpPr>
          <p:cNvPr id="847" name="Shape 847"/>
          <p:cNvSpPr txBox="1">
            <a:spLocks noGrp="1"/>
          </p:cNvSpPr>
          <p:nvPr>
            <p:ph type="body" idx="1"/>
          </p:nvPr>
        </p:nvSpPr>
        <p:spPr>
          <a:xfrm>
            <a:off x="311700" y="2500311"/>
            <a:ext cx="8520600" cy="206856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dirty="0">
                <a:solidFill>
                  <a:schemeClr val="tx1"/>
                </a:solidFill>
                <a:latin typeface="Montserrat"/>
                <a:ea typeface="Montserrat"/>
                <a:cs typeface="Montserrat"/>
                <a:sym typeface="Montserrat"/>
              </a:rPr>
              <a:t>Any questions</a:t>
            </a:r>
            <a:r>
              <a:rPr lang="en" sz="1800" b="1" dirty="0" smtClean="0">
                <a:solidFill>
                  <a:schemeClr val="tx1"/>
                </a:solidFill>
                <a:latin typeface="Montserrat"/>
                <a:ea typeface="Montserrat"/>
                <a:cs typeface="Montserrat"/>
                <a:sym typeface="Montserrat"/>
              </a:rPr>
              <a:t>?</a:t>
            </a:r>
            <a:endParaRPr sz="1800">
              <a:solidFill>
                <a:schemeClr val="tx1"/>
              </a:solidFill>
            </a:endParaRPr>
          </a:p>
        </p:txBody>
      </p:sp>
      <p:sp>
        <p:nvSpPr>
          <p:cNvPr id="845" name="Shape 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 dirty="0" smtClean="0">
                <a:solidFill>
                  <a:schemeClr val="accent5"/>
                </a:solidFill>
              </a:rPr>
              <a:t>Flask</a:t>
            </a:r>
            <a:endParaRPr lang="en-IN" dirty="0">
              <a:solidFill>
                <a:schemeClr val="accent5"/>
              </a:solidFill>
            </a:endParaRPr>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a:t>
            </a:fld>
            <a:endParaRPr lang="en"/>
          </a:p>
        </p:txBody>
      </p:sp>
      <p:sp>
        <p:nvSpPr>
          <p:cNvPr id="7" name="Subtitle 6"/>
          <p:cNvSpPr>
            <a:spLocks noGrp="1"/>
          </p:cNvSpPr>
          <p:nvPr>
            <p:ph type="subTitle" idx="4294967295"/>
          </p:nvPr>
        </p:nvSpPr>
        <p:spPr>
          <a:xfrm>
            <a:off x="0" y="3175000"/>
            <a:ext cx="9144000" cy="792163"/>
          </a:xfrm>
        </p:spPr>
        <p:txBody>
          <a:bodyPr/>
          <a:lstStyle/>
          <a:p>
            <a:pPr marL="0" lvl="0" indent="0" algn="ctr">
              <a:buNone/>
            </a:pPr>
            <a:r>
              <a:rPr lang="en-IN" dirty="0" smtClean="0"/>
              <a:t>Python </a:t>
            </a:r>
            <a:r>
              <a:rPr lang="en-IN" dirty="0" smtClean="0"/>
              <a:t>Framework</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What is Flask?</a:t>
            </a:r>
            <a:endParaRPr lang="en-IN" dirty="0">
              <a:solidFill>
                <a:schemeClr val="accent5"/>
              </a:solidFill>
            </a:endParaRPr>
          </a:p>
        </p:txBody>
      </p:sp>
      <p:sp>
        <p:nvSpPr>
          <p:cNvPr id="655" name="Shape 655"/>
          <p:cNvSpPr txBox="1">
            <a:spLocks noGrp="1"/>
          </p:cNvSpPr>
          <p:nvPr>
            <p:ph type="body" idx="1"/>
          </p:nvPr>
        </p:nvSpPr>
        <p:spPr>
          <a:prstGeom prst="rect">
            <a:avLst/>
          </a:prstGeom>
        </p:spPr>
        <p:txBody>
          <a:bodyPr spcFirstLastPara="1" wrap="square" lIns="91425" tIns="91425" rIns="91425" bIns="91425" anchor="t" anchorCtr="0">
            <a:noAutofit/>
          </a:bodyPr>
          <a:lstStyle/>
          <a:p>
            <a:pPr>
              <a:buNone/>
            </a:pPr>
            <a:r>
              <a:rPr lang="en-US" sz="2000" dirty="0" smtClean="0"/>
              <a:t>	</a:t>
            </a:r>
          </a:p>
          <a:p>
            <a:pPr>
              <a:buNone/>
            </a:pPr>
            <a:r>
              <a:rPr lang="en-US" sz="2000" dirty="0" smtClean="0"/>
              <a:t>	</a:t>
            </a:r>
            <a:endParaRPr lang="en-US" sz="2000" dirty="0" smtClean="0"/>
          </a:p>
          <a:p>
            <a:pPr>
              <a:buNone/>
            </a:pPr>
            <a:r>
              <a:rPr lang="en-US" sz="2000" dirty="0" smtClean="0"/>
              <a:t>	</a:t>
            </a:r>
            <a:r>
              <a:rPr lang="en-US" sz="2000" dirty="0" smtClean="0"/>
              <a:t>Flask </a:t>
            </a:r>
            <a:r>
              <a:rPr lang="en-US" sz="2000" dirty="0" smtClean="0"/>
              <a:t>is a micro-framework that follows the Unix philosophy of “do </a:t>
            </a:r>
            <a:r>
              <a:rPr lang="en-US" sz="2000" dirty="0" smtClean="0"/>
              <a:t>one thing </a:t>
            </a:r>
            <a:r>
              <a:rPr lang="en-US" sz="2000" dirty="0" smtClean="0"/>
              <a:t>and do it well”. Flask provides very little upfront, not even an ORM, but the community provides a large set of extensions that match a lot of </a:t>
            </a:r>
            <a:r>
              <a:rPr lang="en-US" sz="2000" dirty="0" err="1" smtClean="0"/>
              <a:t>Django’s</a:t>
            </a:r>
            <a:r>
              <a:rPr lang="en-US" sz="2000" dirty="0" smtClean="0"/>
              <a:t> feature set.</a:t>
            </a:r>
            <a:endParaRPr lang="en-IN" sz="2000" dirty="0"/>
          </a:p>
        </p:txBody>
      </p:sp>
      <p:sp>
        <p:nvSpPr>
          <p:cNvPr id="656" name="Shape 65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solidFill>
                  <a:schemeClr val="accent5"/>
                </a:solidFill>
              </a:rPr>
              <a:t>Micro framework</a:t>
            </a:r>
            <a:endParaRPr>
              <a:solidFill>
                <a:schemeClr val="accent5"/>
              </a:solidFill>
            </a:endParaRPr>
          </a:p>
        </p:txBody>
      </p:sp>
      <p:sp>
        <p:nvSpPr>
          <p:cNvPr id="662" name="Shape 662"/>
          <p:cNvSpPr txBox="1">
            <a:spLocks noGrp="1"/>
          </p:cNvSpPr>
          <p:nvPr>
            <p:ph type="body" idx="1"/>
          </p:nvPr>
        </p:nvSpPr>
        <p:spPr>
          <a:prstGeom prst="rect">
            <a:avLst/>
          </a:prstGeom>
        </p:spPr>
        <p:txBody>
          <a:bodyPr spcFirstLastPara="1" wrap="square" lIns="91425" tIns="91425" rIns="91425" bIns="91425" anchor="t" anchorCtr="0">
            <a:noAutofit/>
          </a:bodyPr>
          <a:lstStyle/>
          <a:p>
            <a:pPr lvl="0"/>
            <a:endParaRPr lang="en-US" sz="1800" dirty="0" smtClean="0">
              <a:latin typeface="Montserrat" charset="0"/>
            </a:endParaRPr>
          </a:p>
          <a:p>
            <a:pPr lvl="0"/>
            <a:endParaRPr lang="en-US" dirty="0" smtClean="0">
              <a:latin typeface="Montserrat" charset="0"/>
            </a:endParaRPr>
          </a:p>
          <a:p>
            <a:pPr lvl="0"/>
            <a:r>
              <a:rPr lang="en-US" sz="1800" dirty="0" smtClean="0">
                <a:latin typeface="Montserrat" charset="0"/>
              </a:rPr>
              <a:t>The </a:t>
            </a:r>
            <a:r>
              <a:rPr lang="en-US" sz="1800" dirty="0" smtClean="0">
                <a:latin typeface="Montserrat" charset="0"/>
              </a:rPr>
              <a:t>“micro” in micro-framework means Flask aims to keep the core simple but extensible.</a:t>
            </a:r>
          </a:p>
          <a:p>
            <a:pPr lvl="0"/>
            <a:r>
              <a:rPr lang="en-US" sz="1800" dirty="0" smtClean="0">
                <a:latin typeface="Montserrat" charset="0"/>
              </a:rPr>
              <a:t>Very less in-built functionality</a:t>
            </a:r>
            <a:endParaRPr sz="1800">
              <a:latin typeface="Montserrat" charset="0"/>
            </a:endParaRPr>
          </a:p>
          <a:p>
            <a:pPr lvl="0">
              <a:spcBef>
                <a:spcPts val="0"/>
              </a:spcBef>
            </a:pPr>
            <a:r>
              <a:rPr lang="en-US" sz="1800" dirty="0" smtClean="0"/>
              <a:t>Numerous extensions to add functionality</a:t>
            </a:r>
          </a:p>
          <a:p>
            <a:pPr lvl="0">
              <a:spcBef>
                <a:spcPts val="0"/>
              </a:spcBef>
              <a:buNone/>
            </a:pPr>
            <a:endParaRPr lang="en-US" sz="1800" dirty="0" smtClean="0">
              <a:latin typeface="Montserrat" charset="0"/>
            </a:endParaRPr>
          </a:p>
        </p:txBody>
      </p:sp>
      <p:sp>
        <p:nvSpPr>
          <p:cNvPr id="663" name="Shape 66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dirty="0" smtClean="0">
                <a:solidFill>
                  <a:schemeClr val="accent5"/>
                </a:solidFill>
              </a:rPr>
              <a:t>Why Flask?</a:t>
            </a:r>
            <a:endParaRPr sz="5400">
              <a:solidFill>
                <a:schemeClr val="accent5"/>
              </a:solidFill>
            </a:endParaRPr>
          </a:p>
        </p:txBody>
      </p:sp>
      <p:sp>
        <p:nvSpPr>
          <p:cNvPr id="683" name="Shape 68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pPr marL="0" lvl="0" indent="0">
                <a:spcBef>
                  <a:spcPts val="0"/>
                </a:spcBef>
                <a:spcAft>
                  <a:spcPts val="0"/>
                </a:spcAft>
                <a:buNone/>
              </a:pPr>
              <a:t>6</a:t>
            </a:fld>
            <a:endParaRPr>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Shape 68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solidFill>
                  <a:schemeClr val="accent5"/>
                </a:solidFill>
              </a:rPr>
              <a:t>Advantages of Flask over Django</a:t>
            </a:r>
            <a:endParaRPr>
              <a:solidFill>
                <a:schemeClr val="accent5"/>
              </a:solidFill>
            </a:endParaRPr>
          </a:p>
        </p:txBody>
      </p:sp>
      <p:sp>
        <p:nvSpPr>
          <p:cNvPr id="688" name="Shape 688"/>
          <p:cNvSpPr txBox="1">
            <a:spLocks noGrp="1"/>
          </p:cNvSpPr>
          <p:nvPr>
            <p:ph type="body" idx="1"/>
          </p:nvPr>
        </p:nvSpPr>
        <p:spPr>
          <a:xfrm>
            <a:off x="1320024" y="1582625"/>
            <a:ext cx="7395379" cy="2955300"/>
          </a:xfrm>
          <a:prstGeom prst="rect">
            <a:avLst/>
          </a:prstGeom>
        </p:spPr>
        <p:txBody>
          <a:bodyPr spcFirstLastPara="1" wrap="square" lIns="91425" tIns="91425" rIns="91425" bIns="91425" anchor="t" anchorCtr="0">
            <a:noAutofit/>
          </a:bodyPr>
          <a:lstStyle/>
          <a:p>
            <a:r>
              <a:rPr lang="en-IN" sz="1600" dirty="0" smtClean="0"/>
              <a:t>Flask provides </a:t>
            </a:r>
            <a:r>
              <a:rPr lang="en-IN" sz="1600" i="1" dirty="0" smtClean="0"/>
              <a:t>simplicity</a:t>
            </a:r>
            <a:r>
              <a:rPr lang="en-IN" sz="1600" dirty="0" smtClean="0"/>
              <a:t>, </a:t>
            </a:r>
            <a:r>
              <a:rPr lang="en-IN" sz="1600" i="1" dirty="0" smtClean="0"/>
              <a:t>flexibility</a:t>
            </a:r>
            <a:r>
              <a:rPr lang="en-IN" sz="1600" dirty="0" smtClean="0"/>
              <a:t> and </a:t>
            </a:r>
            <a:r>
              <a:rPr lang="en-IN" sz="1600" i="1" dirty="0" smtClean="0"/>
              <a:t>fine-grained control</a:t>
            </a:r>
            <a:r>
              <a:rPr lang="en-IN" sz="1600" dirty="0" smtClean="0"/>
              <a:t>. It is </a:t>
            </a:r>
            <a:r>
              <a:rPr lang="en-IN" sz="1600" i="1" dirty="0" err="1" smtClean="0"/>
              <a:t>unopinionated</a:t>
            </a:r>
            <a:r>
              <a:rPr lang="en-IN" sz="1600" dirty="0" smtClean="0"/>
              <a:t> (it lets you decide how you want to implement things).</a:t>
            </a:r>
          </a:p>
          <a:p>
            <a:r>
              <a:rPr lang="en-IN" sz="1600" dirty="0" smtClean="0"/>
              <a:t>if you want more control about which components to use (such as what functionalities you want to use and how you want to interact with them).</a:t>
            </a:r>
          </a:p>
          <a:p>
            <a:endParaRPr lang="en-US" sz="1600" dirty="0" smtClean="0"/>
          </a:p>
          <a:p>
            <a:pPr algn="ctr">
              <a:buNone/>
            </a:pPr>
            <a:r>
              <a:rPr lang="en-US" sz="2400" i="1" dirty="0" smtClean="0"/>
              <a:t>At the end, it’s a design choice!</a:t>
            </a:r>
            <a:endParaRPr lang="en-IN" sz="1600" i="1" dirty="0" smtClean="0"/>
          </a:p>
          <a:p>
            <a:endParaRPr lang="en-IN" sz="1600" dirty="0" smtClean="0"/>
          </a:p>
          <a:p>
            <a:endParaRPr lang="en-IN" sz="1600" dirty="0"/>
          </a:p>
        </p:txBody>
      </p:sp>
      <p:sp>
        <p:nvSpPr>
          <p:cNvPr id="691" name="Shape 69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Text Placeholder 3"/>
          <p:cNvSpPr>
            <a:spLocks noGrp="1"/>
          </p:cNvSpPr>
          <p:nvPr>
            <p:ph type="body" idx="2"/>
          </p:nvPr>
        </p:nvSpPr>
        <p:spPr/>
        <p:txBody>
          <a:bodyPr/>
          <a:lstStyle/>
          <a:p>
            <a:endParaRPr lang="en-IN"/>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8</a:t>
            </a:fld>
            <a:endParaRPr lang="en"/>
          </a:p>
        </p:txBody>
      </p:sp>
      <p:pic>
        <p:nvPicPr>
          <p:cNvPr id="6" name="Picture 5" descr="Opera Snapshot_2018-05-11_112517_127.0.0.1.png"/>
          <p:cNvPicPr>
            <a:picLocks noChangeAspect="1"/>
          </p:cNvPicPr>
          <p:nvPr/>
        </p:nvPicPr>
        <p:blipFill>
          <a:blip r:embed="rId2"/>
          <a:stretch>
            <a:fillRect/>
          </a:stretch>
        </p:blipFill>
        <p:spPr>
          <a:xfrm>
            <a:off x="0" y="0"/>
            <a:ext cx="9144000" cy="512197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642910" y="1000114"/>
            <a:ext cx="2829143"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solidFill>
                  <a:schemeClr val="accent5"/>
                </a:solidFill>
              </a:rPr>
              <a:t>Our Flask code</a:t>
            </a:r>
            <a:endParaRPr>
              <a:solidFill>
                <a:schemeClr val="accent5"/>
              </a:solidFill>
            </a:endParaRPr>
          </a:p>
        </p:txBody>
      </p:sp>
      <p:sp>
        <p:nvSpPr>
          <p:cNvPr id="708" name="Shape 708"/>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709" name="Shape 709"/>
          <p:cNvSpPr txBox="1">
            <a:spLocks noGrp="1"/>
          </p:cNvSpPr>
          <p:nvPr>
            <p:ph type="sldNum" idx="4294967295"/>
          </p:nvPr>
        </p:nvSpPr>
        <p:spPr>
          <a:xfrm>
            <a:off x="8596313" y="4749800"/>
            <a:ext cx="547687" cy="393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pic>
        <p:nvPicPr>
          <p:cNvPr id="8" name="Picture 7" descr="terminal.png"/>
          <p:cNvPicPr>
            <a:picLocks noChangeAspect="1"/>
          </p:cNvPicPr>
          <p:nvPr/>
        </p:nvPicPr>
        <p:blipFill>
          <a:blip r:embed="rId3"/>
          <a:stretch>
            <a:fillRect/>
          </a:stretch>
        </p:blipFill>
        <p:spPr>
          <a:xfrm>
            <a:off x="0" y="3071816"/>
            <a:ext cx="4357686" cy="752580"/>
          </a:xfrm>
          <a:prstGeom prst="rect">
            <a:avLst/>
          </a:prstGeom>
        </p:spPr>
      </p:pic>
      <p:pic>
        <p:nvPicPr>
          <p:cNvPr id="7" name="Picture 6" descr="flask setup code.png"/>
          <p:cNvPicPr>
            <a:picLocks noChangeAspect="1"/>
          </p:cNvPicPr>
          <p:nvPr/>
        </p:nvPicPr>
        <p:blipFill>
          <a:blip r:embed="rId4"/>
          <a:stretch>
            <a:fillRect/>
          </a:stretch>
        </p:blipFill>
        <p:spPr>
          <a:xfrm>
            <a:off x="3643306" y="0"/>
            <a:ext cx="5500694" cy="5143500"/>
          </a:xfrm>
          <a:prstGeom prst="rect">
            <a:avLst/>
          </a:prstGeom>
        </p:spPr>
      </p:pic>
      <p:cxnSp>
        <p:nvCxnSpPr>
          <p:cNvPr id="12" name="Shape 11"/>
          <p:cNvCxnSpPr>
            <a:stCxn id="705" idx="0"/>
          </p:cNvCxnSpPr>
          <p:nvPr/>
        </p:nvCxnSpPr>
        <p:spPr>
          <a:xfrm rot="5400000" flipH="1" flipV="1">
            <a:off x="2314609" y="242921"/>
            <a:ext cx="500066" cy="1014320"/>
          </a:xfrm>
          <a:prstGeom prst="curvedConnector2">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285720" y="2428874"/>
            <a:ext cx="1686680" cy="307777"/>
          </a:xfrm>
          <a:prstGeom prst="rect">
            <a:avLst/>
          </a:prstGeom>
          <a:noFill/>
        </p:spPr>
        <p:txBody>
          <a:bodyPr wrap="none" rtlCol="0">
            <a:spAutoFit/>
          </a:bodyPr>
          <a:lstStyle/>
          <a:p>
            <a:r>
              <a:rPr lang="en-US" dirty="0" smtClean="0">
                <a:solidFill>
                  <a:schemeClr val="tx1"/>
                </a:solidFill>
                <a:latin typeface="Montserrat" charset="0"/>
              </a:rPr>
              <a:t>Terminal Output</a:t>
            </a:r>
            <a:endParaRPr lang="en-IN" dirty="0">
              <a:solidFill>
                <a:schemeClr val="tx1"/>
              </a:solidFill>
              <a:latin typeface="Montserrat" charset="0"/>
            </a:endParaRPr>
          </a:p>
        </p:txBody>
      </p:sp>
      <p:cxnSp>
        <p:nvCxnSpPr>
          <p:cNvPr id="17" name="Curved Connector 16"/>
          <p:cNvCxnSpPr>
            <a:stCxn id="13" idx="0"/>
          </p:cNvCxnSpPr>
          <p:nvPr/>
        </p:nvCxnSpPr>
        <p:spPr>
          <a:xfrm rot="16200000" flipH="1">
            <a:off x="1314613" y="2243321"/>
            <a:ext cx="571504" cy="942610"/>
          </a:xfrm>
          <a:prstGeom prst="curvedConnector4">
            <a:avLst>
              <a:gd name="adj1" fmla="val -40000"/>
              <a:gd name="adj2" fmla="val 128267"/>
            </a:avLst>
          </a:prstGeom>
          <a:ln>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1071538" y="4357700"/>
            <a:ext cx="1635384" cy="307777"/>
          </a:xfrm>
          <a:prstGeom prst="rect">
            <a:avLst/>
          </a:prstGeom>
          <a:noFill/>
        </p:spPr>
        <p:txBody>
          <a:bodyPr wrap="none" rtlCol="0">
            <a:spAutoFit/>
          </a:bodyPr>
          <a:lstStyle/>
          <a:p>
            <a:r>
              <a:rPr lang="en-US" dirty="0" smtClean="0">
                <a:solidFill>
                  <a:schemeClr val="tx1"/>
                </a:solidFill>
              </a:rPr>
              <a:t>default port - 5000</a:t>
            </a:r>
            <a:endParaRPr lang="en-IN" dirty="0">
              <a:solidFill>
                <a:schemeClr val="tx1"/>
              </a:solidFill>
            </a:endParaRPr>
          </a:p>
        </p:txBody>
      </p:sp>
      <p:cxnSp>
        <p:nvCxnSpPr>
          <p:cNvPr id="23" name="Curved Connector 22"/>
          <p:cNvCxnSpPr>
            <a:stCxn id="21" idx="0"/>
          </p:cNvCxnSpPr>
          <p:nvPr/>
        </p:nvCxnSpPr>
        <p:spPr>
          <a:xfrm rot="5400000" flipH="1" flipV="1">
            <a:off x="1837574" y="3766414"/>
            <a:ext cx="642942" cy="539630"/>
          </a:xfrm>
          <a:prstGeom prst="curved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280</TotalTime>
  <Words>567</Words>
  <PresentationFormat>On-screen Show (16:9)</PresentationFormat>
  <Paragraphs>118</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Oswald</vt:lpstr>
      <vt:lpstr>Average</vt:lpstr>
      <vt:lpstr>Wingdings</vt:lpstr>
      <vt:lpstr>Montserrat</vt:lpstr>
      <vt:lpstr>Montserrat Light</vt:lpstr>
      <vt:lpstr>Theme2</vt:lpstr>
      <vt:lpstr>FRONT-END</vt:lpstr>
      <vt:lpstr>Technology Stack</vt:lpstr>
      <vt:lpstr>Flask</vt:lpstr>
      <vt:lpstr>What is Flask?</vt:lpstr>
      <vt:lpstr>Micro framework</vt:lpstr>
      <vt:lpstr>Why Flask?</vt:lpstr>
      <vt:lpstr>Advantages of Flask over Django</vt:lpstr>
      <vt:lpstr>Slide 8</vt:lpstr>
      <vt:lpstr>Our Flask code</vt:lpstr>
      <vt:lpstr>AngularJS</vt:lpstr>
      <vt:lpstr>What is AngularJS?</vt:lpstr>
      <vt:lpstr>Why Angular?</vt:lpstr>
      <vt:lpstr>Angular code</vt:lpstr>
      <vt:lpstr>AJAX</vt:lpstr>
      <vt:lpstr>What is AJAX?</vt:lpstr>
      <vt:lpstr>Our AJAX Request &amp; Response handler</vt:lpstr>
      <vt:lpstr>JSON Data Sample</vt:lpstr>
      <vt:lpstr>Our process is easy</vt:lpstr>
      <vt:lpstr>BootStrap</vt:lpstr>
      <vt:lpstr>Slide 20</vt:lpstr>
      <vt:lpstr>Slide 21</vt:lpstr>
      <vt:lpstr>Slide 22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dc:title>
  <dc:creator>Sairaj</dc:creator>
  <cp:lastModifiedBy>Sairaj</cp:lastModifiedBy>
  <cp:revision>32</cp:revision>
  <dcterms:modified xsi:type="dcterms:W3CDTF">2018-05-15T17:36:44Z</dcterms:modified>
</cp:coreProperties>
</file>