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86AD7-53A6-42D6-8D1D-51E20562876C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6284-E753-49C3-B4B3-4E7B487D7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787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86AD7-53A6-42D6-8D1D-51E20562876C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6284-E753-49C3-B4B3-4E7B487D7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941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86AD7-53A6-42D6-8D1D-51E20562876C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6284-E753-49C3-B4B3-4E7B487D761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4676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86AD7-53A6-42D6-8D1D-51E20562876C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6284-E753-49C3-B4B3-4E7B487D7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514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86AD7-53A6-42D6-8D1D-51E20562876C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6284-E753-49C3-B4B3-4E7B487D761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4914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86AD7-53A6-42D6-8D1D-51E20562876C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6284-E753-49C3-B4B3-4E7B487D7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579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86AD7-53A6-42D6-8D1D-51E20562876C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6284-E753-49C3-B4B3-4E7B487D7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411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86AD7-53A6-42D6-8D1D-51E20562876C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6284-E753-49C3-B4B3-4E7B487D7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70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86AD7-53A6-42D6-8D1D-51E20562876C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6284-E753-49C3-B4B3-4E7B487D7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597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86AD7-53A6-42D6-8D1D-51E20562876C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6284-E753-49C3-B4B3-4E7B487D7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227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86AD7-53A6-42D6-8D1D-51E20562876C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6284-E753-49C3-B4B3-4E7B487D7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211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86AD7-53A6-42D6-8D1D-51E20562876C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6284-E753-49C3-B4B3-4E7B487D7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270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86AD7-53A6-42D6-8D1D-51E20562876C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6284-E753-49C3-B4B3-4E7B487D7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224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86AD7-53A6-42D6-8D1D-51E20562876C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6284-E753-49C3-B4B3-4E7B487D7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1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86AD7-53A6-42D6-8D1D-51E20562876C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6284-E753-49C3-B4B3-4E7B487D7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572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86AD7-53A6-42D6-8D1D-51E20562876C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06284-E753-49C3-B4B3-4E7B487D7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341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86AD7-53A6-42D6-8D1D-51E20562876C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A906284-E753-49C3-B4B3-4E7B487D7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610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11E7D69-9732-BB2F-473E-6AC9C9415143}"/>
              </a:ext>
            </a:extLst>
          </p:cNvPr>
          <p:cNvSpPr txBox="1"/>
          <p:nvPr/>
        </p:nvSpPr>
        <p:spPr>
          <a:xfrm>
            <a:off x="226141" y="333559"/>
            <a:ext cx="8613060" cy="5724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000" b="1" dirty="0">
                <a:latin typeface="Consolas" panose="020B0609020204030204" pitchFamily="49" charset="0"/>
              </a:rPr>
              <a:t>PROBLEM STATEMENT</a:t>
            </a:r>
          </a:p>
          <a:p>
            <a:pPr>
              <a:buNone/>
            </a:pPr>
            <a:r>
              <a:rPr lang="en-US" sz="2000" b="1" dirty="0"/>
              <a:t>KPI’s REQUIREMENT</a:t>
            </a:r>
          </a:p>
          <a:p>
            <a:pPr>
              <a:buNone/>
            </a:pPr>
            <a:br>
              <a:rPr lang="en-US" dirty="0"/>
            </a:br>
            <a:r>
              <a:rPr lang="en-US" dirty="0"/>
              <a:t>We need to analyze key indicators for our pizza sales data to gain insights into our business performance. Specifically, we want to calculate the following metrics:</a:t>
            </a:r>
          </a:p>
          <a:p>
            <a:pPr>
              <a:buNone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Total Revenue:</a:t>
            </a:r>
            <a:r>
              <a:rPr lang="en-US" dirty="0"/>
              <a:t> The sum of the total price of all pizza orders.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Average Order Value:</a:t>
            </a:r>
            <a:r>
              <a:rPr lang="en-US" dirty="0"/>
              <a:t> The average amount spent per order, calculated by dividing the total revenue by the total number of orders.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Total Pizzas Sold:</a:t>
            </a:r>
            <a:r>
              <a:rPr lang="en-US" dirty="0"/>
              <a:t> The sum of the quantities of all pizzas sold.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Total Orders:</a:t>
            </a:r>
            <a:r>
              <a:rPr lang="en-US" dirty="0"/>
              <a:t> The total number of orders placed.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Average Pizzas Per Order:</a:t>
            </a:r>
            <a:r>
              <a:rPr lang="en-US" dirty="0"/>
              <a:t> The average number of pizzas sold per order, calculated by dividing the total number of pizzas sold by the total number of orders.</a:t>
            </a:r>
          </a:p>
        </p:txBody>
      </p:sp>
    </p:spTree>
    <p:extLst>
      <p:ext uri="{BB962C8B-B14F-4D97-AF65-F5344CB8AC3E}">
        <p14:creationId xmlns:p14="http://schemas.microsoft.com/office/powerpoint/2010/main" val="2748790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04032E-D9F1-67FC-1D19-62DF3E78D25F}"/>
              </a:ext>
            </a:extLst>
          </p:cNvPr>
          <p:cNvSpPr txBox="1"/>
          <p:nvPr/>
        </p:nvSpPr>
        <p:spPr>
          <a:xfrm>
            <a:off x="98323" y="199804"/>
            <a:ext cx="9507793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000" b="1" dirty="0">
                <a:latin typeface="Consolas" panose="020B0609020204030204" pitchFamily="49" charset="0"/>
              </a:rPr>
              <a:t>PROBLEM STATEMENT</a:t>
            </a:r>
            <a:endParaRPr lang="en-US" sz="4000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000" b="1" dirty="0"/>
              <a:t>CHART</a:t>
            </a:r>
            <a:r>
              <a:rPr lang="en-US" sz="2000" dirty="0"/>
              <a:t> </a:t>
            </a:r>
            <a:r>
              <a:rPr lang="en-US" sz="2000" b="1" dirty="0"/>
              <a:t>REQUIREMENTRTS</a:t>
            </a:r>
          </a:p>
          <a:p>
            <a:pPr>
              <a:buNone/>
            </a:pPr>
            <a:br>
              <a:rPr lang="en-US" dirty="0"/>
            </a:br>
            <a:r>
              <a:rPr lang="en-US" dirty="0"/>
              <a:t>We would like to visualize various aspects of our pizza sales data to gain insights and understand key trends. We have identified the following requirements for creating charts:</a:t>
            </a:r>
          </a:p>
          <a:p>
            <a:pPr>
              <a:buNone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Daily Trend for Total Orders:</a:t>
            </a:r>
            <a:br>
              <a:rPr lang="en-US" dirty="0"/>
            </a:br>
            <a:r>
              <a:rPr lang="en-US" dirty="0"/>
              <a:t>Create a bar chart that displays the daily trend of total orders over a specific time period. This chart will help us identify any patterns or fluctuations in order volumes on a daily basis.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Monthly Trend for Total Orders:</a:t>
            </a:r>
            <a:br>
              <a:rPr lang="en-US" dirty="0"/>
            </a:br>
            <a:r>
              <a:rPr lang="en-US" dirty="0"/>
              <a:t>Create a line chart that illustrates the hourly trend of total orders throughout the day. This chart will allow us to identify peak hours or periods of high order activity.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Percentage of Sales by Pizza Category:</a:t>
            </a:r>
            <a:br>
              <a:rPr lang="en-US" dirty="0"/>
            </a:br>
            <a:r>
              <a:rPr lang="en-US" dirty="0"/>
              <a:t>Create a pie chart that shows the distribution of sales across different pizza categories. This chart will provide insights into the popularity of various pizza categories and their contribution to overall sales.</a:t>
            </a:r>
          </a:p>
          <a:p>
            <a:pPr>
              <a:buNone/>
            </a:pPr>
            <a:br>
              <a:rPr lang="en-US" dirty="0"/>
            </a:br>
            <a:endParaRPr lang="en-US" dirty="0"/>
          </a:p>
          <a:p>
            <a:pPr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05437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D964187-CDF0-9573-0325-15DFD13AB59F}"/>
              </a:ext>
            </a:extLst>
          </p:cNvPr>
          <p:cNvSpPr txBox="1"/>
          <p:nvPr/>
        </p:nvSpPr>
        <p:spPr>
          <a:xfrm>
            <a:off x="216310" y="0"/>
            <a:ext cx="11493910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b="1" dirty="0"/>
          </a:p>
          <a:p>
            <a:r>
              <a:rPr lang="en-US" sz="4000" b="1" dirty="0">
                <a:latin typeface="Consolas" panose="020B0609020204030204" pitchFamily="49" charset="0"/>
              </a:rPr>
              <a:t>PROBLEM STATEMENT</a:t>
            </a:r>
            <a:endParaRPr lang="en-US" b="1" dirty="0"/>
          </a:p>
          <a:p>
            <a:pPr>
              <a:buNone/>
            </a:pPr>
            <a:r>
              <a:rPr lang="en-US" sz="2000" b="1" dirty="0"/>
              <a:t>CHARTS REQUIREMENT</a:t>
            </a:r>
          </a:p>
          <a:p>
            <a:pPr>
              <a:buNone/>
            </a:pPr>
            <a:br>
              <a:rPr lang="en-US" dirty="0"/>
            </a:br>
            <a:r>
              <a:rPr lang="en-US" dirty="0"/>
              <a:t>We would like to visualize various aspects of our pizza sales data to gain insights and understand key trends. We have identified the following requirements for creating charts:</a:t>
            </a:r>
          </a:p>
          <a:p>
            <a:pPr>
              <a:buNone/>
            </a:pPr>
            <a:endParaRPr lang="en-US" dirty="0"/>
          </a:p>
          <a:p>
            <a:pPr>
              <a:buFont typeface="+mj-lt"/>
              <a:buAutoNum type="arabicPeriod" startAt="4"/>
            </a:pPr>
            <a:r>
              <a:rPr lang="en-US" b="1" dirty="0"/>
              <a:t>Percentage of Sales by Pizza Size:</a:t>
            </a:r>
            <a:br>
              <a:rPr lang="en-US" dirty="0"/>
            </a:br>
            <a:r>
              <a:rPr lang="en-US" dirty="0"/>
              <a:t>Generate a pie chart that represents the percentage of sales attributed to different pizza sizes. This chart will help us understand customer preferences for pizza sizes and their impact on sales.</a:t>
            </a:r>
          </a:p>
          <a:p>
            <a:pPr>
              <a:buFont typeface="+mj-lt"/>
              <a:buAutoNum type="arabicPeriod" startAt="4"/>
            </a:pPr>
            <a:endParaRPr lang="en-US" dirty="0"/>
          </a:p>
          <a:p>
            <a:pPr>
              <a:buFont typeface="+mj-lt"/>
              <a:buAutoNum type="arabicPeriod" startAt="4"/>
            </a:pPr>
            <a:r>
              <a:rPr lang="en-US" b="1" dirty="0"/>
              <a:t>Total Pizzas Sold by Pizza Category:</a:t>
            </a:r>
            <a:br>
              <a:rPr lang="en-US" dirty="0"/>
            </a:br>
            <a:r>
              <a:rPr lang="en-US" dirty="0"/>
              <a:t>Create a funnel chart that presents the total number of pizzas sold for each pizza category. This chart will allow us to compare the sales performance of different pizza categories.</a:t>
            </a:r>
          </a:p>
          <a:p>
            <a:pPr>
              <a:buFont typeface="+mj-lt"/>
              <a:buAutoNum type="arabicPeriod" startAt="4"/>
            </a:pPr>
            <a:endParaRPr lang="en-US" dirty="0"/>
          </a:p>
          <a:p>
            <a:pPr>
              <a:buFont typeface="+mj-lt"/>
              <a:buAutoNum type="arabicPeriod" startAt="4"/>
            </a:pPr>
            <a:r>
              <a:rPr lang="en-US" b="1" dirty="0"/>
              <a:t>Top 5 Best Sellers by Revenue, Total Quantity and Total Orders:</a:t>
            </a:r>
            <a:br>
              <a:rPr lang="en-US" dirty="0"/>
            </a:br>
            <a:r>
              <a:rPr lang="en-US" dirty="0"/>
              <a:t>Create a bar chart highlighting the top 5 best-selling pizzas based on the Revenue, Total Quantity, and Total Orders. This chart will help us identify the most popular pizza options.</a:t>
            </a:r>
          </a:p>
          <a:p>
            <a:pPr>
              <a:buFont typeface="+mj-lt"/>
              <a:buAutoNum type="arabicPeriod" startAt="4"/>
            </a:pPr>
            <a:endParaRPr lang="en-US" dirty="0"/>
          </a:p>
          <a:p>
            <a:pPr>
              <a:buFont typeface="+mj-lt"/>
              <a:buAutoNum type="arabicPeriod" startAt="4"/>
            </a:pPr>
            <a:r>
              <a:rPr lang="en-US" b="1" dirty="0"/>
              <a:t>Bottom 5 Best Sellers by Revenue, Total Quantity and Total Orders:</a:t>
            </a:r>
            <a:br>
              <a:rPr lang="en-US" dirty="0"/>
            </a:br>
            <a:r>
              <a:rPr lang="en-US" dirty="0"/>
              <a:t>Create a bar chart showcasing the bottom 5 worst-selling pizzas based on the Revenue, Total Quantity, and Total Orders. This chart will enable us to identify underperforming or less popular pizza options.</a:t>
            </a:r>
          </a:p>
        </p:txBody>
      </p:sp>
    </p:spTree>
    <p:extLst>
      <p:ext uri="{BB962C8B-B14F-4D97-AF65-F5344CB8AC3E}">
        <p14:creationId xmlns:p14="http://schemas.microsoft.com/office/powerpoint/2010/main" val="3953205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A0657D-53E1-FF33-5470-244990054280}"/>
              </a:ext>
            </a:extLst>
          </p:cNvPr>
          <p:cNvSpPr txBox="1"/>
          <p:nvPr/>
        </p:nvSpPr>
        <p:spPr>
          <a:xfrm>
            <a:off x="376083" y="726343"/>
            <a:ext cx="6100916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3200" b="1" dirty="0">
                <a:latin typeface="Consolas" panose="020B0609020204030204" pitchFamily="49" charset="0"/>
              </a:rPr>
              <a:t>SOFTWARE USED:</a:t>
            </a:r>
          </a:p>
          <a:p>
            <a:pPr>
              <a:buNone/>
            </a:pPr>
            <a:endParaRPr lang="en-IN" sz="3200" dirty="0"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MS Office/ Excel:</a:t>
            </a:r>
            <a:r>
              <a:rPr lang="en-IN" dirty="0"/>
              <a:t> Version 2021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MS SQL Server:</a:t>
            </a:r>
            <a:r>
              <a:rPr lang="en-IN" dirty="0"/>
              <a:t> 19.0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SQL Server Management Studio – 19.0.20209.0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Power BI:</a:t>
            </a:r>
            <a:r>
              <a:rPr lang="en-IN" dirty="0"/>
              <a:t> June 2023 Version</a:t>
            </a:r>
          </a:p>
        </p:txBody>
      </p:sp>
    </p:spTree>
    <p:extLst>
      <p:ext uri="{BB962C8B-B14F-4D97-AF65-F5344CB8AC3E}">
        <p14:creationId xmlns:p14="http://schemas.microsoft.com/office/powerpoint/2010/main" val="17366456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</TotalTime>
  <Words>527</Words>
  <Application>Microsoft Office PowerPoint</Application>
  <PresentationFormat>Widescreen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Consolas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Sairaj Katekar</dc:creator>
  <cp:lastModifiedBy>Sairaj Katekar</cp:lastModifiedBy>
  <cp:revision>1</cp:revision>
  <dcterms:created xsi:type="dcterms:W3CDTF">2025-09-25T10:46:55Z</dcterms:created>
  <dcterms:modified xsi:type="dcterms:W3CDTF">2025-09-25T11:03:30Z</dcterms:modified>
</cp:coreProperties>
</file>