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89" r:id="rId3"/>
    <p:sldId id="257" r:id="rId4"/>
    <p:sldId id="262" r:id="rId5"/>
    <p:sldId id="269" r:id="rId6"/>
    <p:sldId id="273" r:id="rId7"/>
    <p:sldId id="259" r:id="rId8"/>
    <p:sldId id="263" r:id="rId9"/>
    <p:sldId id="277" r:id="rId10"/>
    <p:sldId id="288" r:id="rId11"/>
    <p:sldId id="297" r:id="rId12"/>
    <p:sldId id="286" r:id="rId13"/>
    <p:sldId id="285" r:id="rId14"/>
    <p:sldId id="284" r:id="rId15"/>
    <p:sldId id="283" r:id="rId16"/>
    <p:sldId id="278" r:id="rId17"/>
    <p:sldId id="290" r:id="rId18"/>
    <p:sldId id="292" r:id="rId19"/>
    <p:sldId id="293" r:id="rId20"/>
    <p:sldId id="294" r:id="rId21"/>
    <p:sldId id="295" r:id="rId22"/>
    <p:sldId id="296" r:id="rId23"/>
    <p:sldId id="291" r:id="rId24"/>
    <p:sldId id="267" r:id="rId25"/>
    <p:sldId id="274" r:id="rId26"/>
    <p:sldId id="261" r:id="rId2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176" autoAdjust="0"/>
    <p:restoredTop sz="94660"/>
  </p:normalViewPr>
  <p:slideViewPr>
    <p:cSldViewPr>
      <p:cViewPr>
        <p:scale>
          <a:sx n="68" d="100"/>
          <a:sy n="68" d="100"/>
        </p:scale>
        <p:origin x="-1032" y="-66"/>
      </p:cViewPr>
      <p:guideLst>
        <p:guide orient="horz" pos="2160"/>
        <p:guide pos="312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B56E08-F9FA-4A4D-AAED-3BEF8AFA431C}" type="doc">
      <dgm:prSet loTypeId="urn:microsoft.com/office/officeart/2005/8/layout/process4" loCatId="process" qsTypeId="urn:microsoft.com/office/officeart/2005/8/quickstyle/simple1" qsCatId="simple" csTypeId="urn:microsoft.com/office/officeart/2005/8/colors/accent1_3" csCatId="accent1" phldr="1"/>
      <dgm:spPr/>
      <dgm:t>
        <a:bodyPr/>
        <a:lstStyle/>
        <a:p>
          <a:endParaRPr lang="en-US"/>
        </a:p>
      </dgm:t>
    </dgm:pt>
    <dgm:pt modelId="{750ADCCE-D5D6-4B87-9631-097710741599}">
      <dgm:prSet phldrT="[Text]"/>
      <dgm:spPr/>
      <dgm:t>
        <a:bodyPr/>
        <a:lstStyle/>
        <a:p>
          <a:r>
            <a:rPr lang="en-US" dirty="0" smtClean="0"/>
            <a:t>INTERFACE DESIGN AND CODING</a:t>
          </a:r>
          <a:endParaRPr lang="en-US" dirty="0"/>
        </a:p>
      </dgm:t>
    </dgm:pt>
    <dgm:pt modelId="{22E06E6A-D22E-44D7-84A7-16734FB7F79C}" type="parTrans" cxnId="{43484892-6743-444D-A8B4-EF1F9F304058}">
      <dgm:prSet/>
      <dgm:spPr/>
      <dgm:t>
        <a:bodyPr/>
        <a:lstStyle/>
        <a:p>
          <a:endParaRPr lang="en-US"/>
        </a:p>
      </dgm:t>
    </dgm:pt>
    <dgm:pt modelId="{8826750B-1C62-47A1-9A90-F613FAD4E6A2}" type="sibTrans" cxnId="{43484892-6743-444D-A8B4-EF1F9F304058}">
      <dgm:prSet/>
      <dgm:spPr/>
      <dgm:t>
        <a:bodyPr/>
        <a:lstStyle/>
        <a:p>
          <a:endParaRPr lang="en-US"/>
        </a:p>
      </dgm:t>
    </dgm:pt>
    <dgm:pt modelId="{F0F12418-6504-47FF-BCEC-21A7F6E1E6EA}">
      <dgm:prSet phldrT="[Text]"/>
      <dgm:spPr/>
      <dgm:t>
        <a:bodyPr/>
        <a:lstStyle/>
        <a:p>
          <a:r>
            <a:rPr lang="en-US" dirty="0" smtClean="0"/>
            <a:t>Basic Android Interface Design</a:t>
          </a:r>
          <a:endParaRPr lang="en-US" dirty="0"/>
        </a:p>
      </dgm:t>
    </dgm:pt>
    <dgm:pt modelId="{4A1C25B5-D1ED-4C46-9F26-745CDC42638D}" type="parTrans" cxnId="{54678AA0-71E3-4DFF-BDDB-2574AC8048CA}">
      <dgm:prSet/>
      <dgm:spPr/>
      <dgm:t>
        <a:bodyPr/>
        <a:lstStyle/>
        <a:p>
          <a:endParaRPr lang="en-US"/>
        </a:p>
      </dgm:t>
    </dgm:pt>
    <dgm:pt modelId="{82B0067E-64FB-4267-9277-7B7464C2D006}" type="sibTrans" cxnId="{54678AA0-71E3-4DFF-BDDB-2574AC8048CA}">
      <dgm:prSet/>
      <dgm:spPr/>
      <dgm:t>
        <a:bodyPr/>
        <a:lstStyle/>
        <a:p>
          <a:endParaRPr lang="en-US"/>
        </a:p>
      </dgm:t>
    </dgm:pt>
    <dgm:pt modelId="{4824B7A5-B076-4586-9E3E-28F19FE9099C}">
      <dgm:prSet phldrT="[Text]"/>
      <dgm:spPr/>
      <dgm:t>
        <a:bodyPr/>
        <a:lstStyle/>
        <a:p>
          <a:r>
            <a:rPr lang="en-US" dirty="0" smtClean="0"/>
            <a:t>INFORMATION DISPLAY</a:t>
          </a:r>
          <a:endParaRPr lang="en-US" dirty="0"/>
        </a:p>
      </dgm:t>
    </dgm:pt>
    <dgm:pt modelId="{282FD8FA-4493-43F4-AB35-8149BFA825C8}" type="parTrans" cxnId="{4938BF0B-F9A7-42EC-A336-B39753F501B0}">
      <dgm:prSet/>
      <dgm:spPr/>
      <dgm:t>
        <a:bodyPr/>
        <a:lstStyle/>
        <a:p>
          <a:endParaRPr lang="en-US"/>
        </a:p>
      </dgm:t>
    </dgm:pt>
    <dgm:pt modelId="{AEAA47DF-377C-4AB5-8B43-EFC0A479F11A}" type="sibTrans" cxnId="{4938BF0B-F9A7-42EC-A336-B39753F501B0}">
      <dgm:prSet/>
      <dgm:spPr/>
      <dgm:t>
        <a:bodyPr/>
        <a:lstStyle/>
        <a:p>
          <a:endParaRPr lang="en-US"/>
        </a:p>
      </dgm:t>
    </dgm:pt>
    <dgm:pt modelId="{5A0235FC-893E-43C2-9C13-4C759A4C5350}">
      <dgm:prSet phldrT="[Text]"/>
      <dgm:spPr/>
      <dgm:t>
        <a:bodyPr/>
        <a:lstStyle/>
        <a:p>
          <a:r>
            <a:rPr lang="en-US" dirty="0" smtClean="0"/>
            <a:t>Awareness Information</a:t>
          </a:r>
          <a:endParaRPr lang="en-US" dirty="0"/>
        </a:p>
      </dgm:t>
    </dgm:pt>
    <dgm:pt modelId="{3356CBD5-DDBB-4FFD-B7C5-7D76B273DE6F}" type="parTrans" cxnId="{AFBFF132-A721-40F1-B3E6-47675519D4B5}">
      <dgm:prSet/>
      <dgm:spPr/>
      <dgm:t>
        <a:bodyPr/>
        <a:lstStyle/>
        <a:p>
          <a:endParaRPr lang="en-US"/>
        </a:p>
      </dgm:t>
    </dgm:pt>
    <dgm:pt modelId="{D672DA3A-D28F-4E19-84FE-12F81A11BC50}" type="sibTrans" cxnId="{AFBFF132-A721-40F1-B3E6-47675519D4B5}">
      <dgm:prSet/>
      <dgm:spPr/>
      <dgm:t>
        <a:bodyPr/>
        <a:lstStyle/>
        <a:p>
          <a:endParaRPr lang="en-US"/>
        </a:p>
      </dgm:t>
    </dgm:pt>
    <dgm:pt modelId="{013AED6A-0750-40E7-8F39-33F55B81EC41}">
      <dgm:prSet phldrT="[Text]"/>
      <dgm:spPr/>
      <dgm:t>
        <a:bodyPr/>
        <a:lstStyle/>
        <a:p>
          <a:r>
            <a:rPr lang="en-US" dirty="0" smtClean="0"/>
            <a:t>First-aid Information along with news</a:t>
          </a:r>
          <a:endParaRPr lang="en-US" dirty="0"/>
        </a:p>
      </dgm:t>
    </dgm:pt>
    <dgm:pt modelId="{E9867300-1837-40B7-BA30-7A2691F7069B}" type="parTrans" cxnId="{A7E7644B-632F-4947-A2F5-0AB0FC1D9B3A}">
      <dgm:prSet/>
      <dgm:spPr/>
      <dgm:t>
        <a:bodyPr/>
        <a:lstStyle/>
        <a:p>
          <a:endParaRPr lang="en-US"/>
        </a:p>
      </dgm:t>
    </dgm:pt>
    <dgm:pt modelId="{C5ED2861-091A-414E-9F68-943548564137}" type="sibTrans" cxnId="{A7E7644B-632F-4947-A2F5-0AB0FC1D9B3A}">
      <dgm:prSet/>
      <dgm:spPr/>
      <dgm:t>
        <a:bodyPr/>
        <a:lstStyle/>
        <a:p>
          <a:endParaRPr lang="en-US"/>
        </a:p>
      </dgm:t>
    </dgm:pt>
    <dgm:pt modelId="{799D8E82-6B00-4C6A-A97A-0E51A96DFC83}">
      <dgm:prSet phldrT="[Text]"/>
      <dgm:spPr/>
      <dgm:t>
        <a:bodyPr/>
        <a:lstStyle/>
        <a:p>
          <a:r>
            <a:rPr lang="en-US" dirty="0" smtClean="0"/>
            <a:t>Android</a:t>
          </a:r>
          <a:endParaRPr lang="en-US" dirty="0"/>
        </a:p>
      </dgm:t>
    </dgm:pt>
    <dgm:pt modelId="{ECAE1E0E-F9A1-4606-A3F1-08C5B5EEFB04}" type="sibTrans" cxnId="{287EE3DF-4E1A-4847-86A1-D441E703714B}">
      <dgm:prSet/>
      <dgm:spPr/>
      <dgm:t>
        <a:bodyPr/>
        <a:lstStyle/>
        <a:p>
          <a:endParaRPr lang="en-US"/>
        </a:p>
      </dgm:t>
    </dgm:pt>
    <dgm:pt modelId="{1D11AFEA-2779-4EEA-9FF3-A26C3A54041B}" type="parTrans" cxnId="{287EE3DF-4E1A-4847-86A1-D441E703714B}">
      <dgm:prSet/>
      <dgm:spPr/>
      <dgm:t>
        <a:bodyPr/>
        <a:lstStyle/>
        <a:p>
          <a:endParaRPr lang="en-US"/>
        </a:p>
      </dgm:t>
    </dgm:pt>
    <dgm:pt modelId="{2ECF6076-8088-4B38-AF2F-B3E7483FA09B}">
      <dgm:prSet phldrT="[Text]"/>
      <dgm:spPr/>
      <dgm:t>
        <a:bodyPr/>
        <a:lstStyle/>
        <a:p>
          <a:r>
            <a:rPr lang="en-US" dirty="0" smtClean="0"/>
            <a:t>EMERGENCY SMS SERVICE-CODING</a:t>
          </a:r>
          <a:endParaRPr lang="en-US" dirty="0"/>
        </a:p>
      </dgm:t>
    </dgm:pt>
    <dgm:pt modelId="{2894FED3-04A5-433F-B8FB-A88ABFE2BBCA}" type="sibTrans" cxnId="{65AC6EAD-8673-4848-8ED7-9EDE53660156}">
      <dgm:prSet/>
      <dgm:spPr/>
      <dgm:t>
        <a:bodyPr/>
        <a:lstStyle/>
        <a:p>
          <a:endParaRPr lang="en-US"/>
        </a:p>
      </dgm:t>
    </dgm:pt>
    <dgm:pt modelId="{701F94FA-DFF4-410B-9A2A-957077FDAC1D}" type="parTrans" cxnId="{65AC6EAD-8673-4848-8ED7-9EDE53660156}">
      <dgm:prSet/>
      <dgm:spPr/>
      <dgm:t>
        <a:bodyPr/>
        <a:lstStyle/>
        <a:p>
          <a:endParaRPr lang="en-US"/>
        </a:p>
      </dgm:t>
    </dgm:pt>
    <dgm:pt modelId="{7E1EACCA-F30E-47A6-BD3C-EB9EF40490F3}" type="pres">
      <dgm:prSet presAssocID="{D1B56E08-F9FA-4A4D-AAED-3BEF8AFA431C}" presName="Name0" presStyleCnt="0">
        <dgm:presLayoutVars>
          <dgm:dir/>
          <dgm:animLvl val="lvl"/>
          <dgm:resizeHandles val="exact"/>
        </dgm:presLayoutVars>
      </dgm:prSet>
      <dgm:spPr/>
      <dgm:t>
        <a:bodyPr/>
        <a:lstStyle/>
        <a:p>
          <a:endParaRPr lang="en-US"/>
        </a:p>
      </dgm:t>
    </dgm:pt>
    <dgm:pt modelId="{5CBC1DF6-E1CC-4DC5-86CA-2B37DFC9DCC4}" type="pres">
      <dgm:prSet presAssocID="{2ECF6076-8088-4B38-AF2F-B3E7483FA09B}" presName="boxAndChildren" presStyleCnt="0"/>
      <dgm:spPr/>
    </dgm:pt>
    <dgm:pt modelId="{3869A257-6BFC-49DB-8CF9-9702BF3D7235}" type="pres">
      <dgm:prSet presAssocID="{2ECF6076-8088-4B38-AF2F-B3E7483FA09B}" presName="parentTextBox" presStyleLbl="node1" presStyleIdx="0" presStyleCnt="3"/>
      <dgm:spPr/>
      <dgm:t>
        <a:bodyPr/>
        <a:lstStyle/>
        <a:p>
          <a:endParaRPr lang="en-US"/>
        </a:p>
      </dgm:t>
    </dgm:pt>
    <dgm:pt modelId="{32FF3D65-1F2A-4656-822F-F9911A5AB233}" type="pres">
      <dgm:prSet presAssocID="{2ECF6076-8088-4B38-AF2F-B3E7483FA09B}" presName="entireBox" presStyleLbl="node1" presStyleIdx="0" presStyleCnt="3"/>
      <dgm:spPr/>
      <dgm:t>
        <a:bodyPr/>
        <a:lstStyle/>
        <a:p>
          <a:endParaRPr lang="en-US"/>
        </a:p>
      </dgm:t>
    </dgm:pt>
    <dgm:pt modelId="{86BC70AD-ACB3-401B-9EEB-68B13C93B5CF}" type="pres">
      <dgm:prSet presAssocID="{2ECF6076-8088-4B38-AF2F-B3E7483FA09B}" presName="descendantBox" presStyleCnt="0"/>
      <dgm:spPr/>
    </dgm:pt>
    <dgm:pt modelId="{981122B1-7DCE-4F53-A756-8FA6F8A759E5}" type="pres">
      <dgm:prSet presAssocID="{799D8E82-6B00-4C6A-A97A-0E51A96DFC83}" presName="childTextBox" presStyleLbl="fgAccFollowNode1" presStyleIdx="0" presStyleCnt="4">
        <dgm:presLayoutVars>
          <dgm:bulletEnabled val="1"/>
        </dgm:presLayoutVars>
      </dgm:prSet>
      <dgm:spPr/>
      <dgm:t>
        <a:bodyPr/>
        <a:lstStyle/>
        <a:p>
          <a:endParaRPr lang="en-US"/>
        </a:p>
      </dgm:t>
    </dgm:pt>
    <dgm:pt modelId="{020AEE50-CB56-4F86-96F6-095F3A5C1924}" type="pres">
      <dgm:prSet presAssocID="{AEAA47DF-377C-4AB5-8B43-EFC0A479F11A}" presName="sp" presStyleCnt="0"/>
      <dgm:spPr/>
    </dgm:pt>
    <dgm:pt modelId="{F248732F-2D21-4A1D-96A8-A9BE2C93A3CC}" type="pres">
      <dgm:prSet presAssocID="{4824B7A5-B076-4586-9E3E-28F19FE9099C}" presName="arrowAndChildren" presStyleCnt="0"/>
      <dgm:spPr/>
    </dgm:pt>
    <dgm:pt modelId="{A0EB9A04-1E50-40CF-97EB-2C32A0C96CE3}" type="pres">
      <dgm:prSet presAssocID="{4824B7A5-B076-4586-9E3E-28F19FE9099C}" presName="parentTextArrow" presStyleLbl="node1" presStyleIdx="0" presStyleCnt="3"/>
      <dgm:spPr/>
      <dgm:t>
        <a:bodyPr/>
        <a:lstStyle/>
        <a:p>
          <a:endParaRPr lang="en-US"/>
        </a:p>
      </dgm:t>
    </dgm:pt>
    <dgm:pt modelId="{0841884A-3AE6-445E-8EA2-14FF01B2BA17}" type="pres">
      <dgm:prSet presAssocID="{4824B7A5-B076-4586-9E3E-28F19FE9099C}" presName="arrow" presStyleLbl="node1" presStyleIdx="1" presStyleCnt="3"/>
      <dgm:spPr/>
      <dgm:t>
        <a:bodyPr/>
        <a:lstStyle/>
        <a:p>
          <a:endParaRPr lang="en-US"/>
        </a:p>
      </dgm:t>
    </dgm:pt>
    <dgm:pt modelId="{8AEC0234-93D1-4241-9CC2-C8AB05B435C1}" type="pres">
      <dgm:prSet presAssocID="{4824B7A5-B076-4586-9E3E-28F19FE9099C}" presName="descendantArrow" presStyleCnt="0"/>
      <dgm:spPr/>
    </dgm:pt>
    <dgm:pt modelId="{B85343C0-7201-42A3-8D51-8437F0F0D793}" type="pres">
      <dgm:prSet presAssocID="{5A0235FC-893E-43C2-9C13-4C759A4C5350}" presName="childTextArrow" presStyleLbl="fgAccFollowNode1" presStyleIdx="1" presStyleCnt="4" custLinFactNeighborX="621">
        <dgm:presLayoutVars>
          <dgm:bulletEnabled val="1"/>
        </dgm:presLayoutVars>
      </dgm:prSet>
      <dgm:spPr/>
      <dgm:t>
        <a:bodyPr/>
        <a:lstStyle/>
        <a:p>
          <a:endParaRPr lang="en-US"/>
        </a:p>
      </dgm:t>
    </dgm:pt>
    <dgm:pt modelId="{8CD23D72-6339-4270-9E93-B26C6CD5AC38}" type="pres">
      <dgm:prSet presAssocID="{013AED6A-0750-40E7-8F39-33F55B81EC41}" presName="childTextArrow" presStyleLbl="fgAccFollowNode1" presStyleIdx="2" presStyleCnt="4">
        <dgm:presLayoutVars>
          <dgm:bulletEnabled val="1"/>
        </dgm:presLayoutVars>
      </dgm:prSet>
      <dgm:spPr/>
      <dgm:t>
        <a:bodyPr/>
        <a:lstStyle/>
        <a:p>
          <a:endParaRPr lang="en-US"/>
        </a:p>
      </dgm:t>
    </dgm:pt>
    <dgm:pt modelId="{7A0D7DCC-9BC8-48AC-8B19-AD3C20A380DF}" type="pres">
      <dgm:prSet presAssocID="{8826750B-1C62-47A1-9A90-F613FAD4E6A2}" presName="sp" presStyleCnt="0"/>
      <dgm:spPr/>
    </dgm:pt>
    <dgm:pt modelId="{78C421B8-94A5-4FF4-AE4C-9DCFCE0C9A50}" type="pres">
      <dgm:prSet presAssocID="{750ADCCE-D5D6-4B87-9631-097710741599}" presName="arrowAndChildren" presStyleCnt="0"/>
      <dgm:spPr/>
    </dgm:pt>
    <dgm:pt modelId="{957F3C98-EC98-47D8-A854-1A4A90EBF80C}" type="pres">
      <dgm:prSet presAssocID="{750ADCCE-D5D6-4B87-9631-097710741599}" presName="parentTextArrow" presStyleLbl="node1" presStyleIdx="1" presStyleCnt="3"/>
      <dgm:spPr/>
      <dgm:t>
        <a:bodyPr/>
        <a:lstStyle/>
        <a:p>
          <a:endParaRPr lang="en-US"/>
        </a:p>
      </dgm:t>
    </dgm:pt>
    <dgm:pt modelId="{E2AC7377-5A83-4C2C-9341-A0F32899F504}" type="pres">
      <dgm:prSet presAssocID="{750ADCCE-D5D6-4B87-9631-097710741599}" presName="arrow" presStyleLbl="node1" presStyleIdx="2" presStyleCnt="3"/>
      <dgm:spPr/>
      <dgm:t>
        <a:bodyPr/>
        <a:lstStyle/>
        <a:p>
          <a:endParaRPr lang="en-US"/>
        </a:p>
      </dgm:t>
    </dgm:pt>
    <dgm:pt modelId="{2B7F8E07-43E7-4B4E-8383-1D50461E8C8A}" type="pres">
      <dgm:prSet presAssocID="{750ADCCE-D5D6-4B87-9631-097710741599}" presName="descendantArrow" presStyleCnt="0"/>
      <dgm:spPr/>
    </dgm:pt>
    <dgm:pt modelId="{7F36E35A-7A59-43FC-A594-9D06D9DBB681}" type="pres">
      <dgm:prSet presAssocID="{F0F12418-6504-47FF-BCEC-21A7F6E1E6EA}" presName="childTextArrow" presStyleLbl="fgAccFollowNode1" presStyleIdx="3" presStyleCnt="4">
        <dgm:presLayoutVars>
          <dgm:bulletEnabled val="1"/>
        </dgm:presLayoutVars>
      </dgm:prSet>
      <dgm:spPr/>
      <dgm:t>
        <a:bodyPr/>
        <a:lstStyle/>
        <a:p>
          <a:endParaRPr lang="en-US"/>
        </a:p>
      </dgm:t>
    </dgm:pt>
  </dgm:ptLst>
  <dgm:cxnLst>
    <dgm:cxn modelId="{3143694E-E930-4503-AC5E-A449C43F4C01}" type="presOf" srcId="{750ADCCE-D5D6-4B87-9631-097710741599}" destId="{957F3C98-EC98-47D8-A854-1A4A90EBF80C}" srcOrd="0" destOrd="0" presId="urn:microsoft.com/office/officeart/2005/8/layout/process4"/>
    <dgm:cxn modelId="{AFBFF132-A721-40F1-B3E6-47675519D4B5}" srcId="{4824B7A5-B076-4586-9E3E-28F19FE9099C}" destId="{5A0235FC-893E-43C2-9C13-4C759A4C5350}" srcOrd="0" destOrd="0" parTransId="{3356CBD5-DDBB-4FFD-B7C5-7D76B273DE6F}" sibTransId="{D672DA3A-D28F-4E19-84FE-12F81A11BC50}"/>
    <dgm:cxn modelId="{A5C4EE97-BF04-4C31-BA90-05821D1296A8}" type="presOf" srcId="{4824B7A5-B076-4586-9E3E-28F19FE9099C}" destId="{A0EB9A04-1E50-40CF-97EB-2C32A0C96CE3}" srcOrd="0" destOrd="0" presId="urn:microsoft.com/office/officeart/2005/8/layout/process4"/>
    <dgm:cxn modelId="{4F137475-F9BD-4C7D-BFE1-549AD8BB73C3}" type="presOf" srcId="{2ECF6076-8088-4B38-AF2F-B3E7483FA09B}" destId="{3869A257-6BFC-49DB-8CF9-9702BF3D7235}" srcOrd="0" destOrd="0" presId="urn:microsoft.com/office/officeart/2005/8/layout/process4"/>
    <dgm:cxn modelId="{79A3CC9F-3CDD-4C6C-A163-D2077B4B260C}" type="presOf" srcId="{750ADCCE-D5D6-4B87-9631-097710741599}" destId="{E2AC7377-5A83-4C2C-9341-A0F32899F504}" srcOrd="1" destOrd="0" presId="urn:microsoft.com/office/officeart/2005/8/layout/process4"/>
    <dgm:cxn modelId="{78F00038-0867-459B-A316-FAC27D4D0DC9}" type="presOf" srcId="{F0F12418-6504-47FF-BCEC-21A7F6E1E6EA}" destId="{7F36E35A-7A59-43FC-A594-9D06D9DBB681}" srcOrd="0" destOrd="0" presId="urn:microsoft.com/office/officeart/2005/8/layout/process4"/>
    <dgm:cxn modelId="{54678AA0-71E3-4DFF-BDDB-2574AC8048CA}" srcId="{750ADCCE-D5D6-4B87-9631-097710741599}" destId="{F0F12418-6504-47FF-BCEC-21A7F6E1E6EA}" srcOrd="0" destOrd="0" parTransId="{4A1C25B5-D1ED-4C46-9F26-745CDC42638D}" sibTransId="{82B0067E-64FB-4267-9277-7B7464C2D006}"/>
    <dgm:cxn modelId="{19053AB8-8EDE-4731-8241-9B6526862E8A}" type="presOf" srcId="{013AED6A-0750-40E7-8F39-33F55B81EC41}" destId="{8CD23D72-6339-4270-9E93-B26C6CD5AC38}" srcOrd="0" destOrd="0" presId="urn:microsoft.com/office/officeart/2005/8/layout/process4"/>
    <dgm:cxn modelId="{D8584337-8743-4802-B232-FF91CFADFA84}" type="presOf" srcId="{D1B56E08-F9FA-4A4D-AAED-3BEF8AFA431C}" destId="{7E1EACCA-F30E-47A6-BD3C-EB9EF40490F3}" srcOrd="0" destOrd="0" presId="urn:microsoft.com/office/officeart/2005/8/layout/process4"/>
    <dgm:cxn modelId="{9F97799B-731D-4088-8C8B-7C4CD8898DDA}" type="presOf" srcId="{799D8E82-6B00-4C6A-A97A-0E51A96DFC83}" destId="{981122B1-7DCE-4F53-A756-8FA6F8A759E5}" srcOrd="0" destOrd="0" presId="urn:microsoft.com/office/officeart/2005/8/layout/process4"/>
    <dgm:cxn modelId="{1D0EC36B-1547-4508-870F-77F707E86847}" type="presOf" srcId="{5A0235FC-893E-43C2-9C13-4C759A4C5350}" destId="{B85343C0-7201-42A3-8D51-8437F0F0D793}" srcOrd="0" destOrd="0" presId="urn:microsoft.com/office/officeart/2005/8/layout/process4"/>
    <dgm:cxn modelId="{6E2F269D-2ECC-4DCB-A878-D042DB20CC70}" type="presOf" srcId="{2ECF6076-8088-4B38-AF2F-B3E7483FA09B}" destId="{32FF3D65-1F2A-4656-822F-F9911A5AB233}" srcOrd="1" destOrd="0" presId="urn:microsoft.com/office/officeart/2005/8/layout/process4"/>
    <dgm:cxn modelId="{F3F4D8CE-7EE3-430C-A36B-9F222A6840B8}" type="presOf" srcId="{4824B7A5-B076-4586-9E3E-28F19FE9099C}" destId="{0841884A-3AE6-445E-8EA2-14FF01B2BA17}" srcOrd="1" destOrd="0" presId="urn:microsoft.com/office/officeart/2005/8/layout/process4"/>
    <dgm:cxn modelId="{287EE3DF-4E1A-4847-86A1-D441E703714B}" srcId="{2ECF6076-8088-4B38-AF2F-B3E7483FA09B}" destId="{799D8E82-6B00-4C6A-A97A-0E51A96DFC83}" srcOrd="0" destOrd="0" parTransId="{1D11AFEA-2779-4EEA-9FF3-A26C3A54041B}" sibTransId="{ECAE1E0E-F9A1-4606-A3F1-08C5B5EEFB04}"/>
    <dgm:cxn modelId="{A7E7644B-632F-4947-A2F5-0AB0FC1D9B3A}" srcId="{4824B7A5-B076-4586-9E3E-28F19FE9099C}" destId="{013AED6A-0750-40E7-8F39-33F55B81EC41}" srcOrd="1" destOrd="0" parTransId="{E9867300-1837-40B7-BA30-7A2691F7069B}" sibTransId="{C5ED2861-091A-414E-9F68-943548564137}"/>
    <dgm:cxn modelId="{43484892-6743-444D-A8B4-EF1F9F304058}" srcId="{D1B56E08-F9FA-4A4D-AAED-3BEF8AFA431C}" destId="{750ADCCE-D5D6-4B87-9631-097710741599}" srcOrd="0" destOrd="0" parTransId="{22E06E6A-D22E-44D7-84A7-16734FB7F79C}" sibTransId="{8826750B-1C62-47A1-9A90-F613FAD4E6A2}"/>
    <dgm:cxn modelId="{4938BF0B-F9A7-42EC-A336-B39753F501B0}" srcId="{D1B56E08-F9FA-4A4D-AAED-3BEF8AFA431C}" destId="{4824B7A5-B076-4586-9E3E-28F19FE9099C}" srcOrd="1" destOrd="0" parTransId="{282FD8FA-4493-43F4-AB35-8149BFA825C8}" sibTransId="{AEAA47DF-377C-4AB5-8B43-EFC0A479F11A}"/>
    <dgm:cxn modelId="{65AC6EAD-8673-4848-8ED7-9EDE53660156}" srcId="{D1B56E08-F9FA-4A4D-AAED-3BEF8AFA431C}" destId="{2ECF6076-8088-4B38-AF2F-B3E7483FA09B}" srcOrd="2" destOrd="0" parTransId="{701F94FA-DFF4-410B-9A2A-957077FDAC1D}" sibTransId="{2894FED3-04A5-433F-B8FB-A88ABFE2BBCA}"/>
    <dgm:cxn modelId="{1B33554A-A40F-4D88-A259-1DCBEF59C383}" type="presParOf" srcId="{7E1EACCA-F30E-47A6-BD3C-EB9EF40490F3}" destId="{5CBC1DF6-E1CC-4DC5-86CA-2B37DFC9DCC4}" srcOrd="0" destOrd="0" presId="urn:microsoft.com/office/officeart/2005/8/layout/process4"/>
    <dgm:cxn modelId="{D0FF636E-BD11-4D7C-BB40-A5430C888A62}" type="presParOf" srcId="{5CBC1DF6-E1CC-4DC5-86CA-2B37DFC9DCC4}" destId="{3869A257-6BFC-49DB-8CF9-9702BF3D7235}" srcOrd="0" destOrd="0" presId="urn:microsoft.com/office/officeart/2005/8/layout/process4"/>
    <dgm:cxn modelId="{4AD26E2F-8E8D-40E7-8321-1F3BC026C1C1}" type="presParOf" srcId="{5CBC1DF6-E1CC-4DC5-86CA-2B37DFC9DCC4}" destId="{32FF3D65-1F2A-4656-822F-F9911A5AB233}" srcOrd="1" destOrd="0" presId="urn:microsoft.com/office/officeart/2005/8/layout/process4"/>
    <dgm:cxn modelId="{8D333C9F-2ADA-45F6-AFBD-1A35E4468ED5}" type="presParOf" srcId="{5CBC1DF6-E1CC-4DC5-86CA-2B37DFC9DCC4}" destId="{86BC70AD-ACB3-401B-9EEB-68B13C93B5CF}" srcOrd="2" destOrd="0" presId="urn:microsoft.com/office/officeart/2005/8/layout/process4"/>
    <dgm:cxn modelId="{58FAC5B4-21AA-4E33-99A9-C069E9B6CC6D}" type="presParOf" srcId="{86BC70AD-ACB3-401B-9EEB-68B13C93B5CF}" destId="{981122B1-7DCE-4F53-A756-8FA6F8A759E5}" srcOrd="0" destOrd="0" presId="urn:microsoft.com/office/officeart/2005/8/layout/process4"/>
    <dgm:cxn modelId="{DDA237AB-C36F-47A7-A1B9-5C5479526F3D}" type="presParOf" srcId="{7E1EACCA-F30E-47A6-BD3C-EB9EF40490F3}" destId="{020AEE50-CB56-4F86-96F6-095F3A5C1924}" srcOrd="1" destOrd="0" presId="urn:microsoft.com/office/officeart/2005/8/layout/process4"/>
    <dgm:cxn modelId="{C21D23B1-F46F-4A96-BF54-06766BA11BBE}" type="presParOf" srcId="{7E1EACCA-F30E-47A6-BD3C-EB9EF40490F3}" destId="{F248732F-2D21-4A1D-96A8-A9BE2C93A3CC}" srcOrd="2" destOrd="0" presId="urn:microsoft.com/office/officeart/2005/8/layout/process4"/>
    <dgm:cxn modelId="{B532C776-5AA3-4A98-8BBD-4DBAAD3FE7D1}" type="presParOf" srcId="{F248732F-2D21-4A1D-96A8-A9BE2C93A3CC}" destId="{A0EB9A04-1E50-40CF-97EB-2C32A0C96CE3}" srcOrd="0" destOrd="0" presId="urn:microsoft.com/office/officeart/2005/8/layout/process4"/>
    <dgm:cxn modelId="{5292F0D9-295F-4CDE-9F95-651284908EAB}" type="presParOf" srcId="{F248732F-2D21-4A1D-96A8-A9BE2C93A3CC}" destId="{0841884A-3AE6-445E-8EA2-14FF01B2BA17}" srcOrd="1" destOrd="0" presId="urn:microsoft.com/office/officeart/2005/8/layout/process4"/>
    <dgm:cxn modelId="{115661FD-8D9C-44BA-B740-B2BE210CB610}" type="presParOf" srcId="{F248732F-2D21-4A1D-96A8-A9BE2C93A3CC}" destId="{8AEC0234-93D1-4241-9CC2-C8AB05B435C1}" srcOrd="2" destOrd="0" presId="urn:microsoft.com/office/officeart/2005/8/layout/process4"/>
    <dgm:cxn modelId="{55C5A873-5BD8-422D-88E8-333C1F679499}" type="presParOf" srcId="{8AEC0234-93D1-4241-9CC2-C8AB05B435C1}" destId="{B85343C0-7201-42A3-8D51-8437F0F0D793}" srcOrd="0" destOrd="0" presId="urn:microsoft.com/office/officeart/2005/8/layout/process4"/>
    <dgm:cxn modelId="{36486DE4-DB3F-42F8-B2C4-59C1FB34C613}" type="presParOf" srcId="{8AEC0234-93D1-4241-9CC2-C8AB05B435C1}" destId="{8CD23D72-6339-4270-9E93-B26C6CD5AC38}" srcOrd="1" destOrd="0" presId="urn:microsoft.com/office/officeart/2005/8/layout/process4"/>
    <dgm:cxn modelId="{43C27686-3F0D-4BA5-A9BD-44FFC0EF6F3D}" type="presParOf" srcId="{7E1EACCA-F30E-47A6-BD3C-EB9EF40490F3}" destId="{7A0D7DCC-9BC8-48AC-8B19-AD3C20A380DF}" srcOrd="3" destOrd="0" presId="urn:microsoft.com/office/officeart/2005/8/layout/process4"/>
    <dgm:cxn modelId="{B5C83D01-5984-4A17-A69A-E23694E57A48}" type="presParOf" srcId="{7E1EACCA-F30E-47A6-BD3C-EB9EF40490F3}" destId="{78C421B8-94A5-4FF4-AE4C-9DCFCE0C9A50}" srcOrd="4" destOrd="0" presId="urn:microsoft.com/office/officeart/2005/8/layout/process4"/>
    <dgm:cxn modelId="{EBFD9D63-4B5E-4DEC-BF87-8C763B355ED0}" type="presParOf" srcId="{78C421B8-94A5-4FF4-AE4C-9DCFCE0C9A50}" destId="{957F3C98-EC98-47D8-A854-1A4A90EBF80C}" srcOrd="0" destOrd="0" presId="urn:microsoft.com/office/officeart/2005/8/layout/process4"/>
    <dgm:cxn modelId="{E712E46C-EE40-4EDB-9D7A-920B863CE009}" type="presParOf" srcId="{78C421B8-94A5-4FF4-AE4C-9DCFCE0C9A50}" destId="{E2AC7377-5A83-4C2C-9341-A0F32899F504}" srcOrd="1" destOrd="0" presId="urn:microsoft.com/office/officeart/2005/8/layout/process4"/>
    <dgm:cxn modelId="{F949BD30-0447-415C-8FCF-BD301B7624B2}" type="presParOf" srcId="{78C421B8-94A5-4FF4-AE4C-9DCFCE0C9A50}" destId="{2B7F8E07-43E7-4B4E-8383-1D50461E8C8A}" srcOrd="2" destOrd="0" presId="urn:microsoft.com/office/officeart/2005/8/layout/process4"/>
    <dgm:cxn modelId="{74EF2C39-B330-4641-9931-E331FF5CA76A}" type="presParOf" srcId="{2B7F8E07-43E7-4B4E-8383-1D50461E8C8A}" destId="{7F36E35A-7A59-43FC-A594-9D06D9DBB681}" srcOrd="0" destOrd="0" presId="urn:microsoft.com/office/officeart/2005/8/layout/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B56E08-F9FA-4A4D-AAED-3BEF8AFA431C}" type="doc">
      <dgm:prSet loTypeId="urn:microsoft.com/office/officeart/2005/8/layout/process4" loCatId="process" qsTypeId="urn:microsoft.com/office/officeart/2005/8/quickstyle/simple1" qsCatId="simple" csTypeId="urn:microsoft.com/office/officeart/2005/8/colors/accent1_3" csCatId="accent1" phldr="1"/>
      <dgm:spPr/>
      <dgm:t>
        <a:bodyPr/>
        <a:lstStyle/>
        <a:p>
          <a:endParaRPr lang="en-US"/>
        </a:p>
      </dgm:t>
    </dgm:pt>
    <dgm:pt modelId="{750ADCCE-D5D6-4B87-9631-097710741599}">
      <dgm:prSet phldrT="[Text]"/>
      <dgm:spPr/>
      <dgm:t>
        <a:bodyPr/>
        <a:lstStyle/>
        <a:p>
          <a:r>
            <a:rPr lang="en-US" dirty="0" smtClean="0"/>
            <a:t>    HOSPITAL/PHARMACY LOCATOR</a:t>
          </a:r>
          <a:endParaRPr lang="en-US" dirty="0"/>
        </a:p>
      </dgm:t>
    </dgm:pt>
    <dgm:pt modelId="{22E06E6A-D22E-44D7-84A7-16734FB7F79C}" type="parTrans" cxnId="{43484892-6743-444D-A8B4-EF1F9F304058}">
      <dgm:prSet/>
      <dgm:spPr/>
      <dgm:t>
        <a:bodyPr/>
        <a:lstStyle/>
        <a:p>
          <a:endParaRPr lang="en-US"/>
        </a:p>
      </dgm:t>
    </dgm:pt>
    <dgm:pt modelId="{8826750B-1C62-47A1-9A90-F613FAD4E6A2}" type="sibTrans" cxnId="{43484892-6743-444D-A8B4-EF1F9F304058}">
      <dgm:prSet/>
      <dgm:spPr/>
      <dgm:t>
        <a:bodyPr/>
        <a:lstStyle/>
        <a:p>
          <a:endParaRPr lang="en-US"/>
        </a:p>
      </dgm:t>
    </dgm:pt>
    <dgm:pt modelId="{4C9E263F-0AD8-486F-9C37-886DFED87FFC}">
      <dgm:prSet phldrT="[Text]" custT="1"/>
      <dgm:spPr/>
      <dgm:t>
        <a:bodyPr/>
        <a:lstStyle/>
        <a:p>
          <a:r>
            <a:rPr lang="en-US" sz="1800" dirty="0" smtClean="0"/>
            <a:t>DBMS Creation</a:t>
          </a:r>
          <a:endParaRPr lang="en-US" sz="1800" dirty="0"/>
        </a:p>
      </dgm:t>
    </dgm:pt>
    <dgm:pt modelId="{8F354318-93DE-4C32-915C-885769BEB77A}" type="parTrans" cxnId="{9A9859D9-BE21-48C1-BEDE-C31F3C21C572}">
      <dgm:prSet/>
      <dgm:spPr/>
      <dgm:t>
        <a:bodyPr/>
        <a:lstStyle/>
        <a:p>
          <a:endParaRPr lang="en-US"/>
        </a:p>
      </dgm:t>
    </dgm:pt>
    <dgm:pt modelId="{96808A02-9960-4A6B-91BD-A9CB32DB63A9}" type="sibTrans" cxnId="{9A9859D9-BE21-48C1-BEDE-C31F3C21C572}">
      <dgm:prSet/>
      <dgm:spPr/>
      <dgm:t>
        <a:bodyPr/>
        <a:lstStyle/>
        <a:p>
          <a:endParaRPr lang="en-US"/>
        </a:p>
      </dgm:t>
    </dgm:pt>
    <dgm:pt modelId="{F0F12418-6504-47FF-BCEC-21A7F6E1E6EA}">
      <dgm:prSet phldrT="[Text]" custT="1"/>
      <dgm:spPr/>
      <dgm:t>
        <a:bodyPr/>
        <a:lstStyle/>
        <a:p>
          <a:r>
            <a:rPr lang="en-US" sz="1800" dirty="0" smtClean="0"/>
            <a:t>Hospital/Pharmacy Information Listing</a:t>
          </a:r>
          <a:endParaRPr lang="en-US" sz="1800" dirty="0"/>
        </a:p>
      </dgm:t>
    </dgm:pt>
    <dgm:pt modelId="{4A1C25B5-D1ED-4C46-9F26-745CDC42638D}" type="parTrans" cxnId="{54678AA0-71E3-4DFF-BDDB-2574AC8048CA}">
      <dgm:prSet/>
      <dgm:spPr/>
      <dgm:t>
        <a:bodyPr/>
        <a:lstStyle/>
        <a:p>
          <a:endParaRPr lang="en-US"/>
        </a:p>
      </dgm:t>
    </dgm:pt>
    <dgm:pt modelId="{82B0067E-64FB-4267-9277-7B7464C2D006}" type="sibTrans" cxnId="{54678AA0-71E3-4DFF-BDDB-2574AC8048CA}">
      <dgm:prSet/>
      <dgm:spPr/>
      <dgm:t>
        <a:bodyPr/>
        <a:lstStyle/>
        <a:p>
          <a:endParaRPr lang="en-US"/>
        </a:p>
      </dgm:t>
    </dgm:pt>
    <dgm:pt modelId="{4824B7A5-B076-4586-9E3E-28F19FE9099C}">
      <dgm:prSet phldrT="[Text]"/>
      <dgm:spPr/>
      <dgm:t>
        <a:bodyPr/>
        <a:lstStyle/>
        <a:p>
          <a:r>
            <a:rPr lang="en-US" dirty="0" smtClean="0"/>
            <a:t>TESTING</a:t>
          </a:r>
          <a:endParaRPr lang="en-US" dirty="0"/>
        </a:p>
      </dgm:t>
    </dgm:pt>
    <dgm:pt modelId="{282FD8FA-4493-43F4-AB35-8149BFA825C8}" type="parTrans" cxnId="{4938BF0B-F9A7-42EC-A336-B39753F501B0}">
      <dgm:prSet/>
      <dgm:spPr/>
      <dgm:t>
        <a:bodyPr/>
        <a:lstStyle/>
        <a:p>
          <a:endParaRPr lang="en-US"/>
        </a:p>
      </dgm:t>
    </dgm:pt>
    <dgm:pt modelId="{AEAA47DF-377C-4AB5-8B43-EFC0A479F11A}" type="sibTrans" cxnId="{4938BF0B-F9A7-42EC-A336-B39753F501B0}">
      <dgm:prSet/>
      <dgm:spPr/>
      <dgm:t>
        <a:bodyPr/>
        <a:lstStyle/>
        <a:p>
          <a:endParaRPr lang="en-US"/>
        </a:p>
      </dgm:t>
    </dgm:pt>
    <dgm:pt modelId="{5A0235FC-893E-43C2-9C13-4C759A4C5350}">
      <dgm:prSet phldrT="[Text]" custT="1"/>
      <dgm:spPr/>
      <dgm:t>
        <a:bodyPr/>
        <a:lstStyle/>
        <a:p>
          <a:r>
            <a:rPr lang="en-US" sz="1800" dirty="0" smtClean="0"/>
            <a:t>Sample Space Testing</a:t>
          </a:r>
          <a:endParaRPr lang="en-US" sz="1800" dirty="0"/>
        </a:p>
      </dgm:t>
    </dgm:pt>
    <dgm:pt modelId="{3356CBD5-DDBB-4FFD-B7C5-7D76B273DE6F}" type="parTrans" cxnId="{AFBFF132-A721-40F1-B3E6-47675519D4B5}">
      <dgm:prSet/>
      <dgm:spPr/>
      <dgm:t>
        <a:bodyPr/>
        <a:lstStyle/>
        <a:p>
          <a:endParaRPr lang="en-US"/>
        </a:p>
      </dgm:t>
    </dgm:pt>
    <dgm:pt modelId="{D672DA3A-D28F-4E19-84FE-12F81A11BC50}" type="sibTrans" cxnId="{AFBFF132-A721-40F1-B3E6-47675519D4B5}">
      <dgm:prSet/>
      <dgm:spPr/>
      <dgm:t>
        <a:bodyPr/>
        <a:lstStyle/>
        <a:p>
          <a:endParaRPr lang="en-US"/>
        </a:p>
      </dgm:t>
    </dgm:pt>
    <dgm:pt modelId="{013AED6A-0750-40E7-8F39-33F55B81EC41}">
      <dgm:prSet phldrT="[Text]" custT="1"/>
      <dgm:spPr/>
      <dgm:t>
        <a:bodyPr/>
        <a:lstStyle/>
        <a:p>
          <a:r>
            <a:rPr lang="en-US" sz="1800" dirty="0" smtClean="0"/>
            <a:t>Real time Testing</a:t>
          </a:r>
          <a:endParaRPr lang="en-US" sz="1800" dirty="0"/>
        </a:p>
      </dgm:t>
    </dgm:pt>
    <dgm:pt modelId="{E9867300-1837-40B7-BA30-7A2691F7069B}" type="parTrans" cxnId="{A7E7644B-632F-4947-A2F5-0AB0FC1D9B3A}">
      <dgm:prSet/>
      <dgm:spPr/>
      <dgm:t>
        <a:bodyPr/>
        <a:lstStyle/>
        <a:p>
          <a:endParaRPr lang="en-US"/>
        </a:p>
      </dgm:t>
    </dgm:pt>
    <dgm:pt modelId="{C5ED2861-091A-414E-9F68-943548564137}" type="sibTrans" cxnId="{A7E7644B-632F-4947-A2F5-0AB0FC1D9B3A}">
      <dgm:prSet/>
      <dgm:spPr/>
      <dgm:t>
        <a:bodyPr/>
        <a:lstStyle/>
        <a:p>
          <a:endParaRPr lang="en-US"/>
        </a:p>
      </dgm:t>
    </dgm:pt>
    <dgm:pt modelId="{2ECF6076-8088-4B38-AF2F-B3E7483FA09B}">
      <dgm:prSet phldrT="[Text]"/>
      <dgm:spPr/>
      <dgm:t>
        <a:bodyPr/>
        <a:lstStyle/>
        <a:p>
          <a:r>
            <a:rPr lang="en-US" dirty="0" smtClean="0"/>
            <a:t>DEPLOYMENT</a:t>
          </a:r>
          <a:endParaRPr lang="en-US" dirty="0"/>
        </a:p>
      </dgm:t>
    </dgm:pt>
    <dgm:pt modelId="{701F94FA-DFF4-410B-9A2A-957077FDAC1D}" type="parTrans" cxnId="{65AC6EAD-8673-4848-8ED7-9EDE53660156}">
      <dgm:prSet/>
      <dgm:spPr/>
      <dgm:t>
        <a:bodyPr/>
        <a:lstStyle/>
        <a:p>
          <a:endParaRPr lang="en-US"/>
        </a:p>
      </dgm:t>
    </dgm:pt>
    <dgm:pt modelId="{2894FED3-04A5-433F-B8FB-A88ABFE2BBCA}" type="sibTrans" cxnId="{65AC6EAD-8673-4848-8ED7-9EDE53660156}">
      <dgm:prSet/>
      <dgm:spPr/>
      <dgm:t>
        <a:bodyPr/>
        <a:lstStyle/>
        <a:p>
          <a:endParaRPr lang="en-US"/>
        </a:p>
      </dgm:t>
    </dgm:pt>
    <dgm:pt modelId="{7E1EACCA-F30E-47A6-BD3C-EB9EF40490F3}" type="pres">
      <dgm:prSet presAssocID="{D1B56E08-F9FA-4A4D-AAED-3BEF8AFA431C}" presName="Name0" presStyleCnt="0">
        <dgm:presLayoutVars>
          <dgm:dir/>
          <dgm:animLvl val="lvl"/>
          <dgm:resizeHandles val="exact"/>
        </dgm:presLayoutVars>
      </dgm:prSet>
      <dgm:spPr/>
      <dgm:t>
        <a:bodyPr/>
        <a:lstStyle/>
        <a:p>
          <a:endParaRPr lang="en-US"/>
        </a:p>
      </dgm:t>
    </dgm:pt>
    <dgm:pt modelId="{5CBC1DF6-E1CC-4DC5-86CA-2B37DFC9DCC4}" type="pres">
      <dgm:prSet presAssocID="{2ECF6076-8088-4B38-AF2F-B3E7483FA09B}" presName="boxAndChildren" presStyleCnt="0"/>
      <dgm:spPr/>
    </dgm:pt>
    <dgm:pt modelId="{3869A257-6BFC-49DB-8CF9-9702BF3D7235}" type="pres">
      <dgm:prSet presAssocID="{2ECF6076-8088-4B38-AF2F-B3E7483FA09B}" presName="parentTextBox" presStyleLbl="node1" presStyleIdx="0" presStyleCnt="3"/>
      <dgm:spPr/>
      <dgm:t>
        <a:bodyPr/>
        <a:lstStyle/>
        <a:p>
          <a:endParaRPr lang="en-US"/>
        </a:p>
      </dgm:t>
    </dgm:pt>
    <dgm:pt modelId="{020AEE50-CB56-4F86-96F6-095F3A5C1924}" type="pres">
      <dgm:prSet presAssocID="{AEAA47DF-377C-4AB5-8B43-EFC0A479F11A}" presName="sp" presStyleCnt="0"/>
      <dgm:spPr/>
    </dgm:pt>
    <dgm:pt modelId="{F248732F-2D21-4A1D-96A8-A9BE2C93A3CC}" type="pres">
      <dgm:prSet presAssocID="{4824B7A5-B076-4586-9E3E-28F19FE9099C}" presName="arrowAndChildren" presStyleCnt="0"/>
      <dgm:spPr/>
    </dgm:pt>
    <dgm:pt modelId="{A0EB9A04-1E50-40CF-97EB-2C32A0C96CE3}" type="pres">
      <dgm:prSet presAssocID="{4824B7A5-B076-4586-9E3E-28F19FE9099C}" presName="parentTextArrow" presStyleLbl="node1" presStyleIdx="0" presStyleCnt="3"/>
      <dgm:spPr/>
      <dgm:t>
        <a:bodyPr/>
        <a:lstStyle/>
        <a:p>
          <a:endParaRPr lang="en-US"/>
        </a:p>
      </dgm:t>
    </dgm:pt>
    <dgm:pt modelId="{0841884A-3AE6-445E-8EA2-14FF01B2BA17}" type="pres">
      <dgm:prSet presAssocID="{4824B7A5-B076-4586-9E3E-28F19FE9099C}" presName="arrow" presStyleLbl="node1" presStyleIdx="1" presStyleCnt="3"/>
      <dgm:spPr/>
      <dgm:t>
        <a:bodyPr/>
        <a:lstStyle/>
        <a:p>
          <a:endParaRPr lang="en-US"/>
        </a:p>
      </dgm:t>
    </dgm:pt>
    <dgm:pt modelId="{8AEC0234-93D1-4241-9CC2-C8AB05B435C1}" type="pres">
      <dgm:prSet presAssocID="{4824B7A5-B076-4586-9E3E-28F19FE9099C}" presName="descendantArrow" presStyleCnt="0"/>
      <dgm:spPr/>
    </dgm:pt>
    <dgm:pt modelId="{B85343C0-7201-42A3-8D51-8437F0F0D793}" type="pres">
      <dgm:prSet presAssocID="{5A0235FC-893E-43C2-9C13-4C759A4C5350}" presName="childTextArrow" presStyleLbl="fgAccFollowNode1" presStyleIdx="0" presStyleCnt="4">
        <dgm:presLayoutVars>
          <dgm:bulletEnabled val="1"/>
        </dgm:presLayoutVars>
      </dgm:prSet>
      <dgm:spPr/>
      <dgm:t>
        <a:bodyPr/>
        <a:lstStyle/>
        <a:p>
          <a:endParaRPr lang="en-US"/>
        </a:p>
      </dgm:t>
    </dgm:pt>
    <dgm:pt modelId="{8CD23D72-6339-4270-9E93-B26C6CD5AC38}" type="pres">
      <dgm:prSet presAssocID="{013AED6A-0750-40E7-8F39-33F55B81EC41}" presName="childTextArrow" presStyleLbl="fgAccFollowNode1" presStyleIdx="1" presStyleCnt="4">
        <dgm:presLayoutVars>
          <dgm:bulletEnabled val="1"/>
        </dgm:presLayoutVars>
      </dgm:prSet>
      <dgm:spPr/>
      <dgm:t>
        <a:bodyPr/>
        <a:lstStyle/>
        <a:p>
          <a:endParaRPr lang="en-US"/>
        </a:p>
      </dgm:t>
    </dgm:pt>
    <dgm:pt modelId="{7A0D7DCC-9BC8-48AC-8B19-AD3C20A380DF}" type="pres">
      <dgm:prSet presAssocID="{8826750B-1C62-47A1-9A90-F613FAD4E6A2}" presName="sp" presStyleCnt="0"/>
      <dgm:spPr/>
    </dgm:pt>
    <dgm:pt modelId="{78C421B8-94A5-4FF4-AE4C-9DCFCE0C9A50}" type="pres">
      <dgm:prSet presAssocID="{750ADCCE-D5D6-4B87-9631-097710741599}" presName="arrowAndChildren" presStyleCnt="0"/>
      <dgm:spPr/>
    </dgm:pt>
    <dgm:pt modelId="{957F3C98-EC98-47D8-A854-1A4A90EBF80C}" type="pres">
      <dgm:prSet presAssocID="{750ADCCE-D5D6-4B87-9631-097710741599}" presName="parentTextArrow" presStyleLbl="node1" presStyleIdx="1" presStyleCnt="3"/>
      <dgm:spPr/>
      <dgm:t>
        <a:bodyPr/>
        <a:lstStyle/>
        <a:p>
          <a:endParaRPr lang="en-US"/>
        </a:p>
      </dgm:t>
    </dgm:pt>
    <dgm:pt modelId="{E2AC7377-5A83-4C2C-9341-A0F32899F504}" type="pres">
      <dgm:prSet presAssocID="{750ADCCE-D5D6-4B87-9631-097710741599}" presName="arrow" presStyleLbl="node1" presStyleIdx="2" presStyleCnt="3"/>
      <dgm:spPr/>
      <dgm:t>
        <a:bodyPr/>
        <a:lstStyle/>
        <a:p>
          <a:endParaRPr lang="en-US"/>
        </a:p>
      </dgm:t>
    </dgm:pt>
    <dgm:pt modelId="{2B7F8E07-43E7-4B4E-8383-1D50461E8C8A}" type="pres">
      <dgm:prSet presAssocID="{750ADCCE-D5D6-4B87-9631-097710741599}" presName="descendantArrow" presStyleCnt="0"/>
      <dgm:spPr/>
    </dgm:pt>
    <dgm:pt modelId="{6D1BA2F5-BF18-477D-898A-339611047CEB}" type="pres">
      <dgm:prSet presAssocID="{4C9E263F-0AD8-486F-9C37-886DFED87FFC}" presName="childTextArrow" presStyleLbl="fgAccFollowNode1" presStyleIdx="2" presStyleCnt="4" custScaleX="53285" custLinFactNeighborX="-5889" custLinFactNeighborY="-6957">
        <dgm:presLayoutVars>
          <dgm:bulletEnabled val="1"/>
        </dgm:presLayoutVars>
      </dgm:prSet>
      <dgm:spPr/>
      <dgm:t>
        <a:bodyPr/>
        <a:lstStyle/>
        <a:p>
          <a:endParaRPr lang="en-US"/>
        </a:p>
      </dgm:t>
    </dgm:pt>
    <dgm:pt modelId="{7F36E35A-7A59-43FC-A594-9D06D9DBB681}" type="pres">
      <dgm:prSet presAssocID="{F0F12418-6504-47FF-BCEC-21A7F6E1E6EA}" presName="childTextArrow" presStyleLbl="fgAccFollowNode1" presStyleIdx="3" presStyleCnt="4" custFlipHor="1" custScaleX="55304" custLinFactNeighborX="5168" custLinFactNeighborY="-6957">
        <dgm:presLayoutVars>
          <dgm:bulletEnabled val="1"/>
        </dgm:presLayoutVars>
      </dgm:prSet>
      <dgm:spPr/>
      <dgm:t>
        <a:bodyPr/>
        <a:lstStyle/>
        <a:p>
          <a:endParaRPr lang="en-US"/>
        </a:p>
      </dgm:t>
    </dgm:pt>
  </dgm:ptLst>
  <dgm:cxnLst>
    <dgm:cxn modelId="{6910844B-0A25-45BF-AB9C-371071334BA2}" type="presOf" srcId="{D1B56E08-F9FA-4A4D-AAED-3BEF8AFA431C}" destId="{7E1EACCA-F30E-47A6-BD3C-EB9EF40490F3}" srcOrd="0" destOrd="0" presId="urn:microsoft.com/office/officeart/2005/8/layout/process4"/>
    <dgm:cxn modelId="{7E20BB83-4B8D-4799-A9E1-643C139B9E5B}" type="presOf" srcId="{F0F12418-6504-47FF-BCEC-21A7F6E1E6EA}" destId="{7F36E35A-7A59-43FC-A594-9D06D9DBB681}" srcOrd="0" destOrd="0" presId="urn:microsoft.com/office/officeart/2005/8/layout/process4"/>
    <dgm:cxn modelId="{3ED4B4C8-FC61-4C4A-8553-F6D9AD387701}" type="presOf" srcId="{4824B7A5-B076-4586-9E3E-28F19FE9099C}" destId="{A0EB9A04-1E50-40CF-97EB-2C32A0C96CE3}" srcOrd="0" destOrd="0" presId="urn:microsoft.com/office/officeart/2005/8/layout/process4"/>
    <dgm:cxn modelId="{76CDE627-0EA5-4D18-9D0A-00026DD29DB5}" type="presOf" srcId="{2ECF6076-8088-4B38-AF2F-B3E7483FA09B}" destId="{3869A257-6BFC-49DB-8CF9-9702BF3D7235}" srcOrd="0" destOrd="0" presId="urn:microsoft.com/office/officeart/2005/8/layout/process4"/>
    <dgm:cxn modelId="{AFBFF132-A721-40F1-B3E6-47675519D4B5}" srcId="{4824B7A5-B076-4586-9E3E-28F19FE9099C}" destId="{5A0235FC-893E-43C2-9C13-4C759A4C5350}" srcOrd="0" destOrd="0" parTransId="{3356CBD5-DDBB-4FFD-B7C5-7D76B273DE6F}" sibTransId="{D672DA3A-D28F-4E19-84FE-12F81A11BC50}"/>
    <dgm:cxn modelId="{71C82C1B-120A-4EFA-A790-19238F49A645}" type="presOf" srcId="{4824B7A5-B076-4586-9E3E-28F19FE9099C}" destId="{0841884A-3AE6-445E-8EA2-14FF01B2BA17}" srcOrd="1" destOrd="0" presId="urn:microsoft.com/office/officeart/2005/8/layout/process4"/>
    <dgm:cxn modelId="{2340447E-ED5A-434B-B7C1-2801DBF3A92C}" type="presOf" srcId="{4C9E263F-0AD8-486F-9C37-886DFED87FFC}" destId="{6D1BA2F5-BF18-477D-898A-339611047CEB}" srcOrd="0" destOrd="0" presId="urn:microsoft.com/office/officeart/2005/8/layout/process4"/>
    <dgm:cxn modelId="{4DFF6C05-EA77-4C03-A0CF-1FEE38485440}" type="presOf" srcId="{750ADCCE-D5D6-4B87-9631-097710741599}" destId="{957F3C98-EC98-47D8-A854-1A4A90EBF80C}" srcOrd="0" destOrd="0" presId="urn:microsoft.com/office/officeart/2005/8/layout/process4"/>
    <dgm:cxn modelId="{92235FF5-5571-4538-B4E3-F25E3DD6EFB3}" type="presOf" srcId="{750ADCCE-D5D6-4B87-9631-097710741599}" destId="{E2AC7377-5A83-4C2C-9341-A0F32899F504}" srcOrd="1" destOrd="0" presId="urn:microsoft.com/office/officeart/2005/8/layout/process4"/>
    <dgm:cxn modelId="{A87DA6BC-1450-464C-BC62-F735F6012F24}" type="presOf" srcId="{5A0235FC-893E-43C2-9C13-4C759A4C5350}" destId="{B85343C0-7201-42A3-8D51-8437F0F0D793}" srcOrd="0" destOrd="0" presId="urn:microsoft.com/office/officeart/2005/8/layout/process4"/>
    <dgm:cxn modelId="{54678AA0-71E3-4DFF-BDDB-2574AC8048CA}" srcId="{750ADCCE-D5D6-4B87-9631-097710741599}" destId="{F0F12418-6504-47FF-BCEC-21A7F6E1E6EA}" srcOrd="1" destOrd="0" parTransId="{4A1C25B5-D1ED-4C46-9F26-745CDC42638D}" sibTransId="{82B0067E-64FB-4267-9277-7B7464C2D006}"/>
    <dgm:cxn modelId="{1A52CF2A-D26A-45B0-90DF-9B2BA720A084}" type="presOf" srcId="{013AED6A-0750-40E7-8F39-33F55B81EC41}" destId="{8CD23D72-6339-4270-9E93-B26C6CD5AC38}" srcOrd="0" destOrd="0" presId="urn:microsoft.com/office/officeart/2005/8/layout/process4"/>
    <dgm:cxn modelId="{A7E7644B-632F-4947-A2F5-0AB0FC1D9B3A}" srcId="{4824B7A5-B076-4586-9E3E-28F19FE9099C}" destId="{013AED6A-0750-40E7-8F39-33F55B81EC41}" srcOrd="1" destOrd="0" parTransId="{E9867300-1837-40B7-BA30-7A2691F7069B}" sibTransId="{C5ED2861-091A-414E-9F68-943548564137}"/>
    <dgm:cxn modelId="{9A9859D9-BE21-48C1-BEDE-C31F3C21C572}" srcId="{750ADCCE-D5D6-4B87-9631-097710741599}" destId="{4C9E263F-0AD8-486F-9C37-886DFED87FFC}" srcOrd="0" destOrd="0" parTransId="{8F354318-93DE-4C32-915C-885769BEB77A}" sibTransId="{96808A02-9960-4A6B-91BD-A9CB32DB63A9}"/>
    <dgm:cxn modelId="{43484892-6743-444D-A8B4-EF1F9F304058}" srcId="{D1B56E08-F9FA-4A4D-AAED-3BEF8AFA431C}" destId="{750ADCCE-D5D6-4B87-9631-097710741599}" srcOrd="0" destOrd="0" parTransId="{22E06E6A-D22E-44D7-84A7-16734FB7F79C}" sibTransId="{8826750B-1C62-47A1-9A90-F613FAD4E6A2}"/>
    <dgm:cxn modelId="{4938BF0B-F9A7-42EC-A336-B39753F501B0}" srcId="{D1B56E08-F9FA-4A4D-AAED-3BEF8AFA431C}" destId="{4824B7A5-B076-4586-9E3E-28F19FE9099C}" srcOrd="1" destOrd="0" parTransId="{282FD8FA-4493-43F4-AB35-8149BFA825C8}" sibTransId="{AEAA47DF-377C-4AB5-8B43-EFC0A479F11A}"/>
    <dgm:cxn modelId="{65AC6EAD-8673-4848-8ED7-9EDE53660156}" srcId="{D1B56E08-F9FA-4A4D-AAED-3BEF8AFA431C}" destId="{2ECF6076-8088-4B38-AF2F-B3E7483FA09B}" srcOrd="2" destOrd="0" parTransId="{701F94FA-DFF4-410B-9A2A-957077FDAC1D}" sibTransId="{2894FED3-04A5-433F-B8FB-A88ABFE2BBCA}"/>
    <dgm:cxn modelId="{777AA615-EF3C-4BD2-9497-90AB4EAB05F1}" type="presParOf" srcId="{7E1EACCA-F30E-47A6-BD3C-EB9EF40490F3}" destId="{5CBC1DF6-E1CC-4DC5-86CA-2B37DFC9DCC4}" srcOrd="0" destOrd="0" presId="urn:microsoft.com/office/officeart/2005/8/layout/process4"/>
    <dgm:cxn modelId="{36AE1AE8-9660-449F-9293-4FC8DBABF3F6}" type="presParOf" srcId="{5CBC1DF6-E1CC-4DC5-86CA-2B37DFC9DCC4}" destId="{3869A257-6BFC-49DB-8CF9-9702BF3D7235}" srcOrd="0" destOrd="0" presId="urn:microsoft.com/office/officeart/2005/8/layout/process4"/>
    <dgm:cxn modelId="{C119BA53-53F2-4A16-90B0-0E194CB1089C}" type="presParOf" srcId="{7E1EACCA-F30E-47A6-BD3C-EB9EF40490F3}" destId="{020AEE50-CB56-4F86-96F6-095F3A5C1924}" srcOrd="1" destOrd="0" presId="urn:microsoft.com/office/officeart/2005/8/layout/process4"/>
    <dgm:cxn modelId="{092D596D-BB5A-465B-AC3F-32D458D8F1B6}" type="presParOf" srcId="{7E1EACCA-F30E-47A6-BD3C-EB9EF40490F3}" destId="{F248732F-2D21-4A1D-96A8-A9BE2C93A3CC}" srcOrd="2" destOrd="0" presId="urn:microsoft.com/office/officeart/2005/8/layout/process4"/>
    <dgm:cxn modelId="{DC67D443-F575-4C27-9888-509FDECBA17B}" type="presParOf" srcId="{F248732F-2D21-4A1D-96A8-A9BE2C93A3CC}" destId="{A0EB9A04-1E50-40CF-97EB-2C32A0C96CE3}" srcOrd="0" destOrd="0" presId="urn:microsoft.com/office/officeart/2005/8/layout/process4"/>
    <dgm:cxn modelId="{84AB13A4-51F2-4E65-AF3C-841E3F20D7F2}" type="presParOf" srcId="{F248732F-2D21-4A1D-96A8-A9BE2C93A3CC}" destId="{0841884A-3AE6-445E-8EA2-14FF01B2BA17}" srcOrd="1" destOrd="0" presId="urn:microsoft.com/office/officeart/2005/8/layout/process4"/>
    <dgm:cxn modelId="{C0076274-C968-46E5-B44B-A07C94426C56}" type="presParOf" srcId="{F248732F-2D21-4A1D-96A8-A9BE2C93A3CC}" destId="{8AEC0234-93D1-4241-9CC2-C8AB05B435C1}" srcOrd="2" destOrd="0" presId="urn:microsoft.com/office/officeart/2005/8/layout/process4"/>
    <dgm:cxn modelId="{B91B8B41-9A92-4608-BCAD-D3E59143B970}" type="presParOf" srcId="{8AEC0234-93D1-4241-9CC2-C8AB05B435C1}" destId="{B85343C0-7201-42A3-8D51-8437F0F0D793}" srcOrd="0" destOrd="0" presId="urn:microsoft.com/office/officeart/2005/8/layout/process4"/>
    <dgm:cxn modelId="{B8678637-71DE-4502-9A03-379BD0E5DC3A}" type="presParOf" srcId="{8AEC0234-93D1-4241-9CC2-C8AB05B435C1}" destId="{8CD23D72-6339-4270-9E93-B26C6CD5AC38}" srcOrd="1" destOrd="0" presId="urn:microsoft.com/office/officeart/2005/8/layout/process4"/>
    <dgm:cxn modelId="{E48F84A1-131F-4A11-A2A9-679D151FC5C9}" type="presParOf" srcId="{7E1EACCA-F30E-47A6-BD3C-EB9EF40490F3}" destId="{7A0D7DCC-9BC8-48AC-8B19-AD3C20A380DF}" srcOrd="3" destOrd="0" presId="urn:microsoft.com/office/officeart/2005/8/layout/process4"/>
    <dgm:cxn modelId="{EC43C800-7235-4F61-B80C-99CC856B8C57}" type="presParOf" srcId="{7E1EACCA-F30E-47A6-BD3C-EB9EF40490F3}" destId="{78C421B8-94A5-4FF4-AE4C-9DCFCE0C9A50}" srcOrd="4" destOrd="0" presId="urn:microsoft.com/office/officeart/2005/8/layout/process4"/>
    <dgm:cxn modelId="{3849C588-CCDD-4355-A8C0-B033383391BA}" type="presParOf" srcId="{78C421B8-94A5-4FF4-AE4C-9DCFCE0C9A50}" destId="{957F3C98-EC98-47D8-A854-1A4A90EBF80C}" srcOrd="0" destOrd="0" presId="urn:microsoft.com/office/officeart/2005/8/layout/process4"/>
    <dgm:cxn modelId="{A8F30D5D-CBC5-496C-84F4-C70D239288B1}" type="presParOf" srcId="{78C421B8-94A5-4FF4-AE4C-9DCFCE0C9A50}" destId="{E2AC7377-5A83-4C2C-9341-A0F32899F504}" srcOrd="1" destOrd="0" presId="urn:microsoft.com/office/officeart/2005/8/layout/process4"/>
    <dgm:cxn modelId="{759549F3-28CB-473C-AA2D-4C56B947ED0F}" type="presParOf" srcId="{78C421B8-94A5-4FF4-AE4C-9DCFCE0C9A50}" destId="{2B7F8E07-43E7-4B4E-8383-1D50461E8C8A}" srcOrd="2" destOrd="0" presId="urn:microsoft.com/office/officeart/2005/8/layout/process4"/>
    <dgm:cxn modelId="{74FB2694-D7E9-4760-B301-FA02392D7FD8}" type="presParOf" srcId="{2B7F8E07-43E7-4B4E-8383-1D50461E8C8A}" destId="{6D1BA2F5-BF18-477D-898A-339611047CEB}" srcOrd="0" destOrd="0" presId="urn:microsoft.com/office/officeart/2005/8/layout/process4"/>
    <dgm:cxn modelId="{B7726E75-0D55-4DDF-B1AB-D82E5A6F19AE}" type="presParOf" srcId="{2B7F8E07-43E7-4B4E-8383-1D50461E8C8A}" destId="{7F36E35A-7A59-43FC-A594-9D06D9DBB681}" srcOrd="1" destOrd="0" presId="urn:microsoft.com/office/officeart/2005/8/layout/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FF3D65-1F2A-4656-822F-F9911A5AB233}">
      <dsp:nvSpPr>
        <dsp:cNvPr id="0" name=""/>
        <dsp:cNvSpPr/>
      </dsp:nvSpPr>
      <dsp:spPr>
        <a:xfrm>
          <a:off x="0" y="3443976"/>
          <a:ext cx="7667625" cy="1130389"/>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EMERGENCY SMS SERVICE-CODING</a:t>
          </a:r>
          <a:endParaRPr lang="en-US" sz="2200" kern="1200" dirty="0"/>
        </a:p>
      </dsp:txBody>
      <dsp:txXfrm>
        <a:off x="0" y="3443976"/>
        <a:ext cx="7667625" cy="610410"/>
      </dsp:txXfrm>
    </dsp:sp>
    <dsp:sp modelId="{981122B1-7DCE-4F53-A756-8FA6F8A759E5}">
      <dsp:nvSpPr>
        <dsp:cNvPr id="0" name=""/>
        <dsp:cNvSpPr/>
      </dsp:nvSpPr>
      <dsp:spPr>
        <a:xfrm>
          <a:off x="0" y="4031779"/>
          <a:ext cx="7667625" cy="5199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Android</a:t>
          </a:r>
          <a:endParaRPr lang="en-US" sz="1800" kern="1200" dirty="0"/>
        </a:p>
      </dsp:txBody>
      <dsp:txXfrm>
        <a:off x="0" y="4031779"/>
        <a:ext cx="7667625" cy="519979"/>
      </dsp:txXfrm>
    </dsp:sp>
    <dsp:sp modelId="{0841884A-3AE6-445E-8EA2-14FF01B2BA17}">
      <dsp:nvSpPr>
        <dsp:cNvPr id="0" name=""/>
        <dsp:cNvSpPr/>
      </dsp:nvSpPr>
      <dsp:spPr>
        <a:xfrm rot="10800000">
          <a:off x="0" y="1722392"/>
          <a:ext cx="7667625" cy="1738539"/>
        </a:xfrm>
        <a:prstGeom prst="upArrowCallout">
          <a:avLst/>
        </a:prstGeom>
        <a:solidFill>
          <a:schemeClr val="accent1">
            <a:shade val="80000"/>
            <a:hueOff val="15148"/>
            <a:satOff val="-11932"/>
            <a:lumOff val="152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INFORMATION DISPLAY</a:t>
          </a:r>
          <a:endParaRPr lang="en-US" sz="2200" kern="1200" dirty="0"/>
        </a:p>
      </dsp:txBody>
      <dsp:txXfrm>
        <a:off x="0" y="1722392"/>
        <a:ext cx="7667625" cy="610227"/>
      </dsp:txXfrm>
    </dsp:sp>
    <dsp:sp modelId="{B85343C0-7201-42A3-8D51-8437F0F0D793}">
      <dsp:nvSpPr>
        <dsp:cNvPr id="0" name=""/>
        <dsp:cNvSpPr/>
      </dsp:nvSpPr>
      <dsp:spPr>
        <a:xfrm>
          <a:off x="23807" y="2332619"/>
          <a:ext cx="3833812" cy="51982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Awareness Information</a:t>
          </a:r>
          <a:endParaRPr lang="en-US" sz="1800" kern="1200" dirty="0"/>
        </a:p>
      </dsp:txBody>
      <dsp:txXfrm>
        <a:off x="23807" y="2332619"/>
        <a:ext cx="3833812" cy="519823"/>
      </dsp:txXfrm>
    </dsp:sp>
    <dsp:sp modelId="{8CD23D72-6339-4270-9E93-B26C6CD5AC38}">
      <dsp:nvSpPr>
        <dsp:cNvPr id="0" name=""/>
        <dsp:cNvSpPr/>
      </dsp:nvSpPr>
      <dsp:spPr>
        <a:xfrm>
          <a:off x="3833812" y="2332619"/>
          <a:ext cx="3833812" cy="51982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First-aid Information along with news</a:t>
          </a:r>
          <a:endParaRPr lang="en-US" sz="1800" kern="1200" dirty="0"/>
        </a:p>
      </dsp:txBody>
      <dsp:txXfrm>
        <a:off x="3833812" y="2332619"/>
        <a:ext cx="3833812" cy="519823"/>
      </dsp:txXfrm>
    </dsp:sp>
    <dsp:sp modelId="{E2AC7377-5A83-4C2C-9341-A0F32899F504}">
      <dsp:nvSpPr>
        <dsp:cNvPr id="0" name=""/>
        <dsp:cNvSpPr/>
      </dsp:nvSpPr>
      <dsp:spPr>
        <a:xfrm rot="10800000">
          <a:off x="0" y="808"/>
          <a:ext cx="7667625" cy="1738539"/>
        </a:xfrm>
        <a:prstGeom prst="upArrowCallout">
          <a:avLst/>
        </a:prstGeom>
        <a:solidFill>
          <a:schemeClr val="accent1">
            <a:shade val="80000"/>
            <a:hueOff val="30297"/>
            <a:satOff val="-23863"/>
            <a:lumOff val="304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INTERFACE DESIGN AND CODING</a:t>
          </a:r>
          <a:endParaRPr lang="en-US" sz="2200" kern="1200" dirty="0"/>
        </a:p>
      </dsp:txBody>
      <dsp:txXfrm>
        <a:off x="0" y="808"/>
        <a:ext cx="7667625" cy="610227"/>
      </dsp:txXfrm>
    </dsp:sp>
    <dsp:sp modelId="{7F36E35A-7A59-43FC-A594-9D06D9DBB681}">
      <dsp:nvSpPr>
        <dsp:cNvPr id="0" name=""/>
        <dsp:cNvSpPr/>
      </dsp:nvSpPr>
      <dsp:spPr>
        <a:xfrm>
          <a:off x="0" y="611036"/>
          <a:ext cx="7667625" cy="51982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Basic Android Interface Design</a:t>
          </a:r>
          <a:endParaRPr lang="en-US" sz="1800" kern="1200" dirty="0"/>
        </a:p>
      </dsp:txBody>
      <dsp:txXfrm>
        <a:off x="0" y="611036"/>
        <a:ext cx="7667625" cy="51982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869A257-6BFC-49DB-8CF9-9702BF3D7235}">
      <dsp:nvSpPr>
        <dsp:cNvPr id="0" name=""/>
        <dsp:cNvSpPr/>
      </dsp:nvSpPr>
      <dsp:spPr>
        <a:xfrm>
          <a:off x="0" y="3214537"/>
          <a:ext cx="7667625" cy="1055082"/>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DEPLOYMENT</a:t>
          </a:r>
          <a:endParaRPr lang="en-US" sz="2000" kern="1200" dirty="0"/>
        </a:p>
      </dsp:txBody>
      <dsp:txXfrm>
        <a:off x="0" y="3214537"/>
        <a:ext cx="7667625" cy="1055082"/>
      </dsp:txXfrm>
    </dsp:sp>
    <dsp:sp modelId="{0841884A-3AE6-445E-8EA2-14FF01B2BA17}">
      <dsp:nvSpPr>
        <dsp:cNvPr id="0" name=""/>
        <dsp:cNvSpPr/>
      </dsp:nvSpPr>
      <dsp:spPr>
        <a:xfrm rot="10800000">
          <a:off x="0" y="1607646"/>
          <a:ext cx="7667625" cy="1622717"/>
        </a:xfrm>
        <a:prstGeom prst="upArrowCallout">
          <a:avLst/>
        </a:prstGeom>
        <a:solidFill>
          <a:schemeClr val="accent1">
            <a:shade val="80000"/>
            <a:hueOff val="15148"/>
            <a:satOff val="-11932"/>
            <a:lumOff val="152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TESTING</a:t>
          </a:r>
          <a:endParaRPr lang="en-US" sz="2000" kern="1200" dirty="0"/>
        </a:p>
      </dsp:txBody>
      <dsp:txXfrm>
        <a:off x="0" y="1607646"/>
        <a:ext cx="7667625" cy="569573"/>
      </dsp:txXfrm>
    </dsp:sp>
    <dsp:sp modelId="{B85343C0-7201-42A3-8D51-8437F0F0D793}">
      <dsp:nvSpPr>
        <dsp:cNvPr id="0" name=""/>
        <dsp:cNvSpPr/>
      </dsp:nvSpPr>
      <dsp:spPr>
        <a:xfrm>
          <a:off x="0" y="2177219"/>
          <a:ext cx="3833812" cy="4851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Sample Space Testing</a:t>
          </a:r>
          <a:endParaRPr lang="en-US" sz="1800" kern="1200" dirty="0"/>
        </a:p>
      </dsp:txBody>
      <dsp:txXfrm>
        <a:off x="0" y="2177219"/>
        <a:ext cx="3833812" cy="485192"/>
      </dsp:txXfrm>
    </dsp:sp>
    <dsp:sp modelId="{8CD23D72-6339-4270-9E93-B26C6CD5AC38}">
      <dsp:nvSpPr>
        <dsp:cNvPr id="0" name=""/>
        <dsp:cNvSpPr/>
      </dsp:nvSpPr>
      <dsp:spPr>
        <a:xfrm>
          <a:off x="3833812" y="2177219"/>
          <a:ext cx="3833812" cy="4851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Real time Testing</a:t>
          </a:r>
          <a:endParaRPr lang="en-US" sz="1800" kern="1200" dirty="0"/>
        </a:p>
      </dsp:txBody>
      <dsp:txXfrm>
        <a:off x="3833812" y="2177219"/>
        <a:ext cx="3833812" cy="485192"/>
      </dsp:txXfrm>
    </dsp:sp>
    <dsp:sp modelId="{E2AC7377-5A83-4C2C-9341-A0F32899F504}">
      <dsp:nvSpPr>
        <dsp:cNvPr id="0" name=""/>
        <dsp:cNvSpPr/>
      </dsp:nvSpPr>
      <dsp:spPr>
        <a:xfrm rot="10800000">
          <a:off x="0" y="754"/>
          <a:ext cx="7667625" cy="1622717"/>
        </a:xfrm>
        <a:prstGeom prst="upArrowCallout">
          <a:avLst/>
        </a:prstGeom>
        <a:solidFill>
          <a:schemeClr val="accent1">
            <a:shade val="80000"/>
            <a:hueOff val="30297"/>
            <a:satOff val="-23863"/>
            <a:lumOff val="304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    HOSPITAL/PHARMACY LOCATOR</a:t>
          </a:r>
          <a:endParaRPr lang="en-US" sz="2000" kern="1200" dirty="0"/>
        </a:p>
      </dsp:txBody>
      <dsp:txXfrm>
        <a:off x="0" y="754"/>
        <a:ext cx="7667625" cy="569573"/>
      </dsp:txXfrm>
    </dsp:sp>
    <dsp:sp modelId="{6D1BA2F5-BF18-477D-898A-339611047CEB}">
      <dsp:nvSpPr>
        <dsp:cNvPr id="0" name=""/>
        <dsp:cNvSpPr/>
      </dsp:nvSpPr>
      <dsp:spPr>
        <a:xfrm>
          <a:off x="0" y="536573"/>
          <a:ext cx="3762509" cy="4851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DBMS Creation</a:t>
          </a:r>
          <a:endParaRPr lang="en-US" sz="1800" kern="1200" dirty="0"/>
        </a:p>
      </dsp:txBody>
      <dsp:txXfrm>
        <a:off x="0" y="536573"/>
        <a:ext cx="3762509" cy="485192"/>
      </dsp:txXfrm>
    </dsp:sp>
    <dsp:sp modelId="{7F36E35A-7A59-43FC-A594-9D06D9DBB681}">
      <dsp:nvSpPr>
        <dsp:cNvPr id="0" name=""/>
        <dsp:cNvSpPr/>
      </dsp:nvSpPr>
      <dsp:spPr>
        <a:xfrm flipH="1">
          <a:off x="3762552" y="536573"/>
          <a:ext cx="3905072" cy="4851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Hospital/Pharmacy Information Listing</a:t>
          </a:r>
          <a:endParaRPr lang="en-US" sz="1800" kern="1200" dirty="0"/>
        </a:p>
      </dsp:txBody>
      <dsp:txXfrm flipH="1">
        <a:off x="3762552" y="536573"/>
        <a:ext cx="3905072" cy="4851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pPr/>
              <a:t>4/9/2015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pPr/>
              <a:t>‹#›</a:t>
            </a:fld>
            <a:endParaRPr/>
          </a:p>
        </p:txBody>
      </p:sp>
    </p:spTree>
    <p:extLst>
      <p:ext uri="{BB962C8B-B14F-4D97-AF65-F5344CB8AC3E}">
        <p14:creationId xmlns=""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pPr/>
              <a:t>4/9/2015</a:t>
            </a:fld>
            <a:endParaRPr/>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pPr/>
              <a:t>‹#›</a:t>
            </a:fld>
            <a:endParaRPr/>
          </a:p>
        </p:txBody>
      </p:sp>
    </p:spTree>
    <p:extLst>
      <p:ext uri="{BB962C8B-B14F-4D97-AF65-F5344CB8AC3E}">
        <p14:creationId xmlns=""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pic>
        <p:nvPicPr>
          <p:cNvPr id="7" name="Picture 6" descr="EKG line"/>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4215810" y="-1"/>
            <a:ext cx="5687611" cy="6858001"/>
          </a:xfrm>
          <a:prstGeom prst="rect">
            <a:avLst/>
          </a:prstGeom>
        </p:spPr>
      </p:pic>
      <p:sp>
        <p:nvSpPr>
          <p:cNvPr id="2" name="Title 1"/>
          <p:cNvSpPr>
            <a:spLocks noGrp="1"/>
          </p:cNvSpPr>
          <p:nvPr>
            <p:ph type="ctrTitle"/>
          </p:nvPr>
        </p:nvSpPr>
        <p:spPr>
          <a:xfrm>
            <a:off x="508808" y="1828800"/>
            <a:ext cx="3329767"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508808" y="5181600"/>
            <a:ext cx="3329767"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 xmlns:p14="http://schemas.microsoft.com/office/powerpoint/2010/main" val="798862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 xmlns:p14="http://schemas.microsoft.com/office/powerpoint/2010/main" val="2477154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10537" y="0"/>
            <a:ext cx="1795463"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8172450" y="457201"/>
            <a:ext cx="1671638"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5300" y="457201"/>
            <a:ext cx="7367588"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 xmlns:p14="http://schemas.microsoft.com/office/powerpoint/2010/main" val="2524635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 xmlns:p14="http://schemas.microsoft.com/office/powerpoint/2010/main" val="31124441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215403" y="228600"/>
            <a:ext cx="9472613"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66775" y="1828800"/>
            <a:ext cx="6315075"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866775" y="5181600"/>
            <a:ext cx="6315075"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35067780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66775" y="1825625"/>
            <a:ext cx="3900488"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38737" y="1825625"/>
            <a:ext cx="3900488"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 xmlns:p14="http://schemas.microsoft.com/office/powerpoint/2010/main" val="40445679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866775" y="1828799"/>
            <a:ext cx="3900488"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775" y="2590800"/>
            <a:ext cx="3900488"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38737" y="1828799"/>
            <a:ext cx="3900488"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38737" y="2590800"/>
            <a:ext cx="3900488"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 xmlns:p14="http://schemas.microsoft.com/office/powerpoint/2010/main" val="33979065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 xmlns:p14="http://schemas.microsoft.com/office/powerpoint/2010/main" val="3238976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 xmlns:p14="http://schemas.microsoft.com/office/powerpoint/2010/main" val="21468172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694660" y="0"/>
            <a:ext cx="4208761"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5895230" y="228600"/>
            <a:ext cx="3807619"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201569" y="3200400"/>
            <a:ext cx="3194943"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495300" y="457201"/>
            <a:ext cx="4829175"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201568" y="5029200"/>
            <a:ext cx="3194943"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16673741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5694660" y="0"/>
            <a:ext cx="4208761"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5895230" y="228600"/>
            <a:ext cx="3807619"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203633" y="3200400"/>
            <a:ext cx="3194943" cy="1752600"/>
          </a:xfrm>
        </p:spPr>
        <p:txBody>
          <a:bodyPr anchor="b">
            <a:normAutofit/>
          </a:bodyPr>
          <a:lstStyle>
            <a:lvl1pPr>
              <a:defRPr sz="3600"/>
            </a:lvl1pPr>
          </a:lstStyle>
          <a:p>
            <a:r>
              <a:rPr lang="en-US" smtClean="0"/>
              <a:t>Click to edit Master title style</a:t>
            </a:r>
            <a:endParaRPr/>
          </a:p>
        </p:txBody>
      </p:sp>
      <p:sp>
        <p:nvSpPr>
          <p:cNvPr id="3" name="Picture Placeholder 2"/>
          <p:cNvSpPr>
            <a:spLocks noGrp="1"/>
          </p:cNvSpPr>
          <p:nvPr>
            <p:ph type="pic" idx="1"/>
          </p:nvPr>
        </p:nvSpPr>
        <p:spPr>
          <a:xfrm>
            <a:off x="1" y="1"/>
            <a:ext cx="5694658"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203633" y="5029200"/>
            <a:ext cx="3194943"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9772497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p:cNvSpPr/>
          <p:nvPr/>
        </p:nvSpPr>
        <p:spPr>
          <a:xfrm>
            <a:off x="1" y="1"/>
            <a:ext cx="9903420"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866775" y="99221"/>
            <a:ext cx="8172450" cy="1325563"/>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238250" y="1828800"/>
            <a:ext cx="74295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367588" y="6481761"/>
            <a:ext cx="866775" cy="239715"/>
          </a:xfrm>
          <a:prstGeom prst="rect">
            <a:avLst/>
          </a:prstGeom>
        </p:spPr>
        <p:txBody>
          <a:bodyPr vert="horz" lIns="91440" tIns="45720" rIns="91440" bIns="45720" rtlCol="0" anchor="ctr"/>
          <a:lstStyle>
            <a:lvl1pPr algn="r">
              <a:defRPr sz="900">
                <a:solidFill>
                  <a:schemeClr val="tx1"/>
                </a:solidFill>
              </a:defRPr>
            </a:lvl1pPr>
          </a:lstStyle>
          <a:p>
            <a:endParaRPr/>
          </a:p>
        </p:txBody>
      </p:sp>
      <p:sp>
        <p:nvSpPr>
          <p:cNvPr id="5" name="Footer Placeholder 4"/>
          <p:cNvSpPr>
            <a:spLocks noGrp="1"/>
          </p:cNvSpPr>
          <p:nvPr>
            <p:ph type="ftr" sz="quarter" idx="3"/>
          </p:nvPr>
        </p:nvSpPr>
        <p:spPr>
          <a:xfrm>
            <a:off x="866775" y="6481761"/>
            <a:ext cx="6376988" cy="239715"/>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8358187" y="6481761"/>
            <a:ext cx="681038" cy="239715"/>
          </a:xfrm>
          <a:prstGeom prst="rect">
            <a:avLst/>
          </a:prstGeom>
        </p:spPr>
        <p:txBody>
          <a:bodyPr vert="horz" lIns="91440" tIns="45720" rIns="91440" bIns="45720" rtlCol="0" anchor="ctr"/>
          <a:lstStyle>
            <a:lvl1pPr algn="r">
              <a:defRPr sz="900">
                <a:solidFill>
                  <a:schemeClr val="tx1"/>
                </a:solidFill>
              </a:defRPr>
            </a:lvl1pPr>
          </a:lstStyle>
          <a:p>
            <a:fld id="{E31375A4-56A4-47D6-9801-1991572033F7}" type="slidenum">
              <a:rPr/>
              <a:pPr/>
              <a:t>‹#›</a:t>
            </a:fld>
            <a:endParaRPr/>
          </a:p>
        </p:txBody>
      </p:sp>
    </p:spTree>
    <p:extLst>
      <p:ext uri="{BB962C8B-B14F-4D97-AF65-F5344CB8AC3E}">
        <p14:creationId xmlns=""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unarxcard.com/pharmacy-search.php" TargetMode="External"/><Relationship Id="rId7" Type="http://schemas.openxmlformats.org/officeDocument/2006/relationships/hyperlink" Target="http://techcircle.vccircle.com/2014/05/29/india-had-third-largest-smartphone-base-with-117m-users-in-2013-to-grow-45-in-2014-mary-meeker-report/" TargetMode="External"/><Relationship Id="rId2" Type="http://schemas.openxmlformats.org/officeDocument/2006/relationships/hyperlink" Target="http://www.apollopharmac/" TargetMode="External"/><Relationship Id="rId1" Type="http://schemas.openxmlformats.org/officeDocument/2006/relationships/slideLayout" Target="../slideLayouts/slideLayout5.xml"/><Relationship Id="rId6" Type="http://schemas.openxmlformats.org/officeDocument/2006/relationships/hyperlink" Target="http://hswsolutions.com/services/mobile-web-development/mobile-website-vs-apps/" TargetMode="External"/><Relationship Id="rId5" Type="http://schemas.openxmlformats.org/officeDocument/2006/relationships/hyperlink" Target="http://www.worldlifeexpectancy.com/country-health-profile/india" TargetMode="External"/><Relationship Id="rId4" Type="http://schemas.openxmlformats.org/officeDocument/2006/relationships/hyperlink" Target="http://www.findapharmacy.com.au/Advanced.aspx"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1375A4-56A4-47D6-9801-1991572033F7}" type="slidenum">
              <a:rPr lang="en-US" smtClean="0"/>
              <a:pPr/>
              <a:t>1</a:t>
            </a:fld>
            <a:endParaRPr lang="en-US"/>
          </a:p>
        </p:txBody>
      </p:sp>
      <p:pic>
        <p:nvPicPr>
          <p:cNvPr id="5" name="Billede 20" descr="dreamstime_Hospital doctor.jpg"/>
          <p:cNvPicPr>
            <a:picLocks noChangeAspect="1"/>
          </p:cNvPicPr>
          <p:nvPr/>
        </p:nvPicPr>
        <p:blipFill>
          <a:blip r:embed="rId2" cstate="print"/>
          <a:srcRect/>
          <a:stretch>
            <a:fillRect/>
          </a:stretch>
        </p:blipFill>
        <p:spPr bwMode="auto">
          <a:xfrm>
            <a:off x="0" y="1587"/>
            <a:ext cx="9906000" cy="6856413"/>
          </a:xfrm>
          <a:prstGeom prst="rect">
            <a:avLst/>
          </a:prstGeom>
          <a:noFill/>
          <a:ln w="9525">
            <a:noFill/>
            <a:miter lim="800000"/>
            <a:headEnd/>
            <a:tailEnd/>
          </a:ln>
        </p:spPr>
      </p:pic>
      <p:pic>
        <p:nvPicPr>
          <p:cNvPr id="6" name="Picture 5" descr="10939569f6bcf71fcdf1f4fbb13b03567e05739 (2).png"/>
          <p:cNvPicPr>
            <a:picLocks noChangeAspect="1"/>
          </p:cNvPicPr>
          <p:nvPr/>
        </p:nvPicPr>
        <p:blipFill>
          <a:blip r:embed="rId3" cstate="print"/>
          <a:stretch>
            <a:fillRect/>
          </a:stretch>
        </p:blipFill>
        <p:spPr>
          <a:xfrm>
            <a:off x="8520484" y="0"/>
            <a:ext cx="1385516" cy="1066800"/>
          </a:xfrm>
          <a:prstGeom prst="rect">
            <a:avLst/>
          </a:prstGeom>
        </p:spPr>
      </p:pic>
      <p:sp>
        <p:nvSpPr>
          <p:cNvPr id="7" name="Rektangel 8"/>
          <p:cNvSpPr/>
          <p:nvPr/>
        </p:nvSpPr>
        <p:spPr>
          <a:xfrm>
            <a:off x="0" y="0"/>
            <a:ext cx="8382000" cy="1143000"/>
          </a:xfrm>
          <a:prstGeom prst="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8" name="Rectangle 7"/>
          <p:cNvSpPr/>
          <p:nvPr/>
        </p:nvSpPr>
        <p:spPr>
          <a:xfrm>
            <a:off x="0" y="304800"/>
            <a:ext cx="8077200" cy="615553"/>
          </a:xfrm>
          <a:prstGeom prst="rect">
            <a:avLst/>
          </a:prstGeom>
        </p:spPr>
        <p:txBody>
          <a:bodyPr wrap="square">
            <a:spAutoFit/>
          </a:bodyPr>
          <a:lstStyle/>
          <a:p>
            <a:r>
              <a:rPr lang="en-US" sz="3400" dirty="0" smtClean="0">
                <a:latin typeface="Aharoni" pitchFamily="2" charset="-79"/>
                <a:cs typeface="Aharoni" pitchFamily="2" charset="-79"/>
              </a:rPr>
              <a:t>MEDICAL ASSISTANCE SERVICE SYSTEM</a:t>
            </a:r>
            <a:endParaRPr lang="en-US" sz="3400" dirty="0">
              <a:latin typeface="Aharoni" pitchFamily="2" charset="-79"/>
              <a:cs typeface="Aharoni" pitchFamily="2" charset="-79"/>
            </a:endParaRPr>
          </a:p>
        </p:txBody>
      </p:sp>
      <p:sp>
        <p:nvSpPr>
          <p:cNvPr id="9" name="Rektangel 8"/>
          <p:cNvSpPr/>
          <p:nvPr/>
        </p:nvSpPr>
        <p:spPr>
          <a:xfrm>
            <a:off x="0" y="5000625"/>
            <a:ext cx="8534400" cy="1857375"/>
          </a:xfrm>
          <a:prstGeom prst="rect">
            <a:avLst/>
          </a:prstGeom>
          <a:solidFill>
            <a:schemeClr val="accent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r>
              <a:rPr lang="en-US" sz="2000" dirty="0" smtClean="0"/>
              <a:t>Guided by</a:t>
            </a:r>
          </a:p>
          <a:p>
            <a:r>
              <a:rPr lang="en-US" sz="2000" dirty="0" err="1" smtClean="0"/>
              <a:t>Ms.J.Julie</a:t>
            </a:r>
            <a:r>
              <a:rPr lang="en-US" sz="2000" dirty="0" smtClean="0"/>
              <a:t>  </a:t>
            </a:r>
          </a:p>
          <a:p>
            <a:r>
              <a:rPr lang="en-US" sz="2000" dirty="0" smtClean="0"/>
              <a:t>M.E., Assistant Professor                  </a:t>
            </a:r>
          </a:p>
          <a:p>
            <a:endParaRPr lang="en-US" sz="2000" dirty="0"/>
          </a:p>
        </p:txBody>
      </p:sp>
      <p:sp>
        <p:nvSpPr>
          <p:cNvPr id="10" name="Content Placeholder 5"/>
          <p:cNvSpPr>
            <a:spLocks noGrp="1"/>
          </p:cNvSpPr>
          <p:nvPr>
            <p:ph sz="quarter" idx="4294967295"/>
          </p:nvPr>
        </p:nvSpPr>
        <p:spPr>
          <a:xfrm>
            <a:off x="4114800" y="5105400"/>
            <a:ext cx="3157538" cy="1752600"/>
          </a:xfrm>
          <a:prstGeom prst="rect">
            <a:avLst/>
          </a:prstGeom>
        </p:spPr>
        <p:txBody>
          <a:bodyPr>
            <a:noAutofit/>
          </a:bodyPr>
          <a:lstStyle/>
          <a:p>
            <a:pPr lvl="1">
              <a:lnSpc>
                <a:spcPct val="100000"/>
              </a:lnSpc>
              <a:buNone/>
            </a:pPr>
            <a:endParaRPr lang="en-US" sz="1800" dirty="0" smtClean="0">
              <a:solidFill>
                <a:schemeClr val="bg1"/>
              </a:solidFill>
            </a:endParaRPr>
          </a:p>
          <a:p>
            <a:pPr lvl="1">
              <a:lnSpc>
                <a:spcPct val="100000"/>
              </a:lnSpc>
              <a:buNone/>
            </a:pPr>
            <a:r>
              <a:rPr lang="en-US" sz="1800" dirty="0" err="1" smtClean="0">
                <a:solidFill>
                  <a:schemeClr val="bg1"/>
                </a:solidFill>
              </a:rPr>
              <a:t>Aditya.G</a:t>
            </a:r>
            <a:endParaRPr lang="en-US" sz="1800" dirty="0" smtClean="0">
              <a:solidFill>
                <a:schemeClr val="bg1"/>
              </a:solidFill>
            </a:endParaRPr>
          </a:p>
          <a:p>
            <a:pPr lvl="1">
              <a:lnSpc>
                <a:spcPct val="100000"/>
              </a:lnSpc>
              <a:buNone/>
            </a:pPr>
            <a:r>
              <a:rPr lang="en-US" sz="1800" dirty="0" err="1" smtClean="0">
                <a:solidFill>
                  <a:schemeClr val="bg1"/>
                </a:solidFill>
              </a:rPr>
              <a:t>Krishnan.D</a:t>
            </a:r>
            <a:endParaRPr lang="en-US" sz="1800" dirty="0" smtClean="0">
              <a:solidFill>
                <a:schemeClr val="bg1"/>
              </a:solidFill>
            </a:endParaRPr>
          </a:p>
          <a:p>
            <a:pPr lvl="1">
              <a:lnSpc>
                <a:spcPct val="100000"/>
              </a:lnSpc>
              <a:buNone/>
            </a:pPr>
            <a:r>
              <a:rPr lang="en-US" sz="1800" dirty="0" err="1" smtClean="0">
                <a:solidFill>
                  <a:schemeClr val="bg1"/>
                </a:solidFill>
              </a:rPr>
              <a:t>Sairaj.M</a:t>
            </a:r>
            <a:endParaRPr lang="en-US" sz="1800"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urairajan\Downloads\SysArch.png"/>
          <p:cNvPicPr/>
          <p:nvPr/>
        </p:nvPicPr>
        <p:blipFill>
          <a:blip r:embed="rId2" cstate="print"/>
          <a:srcRect/>
          <a:stretch>
            <a:fillRect/>
          </a:stretch>
        </p:blipFill>
        <p:spPr bwMode="auto">
          <a:xfrm>
            <a:off x="0" y="990600"/>
            <a:ext cx="9906000" cy="58674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BLOCK DIAGRAM</a:t>
            </a:r>
            <a:endParaRPr lang="en-US" dirty="0"/>
          </a:p>
        </p:txBody>
      </p:sp>
      <p:sp>
        <p:nvSpPr>
          <p:cNvPr id="3" name="Slide Number Placeholder 2"/>
          <p:cNvSpPr>
            <a:spLocks noGrp="1"/>
          </p:cNvSpPr>
          <p:nvPr>
            <p:ph type="sldNum" sz="quarter" idx="12"/>
          </p:nvPr>
        </p:nvSpPr>
        <p:spPr/>
        <p:txBody>
          <a:bodyPr/>
          <a:lstStyle/>
          <a:p>
            <a:fld id="{E31375A4-56A4-47D6-9801-1991572033F7}" type="slidenum">
              <a:rPr lang="en-US" smtClean="0"/>
              <a:pPr/>
              <a:t>10</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graphicFrame>
        <p:nvGraphicFramePr>
          <p:cNvPr id="8" name="Content Placeholder 7"/>
          <p:cNvGraphicFramePr>
            <a:graphicFrameLocks noGrp="1"/>
          </p:cNvGraphicFramePr>
          <p:nvPr>
            <p:ph sz="half" idx="1"/>
          </p:nvPr>
        </p:nvGraphicFramePr>
        <p:xfrm>
          <a:off x="866774" y="1825625"/>
          <a:ext cx="7667625"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C:\Users\Sairaj\Desktop\logo.png"/>
          <p:cNvPicPr>
            <a:picLocks noChangeAspect="1" noChangeArrowheads="1"/>
          </p:cNvPicPr>
          <p:nvPr/>
        </p:nvPicPr>
        <p:blipFill>
          <a:blip r:embed="rId6" cstate="print"/>
          <a:srcRect/>
          <a:stretch>
            <a:fillRect/>
          </a:stretch>
        </p:blipFill>
        <p:spPr bwMode="auto">
          <a:xfrm>
            <a:off x="8991600" y="5989638"/>
            <a:ext cx="914401" cy="868363"/>
          </a:xfrm>
          <a:prstGeom prst="rect">
            <a:avLst/>
          </a:prstGeom>
          <a:noFill/>
        </p:spPr>
      </p:pic>
      <p:sp>
        <p:nvSpPr>
          <p:cNvPr id="7"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graphicFrame>
        <p:nvGraphicFramePr>
          <p:cNvPr id="8" name="Content Placeholder 7"/>
          <p:cNvGraphicFramePr>
            <a:graphicFrameLocks noGrp="1"/>
          </p:cNvGraphicFramePr>
          <p:nvPr>
            <p:ph sz="half" idx="1"/>
          </p:nvPr>
        </p:nvGraphicFramePr>
        <p:xfrm>
          <a:off x="866774" y="1825625"/>
          <a:ext cx="7667625" cy="4270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C:\Users\Sairaj\Desktop\logo.png"/>
          <p:cNvPicPr>
            <a:picLocks noChangeAspect="1" noChangeArrowheads="1"/>
          </p:cNvPicPr>
          <p:nvPr/>
        </p:nvPicPr>
        <p:blipFill>
          <a:blip r:embed="rId6" cstate="print"/>
          <a:srcRect/>
          <a:stretch>
            <a:fillRect/>
          </a:stretch>
        </p:blipFill>
        <p:spPr bwMode="auto">
          <a:xfrm>
            <a:off x="8991600" y="5989638"/>
            <a:ext cx="914401" cy="868363"/>
          </a:xfrm>
          <a:prstGeom prst="rect">
            <a:avLst/>
          </a:prstGeom>
          <a:noFill/>
        </p:spPr>
      </p:pic>
      <p:sp>
        <p:nvSpPr>
          <p:cNvPr id="7"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half" idx="1"/>
          </p:nvPr>
        </p:nvSpPr>
        <p:spPr/>
        <p:txBody>
          <a:bodyPr>
            <a:noAutofit/>
          </a:bodyPr>
          <a:lstStyle/>
          <a:p>
            <a:pPr lvl="0">
              <a:buNone/>
            </a:pPr>
            <a:r>
              <a:rPr lang="en-US" sz="2000" b="1" dirty="0" smtClean="0"/>
              <a:t>Software Requirements:</a:t>
            </a:r>
          </a:p>
          <a:p>
            <a:pPr lvl="0"/>
            <a:r>
              <a:rPr lang="en-US" sz="2000" dirty="0" smtClean="0"/>
              <a:t>Android Studio plus SDK</a:t>
            </a:r>
          </a:p>
          <a:p>
            <a:pPr lvl="0">
              <a:buNone/>
            </a:pPr>
            <a:r>
              <a:rPr lang="en-US" sz="2000" dirty="0" smtClean="0"/>
              <a:t>PHP HOST:</a:t>
            </a:r>
          </a:p>
          <a:p>
            <a:pPr lvl="0"/>
            <a:r>
              <a:rPr lang="en-US" sz="2000" dirty="0" smtClean="0"/>
              <a:t>Operating system: Linux </a:t>
            </a:r>
            <a:r>
              <a:rPr lang="en-US" sz="2000" dirty="0" err="1" smtClean="0"/>
              <a:t>orWindows</a:t>
            </a:r>
            <a:endParaRPr lang="en-US" sz="2000" dirty="0" smtClean="0"/>
          </a:p>
          <a:p>
            <a:pPr lvl="0"/>
            <a:r>
              <a:rPr lang="en-US" sz="2000" dirty="0" smtClean="0"/>
              <a:t>Web </a:t>
            </a:r>
            <a:r>
              <a:rPr lang="en-US" sz="2000" dirty="0" smtClean="0"/>
              <a:t>server (Apache, or IIS)</a:t>
            </a:r>
            <a:br>
              <a:rPr lang="en-US" sz="2000" dirty="0" smtClean="0"/>
            </a:br>
            <a:r>
              <a:rPr lang="en-US" sz="2000" dirty="0" smtClean="0"/>
              <a:t>PHP</a:t>
            </a:r>
            <a:br>
              <a:rPr lang="en-US" sz="2000" dirty="0" smtClean="0"/>
            </a:br>
            <a:r>
              <a:rPr lang="en-US" sz="2000" dirty="0" err="1" smtClean="0"/>
              <a:t>MySQL</a:t>
            </a:r>
            <a:r>
              <a:rPr lang="en-US" sz="2000" dirty="0" smtClean="0"/>
              <a:t> Server</a:t>
            </a:r>
          </a:p>
          <a:p>
            <a:pPr lvl="0">
              <a:buNone/>
            </a:pPr>
            <a:r>
              <a:rPr lang="en-US" sz="2000" dirty="0" smtClean="0"/>
              <a:t> </a:t>
            </a:r>
            <a:endParaRPr lang="en-US" sz="2000" dirty="0"/>
          </a:p>
        </p:txBody>
      </p:sp>
      <p:sp>
        <p:nvSpPr>
          <p:cNvPr id="8" name="Content Placeholder 7"/>
          <p:cNvSpPr>
            <a:spLocks noGrp="1"/>
          </p:cNvSpPr>
          <p:nvPr>
            <p:ph sz="half" idx="2"/>
          </p:nvPr>
        </p:nvSpPr>
        <p:spPr/>
        <p:txBody>
          <a:bodyPr>
            <a:normAutofit/>
          </a:bodyPr>
          <a:lstStyle/>
          <a:p>
            <a:pPr lvl="0" algn="just"/>
            <a:endParaRPr lang="en-US" sz="2000" dirty="0" smtClean="0"/>
          </a:p>
          <a:p>
            <a:pPr lvl="0" algn="just"/>
            <a:r>
              <a:rPr lang="en-US" sz="2000" dirty="0" err="1" smtClean="0"/>
              <a:t>OpenStreetMap</a:t>
            </a:r>
            <a:r>
              <a:rPr lang="en-US" sz="2000" dirty="0" smtClean="0"/>
              <a:t> </a:t>
            </a:r>
            <a:r>
              <a:rPr lang="en-US" sz="2000" dirty="0" smtClean="0"/>
              <a:t>for locating the hospitals and pharmacies</a:t>
            </a:r>
          </a:p>
          <a:p>
            <a:pPr lvl="0" algn="just"/>
            <a:r>
              <a:rPr lang="en-US" sz="2000" dirty="0" smtClean="0"/>
              <a:t>GOOGLE MAPS for directions </a:t>
            </a:r>
            <a:endParaRPr lang="en-US" sz="2000" dirty="0"/>
          </a:p>
        </p:txBody>
      </p:sp>
      <p:pic>
        <p:nvPicPr>
          <p:cNvPr id="7"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9"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948826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sz="2200" dirty="0" smtClean="0"/>
              <a:t>Hardware Requirements:</a:t>
            </a:r>
          </a:p>
          <a:p>
            <a:pPr algn="just"/>
            <a:r>
              <a:rPr lang="en-US" sz="2200" dirty="0" smtClean="0"/>
              <a:t>PC with MAC or Windows OS(8/7/Vista/2003).</a:t>
            </a:r>
          </a:p>
          <a:p>
            <a:pPr algn="just"/>
            <a:r>
              <a:rPr lang="en-US" sz="2200" dirty="0" smtClean="0"/>
              <a:t>At least 600MB space for SDK plus 1GB for the Android Studio.</a:t>
            </a:r>
          </a:p>
          <a:p>
            <a:pPr algn="just"/>
            <a:r>
              <a:rPr lang="en-US" sz="2200" dirty="0" smtClean="0"/>
              <a:t>CPU with Virtualization(VT) enabled.</a:t>
            </a:r>
          </a:p>
          <a:p>
            <a:pPr algn="just"/>
            <a:r>
              <a:rPr lang="en-US" sz="2200" dirty="0" smtClean="0"/>
              <a:t>2GB RAM Minimum,4GB recommended.</a:t>
            </a:r>
          </a:p>
          <a:p>
            <a:pPr algn="just"/>
            <a:r>
              <a:rPr lang="en-US" sz="2200" dirty="0" smtClean="0"/>
              <a:t>USB drivers.</a:t>
            </a:r>
          </a:p>
          <a:p>
            <a:pPr algn="just"/>
            <a:r>
              <a:rPr lang="en-US" sz="2200" dirty="0" smtClean="0"/>
              <a:t>Android phone with Gingerbread OS or higher.</a:t>
            </a:r>
            <a:endParaRPr lang="en-US" sz="2200" dirty="0"/>
          </a:p>
        </p:txBody>
      </p:sp>
      <p:pic>
        <p:nvPicPr>
          <p:cNvPr id="7"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9"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948826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15</a:t>
            </a:fld>
            <a:endParaRPr lang="en-US"/>
          </a:p>
        </p:txBody>
      </p:sp>
      <p:sp>
        <p:nvSpPr>
          <p:cNvPr id="5" name="TextBox 4"/>
          <p:cNvSpPr txBox="1"/>
          <p:nvPr/>
        </p:nvSpPr>
        <p:spPr>
          <a:xfrm>
            <a:off x="495300" y="1905000"/>
            <a:ext cx="3086100" cy="2862322"/>
          </a:xfrm>
          <a:prstGeom prst="rect">
            <a:avLst/>
          </a:prstGeom>
          <a:noFill/>
        </p:spPr>
        <p:txBody>
          <a:bodyPr wrap="square" rtlCol="0">
            <a:spAutoFit/>
          </a:bodyPr>
          <a:lstStyle/>
          <a:p>
            <a:pPr algn="just">
              <a:buFont typeface="Arial" pitchFamily="34" charset="0"/>
              <a:buChar char="•"/>
            </a:pPr>
            <a:r>
              <a:rPr lang="en-US" dirty="0" smtClean="0"/>
              <a:t> The first module, </a:t>
            </a:r>
            <a:r>
              <a:rPr lang="en-US" dirty="0" err="1" smtClean="0"/>
              <a:t>i.e</a:t>
            </a:r>
            <a:r>
              <a:rPr lang="en-US" dirty="0" smtClean="0"/>
              <a:t>, the basic interface and design of the App has been designed.</a:t>
            </a:r>
          </a:p>
          <a:p>
            <a:pPr algn="just">
              <a:buFont typeface="Arial" pitchFamily="34" charset="0"/>
              <a:buChar char="•"/>
            </a:pPr>
            <a:endParaRPr lang="en-US" dirty="0" smtClean="0"/>
          </a:p>
          <a:p>
            <a:pPr algn="just">
              <a:buFont typeface="Arial" pitchFamily="34" charset="0"/>
              <a:buChar char="•"/>
            </a:pPr>
            <a:r>
              <a:rPr lang="en-US" dirty="0" smtClean="0"/>
              <a:t>The design has a basic splash screen to display logo followed by a central four button design, with each button having a function.</a:t>
            </a:r>
          </a:p>
          <a:p>
            <a:pPr>
              <a:buFont typeface="Arial" pitchFamily="34" charset="0"/>
              <a:buChar char="•"/>
            </a:pPr>
            <a:endParaRPr lang="en-US" dirty="0" smtClean="0"/>
          </a:p>
        </p:txBody>
      </p:sp>
      <p:pic>
        <p:nvPicPr>
          <p:cNvPr id="6"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7"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5" name="Picture 3"/>
          <p:cNvPicPr>
            <a:picLocks noChangeAspect="1" noChangeArrowheads="1"/>
          </p:cNvPicPr>
          <p:nvPr/>
        </p:nvPicPr>
        <p:blipFill>
          <a:blip r:embed="rId3" cstate="print"/>
          <a:srcRect/>
          <a:stretch>
            <a:fillRect/>
          </a:stretch>
        </p:blipFill>
        <p:spPr bwMode="auto">
          <a:xfrm>
            <a:off x="4038600" y="1524000"/>
            <a:ext cx="2909576" cy="4953000"/>
          </a:xfrm>
          <a:prstGeom prst="rect">
            <a:avLst/>
          </a:prstGeom>
          <a:noFill/>
          <a:ln w="9525">
            <a:noFill/>
            <a:miter lim="800000"/>
            <a:headEnd/>
            <a:tailEnd/>
          </a:ln>
          <a:effectLst/>
        </p:spPr>
      </p:pic>
      <p:pic>
        <p:nvPicPr>
          <p:cNvPr id="9" name="Picture 8" descr="C:\Users\durairajan\AppData\Local\Microsoft\Windows\Temporary Internet Files\Content.Word\Screenshot_2015-03-20-02-36-02.png"/>
          <p:cNvPicPr/>
          <p:nvPr/>
        </p:nvPicPr>
        <p:blipFill>
          <a:blip r:embed="rId4" cstate="print"/>
          <a:srcRect/>
          <a:stretch>
            <a:fillRect/>
          </a:stretch>
        </p:blipFill>
        <p:spPr bwMode="auto">
          <a:xfrm>
            <a:off x="6965915" y="1524000"/>
            <a:ext cx="2940085" cy="4950372"/>
          </a:xfrm>
          <a:prstGeom prst="rect">
            <a:avLst/>
          </a:prstGeom>
          <a:noFill/>
          <a:ln w="9525">
            <a:noFill/>
            <a:miter lim="800000"/>
            <a:headEnd/>
            <a:tailEnd/>
          </a:ln>
        </p:spPr>
      </p:pic>
    </p:spTree>
    <p:extLst>
      <p:ext uri="{BB962C8B-B14F-4D97-AF65-F5344CB8AC3E}">
        <p14:creationId xmlns="" xmlns:p14="http://schemas.microsoft.com/office/powerpoint/2010/main" val="5471006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OPERATIONS-NEWS FEED</a:t>
            </a:r>
            <a:endParaRPr lang="en-US" dirty="0"/>
          </a:p>
        </p:txBody>
      </p:sp>
      <p:sp>
        <p:nvSpPr>
          <p:cNvPr id="3" name="Slide Number Placeholder 2"/>
          <p:cNvSpPr>
            <a:spLocks noGrp="1"/>
          </p:cNvSpPr>
          <p:nvPr>
            <p:ph type="sldNum" sz="quarter" idx="12"/>
          </p:nvPr>
        </p:nvSpPr>
        <p:spPr/>
        <p:txBody>
          <a:bodyPr/>
          <a:lstStyle/>
          <a:p>
            <a:fld id="{E31375A4-56A4-47D6-9801-1991572033F7}" type="slidenum">
              <a:rPr lang="en-US" smtClean="0"/>
              <a:pPr/>
              <a:t>16</a:t>
            </a:fld>
            <a:endParaRPr lang="en-US"/>
          </a:p>
        </p:txBody>
      </p:sp>
      <p:sp>
        <p:nvSpPr>
          <p:cNvPr id="4" name="TextBox 3"/>
          <p:cNvSpPr txBox="1"/>
          <p:nvPr/>
        </p:nvSpPr>
        <p:spPr>
          <a:xfrm>
            <a:off x="495300" y="1905000"/>
            <a:ext cx="4381500" cy="4247317"/>
          </a:xfrm>
          <a:prstGeom prst="rect">
            <a:avLst/>
          </a:prstGeom>
          <a:noFill/>
        </p:spPr>
        <p:txBody>
          <a:bodyPr wrap="square" rtlCol="0">
            <a:spAutoFit/>
          </a:bodyPr>
          <a:lstStyle/>
          <a:p>
            <a:pPr algn="just">
              <a:buFont typeface="Arial" pitchFamily="34" charset="0"/>
              <a:buChar char="•"/>
            </a:pPr>
            <a:r>
              <a:rPr lang="en-US" dirty="0" smtClean="0"/>
              <a:t>The second module is the News and Awareness feed.  </a:t>
            </a:r>
          </a:p>
          <a:p>
            <a:pPr algn="just">
              <a:buFont typeface="Arial" pitchFamily="34" charset="0"/>
              <a:buChar char="•"/>
            </a:pPr>
            <a:endParaRPr lang="en-US" dirty="0" smtClean="0"/>
          </a:p>
          <a:p>
            <a:pPr algn="just">
              <a:buFont typeface="Arial" pitchFamily="34" charset="0"/>
              <a:buChar char="•"/>
            </a:pPr>
            <a:r>
              <a:rPr lang="en-US" dirty="0" smtClean="0"/>
              <a:t>The News function is used to display current medical news and awareness information. </a:t>
            </a:r>
          </a:p>
          <a:p>
            <a:pPr algn="just">
              <a:buFont typeface="Arial" pitchFamily="34" charset="0"/>
              <a:buChar char="•"/>
            </a:pPr>
            <a:endParaRPr lang="en-US" dirty="0" smtClean="0"/>
          </a:p>
          <a:p>
            <a:pPr algn="just">
              <a:buFont typeface="Arial" pitchFamily="34" charset="0"/>
              <a:buChar char="•"/>
            </a:pPr>
            <a:r>
              <a:rPr lang="en-US" dirty="0" smtClean="0"/>
              <a:t> The News function uses RSS feed concept to get recent trending news from reputable medical web sites.</a:t>
            </a:r>
          </a:p>
          <a:p>
            <a:pPr algn="just">
              <a:buFont typeface="Arial" pitchFamily="34" charset="0"/>
              <a:buChar char="•"/>
            </a:pPr>
            <a:endParaRPr lang="en-US" dirty="0" smtClean="0"/>
          </a:p>
          <a:p>
            <a:pPr algn="just">
              <a:buFont typeface="Arial" pitchFamily="34" charset="0"/>
              <a:buChar char="•"/>
            </a:pPr>
            <a:r>
              <a:rPr lang="en-US" dirty="0" smtClean="0"/>
              <a:t>Each trending title can be opened and read on the browser.</a:t>
            </a:r>
          </a:p>
          <a:p>
            <a:pPr>
              <a:buFont typeface="Arial" pitchFamily="34" charset="0"/>
              <a:buChar char="•"/>
            </a:pPr>
            <a:endParaRPr lang="en-US" dirty="0" smtClean="0"/>
          </a:p>
          <a:p>
            <a:pPr>
              <a:buFont typeface="Arial" pitchFamily="34" charset="0"/>
              <a:buChar char="•"/>
            </a:pPr>
            <a:endParaRPr lang="en-US" dirty="0"/>
          </a:p>
        </p:txBody>
      </p:sp>
      <p:sp>
        <p:nvSpPr>
          <p:cNvPr id="6"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C:\Users\Sairaj Madhavan\Desktop\Documentation\screenshot\Screenshot_2015-03-20-00-18-38.jpg"/>
          <p:cNvPicPr/>
          <p:nvPr/>
        </p:nvPicPr>
        <p:blipFill>
          <a:blip r:embed="rId2" cstate="print"/>
          <a:srcRect/>
          <a:stretch>
            <a:fillRect/>
          </a:stretch>
        </p:blipFill>
        <p:spPr bwMode="auto">
          <a:xfrm>
            <a:off x="6841735" y="1524000"/>
            <a:ext cx="3064265" cy="483947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OPERATIONS-HOSPITAL FINDER</a:t>
            </a:r>
            <a:endParaRPr lang="en-IN" dirty="0"/>
          </a:p>
        </p:txBody>
      </p:sp>
      <p:sp>
        <p:nvSpPr>
          <p:cNvPr id="3" name="Slide Number Placeholder 2"/>
          <p:cNvSpPr>
            <a:spLocks noGrp="1"/>
          </p:cNvSpPr>
          <p:nvPr>
            <p:ph type="sldNum" sz="quarter" idx="12"/>
          </p:nvPr>
        </p:nvSpPr>
        <p:spPr/>
        <p:txBody>
          <a:bodyPr/>
          <a:lstStyle/>
          <a:p>
            <a:fld id="{E31375A4-56A4-47D6-9801-1991572033F7}" type="slidenum">
              <a:rPr lang="en-IN" smtClean="0"/>
              <a:pPr/>
              <a:t>17</a:t>
            </a:fld>
            <a:endParaRPr lang="en-IN"/>
          </a:p>
        </p:txBody>
      </p:sp>
      <p:sp>
        <p:nvSpPr>
          <p:cNvPr id="4" name="TextBox 3"/>
          <p:cNvSpPr txBox="1"/>
          <p:nvPr/>
        </p:nvSpPr>
        <p:spPr>
          <a:xfrm>
            <a:off x="495300" y="1905000"/>
            <a:ext cx="4381500" cy="2585323"/>
          </a:xfrm>
          <a:prstGeom prst="rect">
            <a:avLst/>
          </a:prstGeom>
          <a:noFill/>
        </p:spPr>
        <p:txBody>
          <a:bodyPr wrap="square" rtlCol="0">
            <a:spAutoFit/>
          </a:bodyPr>
          <a:lstStyle/>
          <a:p>
            <a:pPr algn="just">
              <a:buFont typeface="Arial" pitchFamily="34" charset="0"/>
              <a:buChar char="•"/>
            </a:pPr>
            <a:r>
              <a:rPr lang="en-US" dirty="0" smtClean="0"/>
              <a:t> The third module focuses on locating the current location of the user using an in-built GPS API and displaying it on the map.</a:t>
            </a:r>
          </a:p>
          <a:p>
            <a:pPr algn="just">
              <a:buFont typeface="Arial" pitchFamily="34" charset="0"/>
              <a:buChar char="•"/>
            </a:pPr>
            <a:endParaRPr lang="en-US" dirty="0" smtClean="0"/>
          </a:p>
          <a:p>
            <a:pPr algn="just">
              <a:buFont typeface="Arial" pitchFamily="34" charset="0"/>
              <a:buChar char="•"/>
            </a:pPr>
            <a:r>
              <a:rPr lang="en-US" dirty="0" smtClean="0"/>
              <a:t>Using user location the nearby Hospitals are discovered and displayed on the map and its details are listed. </a:t>
            </a:r>
          </a:p>
          <a:p>
            <a:pPr>
              <a:buFont typeface="Arial" pitchFamily="34" charset="0"/>
              <a:buChar char="•"/>
            </a:pPr>
            <a:endParaRPr lang="en-US" dirty="0" smtClean="0"/>
          </a:p>
          <a:p>
            <a:pPr>
              <a:buFont typeface="Arial" pitchFamily="34" charset="0"/>
              <a:buChar char="•"/>
            </a:pPr>
            <a:endParaRPr lang="en-US" dirty="0"/>
          </a:p>
        </p:txBody>
      </p:sp>
      <p:pic>
        <p:nvPicPr>
          <p:cNvPr id="6" name="Picture 5" descr="C:\Users\durairajan\AppData\Local\Microsoft\Windows\Temporary Internet Files\Content.Word\Screenshot_2015-03-20-02-36-13.png"/>
          <p:cNvPicPr/>
          <p:nvPr/>
        </p:nvPicPr>
        <p:blipFill>
          <a:blip r:embed="rId2" cstate="print"/>
          <a:srcRect/>
          <a:stretch>
            <a:fillRect/>
          </a:stretch>
        </p:blipFill>
        <p:spPr bwMode="auto">
          <a:xfrm>
            <a:off x="7197616" y="1524000"/>
            <a:ext cx="2708384" cy="484001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OPERATIONS-HOSPITAL FINDER</a:t>
            </a:r>
            <a:endParaRPr lang="en-IN" dirty="0"/>
          </a:p>
        </p:txBody>
      </p:sp>
      <p:sp>
        <p:nvSpPr>
          <p:cNvPr id="3" name="Slide Number Placeholder 2"/>
          <p:cNvSpPr>
            <a:spLocks noGrp="1"/>
          </p:cNvSpPr>
          <p:nvPr>
            <p:ph type="sldNum" sz="quarter" idx="12"/>
          </p:nvPr>
        </p:nvSpPr>
        <p:spPr/>
        <p:txBody>
          <a:bodyPr/>
          <a:lstStyle/>
          <a:p>
            <a:fld id="{E31375A4-56A4-47D6-9801-1991572033F7}" type="slidenum">
              <a:rPr lang="en-IN" smtClean="0"/>
              <a:pPr/>
              <a:t>18</a:t>
            </a:fld>
            <a:endParaRPr lang="en-IN"/>
          </a:p>
        </p:txBody>
      </p:sp>
      <p:sp>
        <p:nvSpPr>
          <p:cNvPr id="5" name="TextBox 4"/>
          <p:cNvSpPr txBox="1"/>
          <p:nvPr/>
        </p:nvSpPr>
        <p:spPr>
          <a:xfrm>
            <a:off x="495300" y="1905000"/>
            <a:ext cx="4381500" cy="2308324"/>
          </a:xfrm>
          <a:prstGeom prst="rect">
            <a:avLst/>
          </a:prstGeom>
          <a:noFill/>
        </p:spPr>
        <p:txBody>
          <a:bodyPr wrap="square" rtlCol="0">
            <a:spAutoFit/>
          </a:bodyPr>
          <a:lstStyle/>
          <a:p>
            <a:pPr algn="just">
              <a:buFont typeface="Arial" pitchFamily="34" charset="0"/>
              <a:buChar char="•"/>
            </a:pPr>
            <a:r>
              <a:rPr lang="en-US" dirty="0" smtClean="0"/>
              <a:t> Once the hospitals are marked on the map, </a:t>
            </a:r>
            <a:r>
              <a:rPr lang="en-US" dirty="0" err="1" smtClean="0"/>
              <a:t>Haversine’s</a:t>
            </a:r>
            <a:r>
              <a:rPr lang="en-US" dirty="0" smtClean="0"/>
              <a:t> formula is used to locate the nearest hospital.</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pic>
        <p:nvPicPr>
          <p:cNvPr id="6" name="Picture 5" descr="C:\Users\Sairaj Madhavan\Desktop\Documentation\screenshot\Screenshot_2015-03-20-00-20-11.jpg"/>
          <p:cNvPicPr/>
          <p:nvPr/>
        </p:nvPicPr>
        <p:blipFill>
          <a:blip r:embed="rId2" cstate="print"/>
          <a:srcRect/>
          <a:stretch>
            <a:fillRect/>
          </a:stretch>
        </p:blipFill>
        <p:spPr bwMode="auto">
          <a:xfrm>
            <a:off x="7146433" y="1524000"/>
            <a:ext cx="2759567" cy="485126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OPERATIONS-PHARMACY LOCATOR</a:t>
            </a:r>
            <a:endParaRPr lang="en-IN" dirty="0"/>
          </a:p>
        </p:txBody>
      </p:sp>
      <p:sp>
        <p:nvSpPr>
          <p:cNvPr id="3" name="Slide Number Placeholder 2"/>
          <p:cNvSpPr>
            <a:spLocks noGrp="1"/>
          </p:cNvSpPr>
          <p:nvPr>
            <p:ph type="sldNum" sz="quarter" idx="12"/>
          </p:nvPr>
        </p:nvSpPr>
        <p:spPr/>
        <p:txBody>
          <a:bodyPr/>
          <a:lstStyle/>
          <a:p>
            <a:fld id="{E31375A4-56A4-47D6-9801-1991572033F7}" type="slidenum">
              <a:rPr lang="en-IN" smtClean="0"/>
              <a:pPr/>
              <a:t>19</a:t>
            </a:fld>
            <a:endParaRPr lang="en-IN"/>
          </a:p>
        </p:txBody>
      </p:sp>
      <p:sp>
        <p:nvSpPr>
          <p:cNvPr id="4" name="TextBox 3"/>
          <p:cNvSpPr txBox="1"/>
          <p:nvPr/>
        </p:nvSpPr>
        <p:spPr>
          <a:xfrm>
            <a:off x="495300" y="1905000"/>
            <a:ext cx="2857500" cy="3970318"/>
          </a:xfrm>
          <a:prstGeom prst="rect">
            <a:avLst/>
          </a:prstGeom>
          <a:noFill/>
        </p:spPr>
        <p:txBody>
          <a:bodyPr wrap="square" rtlCol="0">
            <a:spAutoFit/>
          </a:bodyPr>
          <a:lstStyle/>
          <a:p>
            <a:pPr algn="just">
              <a:buFont typeface="Arial" pitchFamily="34" charset="0"/>
              <a:buChar char="•"/>
            </a:pPr>
            <a:r>
              <a:rPr lang="en-US" dirty="0" smtClean="0"/>
              <a:t> Similarly, the nearest pharmacies can also be located around the user’s current location.</a:t>
            </a:r>
          </a:p>
          <a:p>
            <a:pPr algn="just">
              <a:buFont typeface="Arial" pitchFamily="34" charset="0"/>
              <a:buChar char="•"/>
            </a:pPr>
            <a:endParaRPr lang="en-US" dirty="0" smtClean="0"/>
          </a:p>
          <a:p>
            <a:pPr algn="just">
              <a:buFont typeface="Arial" pitchFamily="34" charset="0"/>
              <a:buChar char="•"/>
            </a:pPr>
            <a:r>
              <a:rPr lang="en-US" dirty="0" smtClean="0"/>
              <a:t>Using the user input for required medicine, the pharmacies are filtered and displayed.</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pic>
        <p:nvPicPr>
          <p:cNvPr id="7" name="Picture 6" descr="C:\Users\durairajan\AppData\Local\Microsoft\Windows\Temporary Internet Files\Content.Word\Screenshot_2015-03-20-03-36-25.png"/>
          <p:cNvPicPr/>
          <p:nvPr/>
        </p:nvPicPr>
        <p:blipFill>
          <a:blip r:embed="rId2" cstate="print"/>
          <a:srcRect/>
          <a:stretch>
            <a:fillRect/>
          </a:stretch>
        </p:blipFill>
        <p:spPr bwMode="auto">
          <a:xfrm>
            <a:off x="4343400" y="1524000"/>
            <a:ext cx="2763721" cy="4916924"/>
          </a:xfrm>
          <a:prstGeom prst="rect">
            <a:avLst/>
          </a:prstGeom>
          <a:noFill/>
          <a:ln w="9525">
            <a:noFill/>
            <a:miter lim="800000"/>
            <a:headEnd/>
            <a:tailEnd/>
          </a:ln>
        </p:spPr>
      </p:pic>
      <p:pic>
        <p:nvPicPr>
          <p:cNvPr id="8" name="Picture 7" descr="C:\Users\durairajan\AppData\Local\Microsoft\Windows\Temporary Internet Files\Content.Word\Screenshot_2015-03-20-03-35-54.png"/>
          <p:cNvPicPr/>
          <p:nvPr/>
        </p:nvPicPr>
        <p:blipFill>
          <a:blip r:embed="rId3" cstate="print"/>
          <a:srcRect/>
          <a:stretch>
            <a:fillRect/>
          </a:stretch>
        </p:blipFill>
        <p:spPr bwMode="auto">
          <a:xfrm>
            <a:off x="7142279" y="1524000"/>
            <a:ext cx="2763721" cy="4916926"/>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1238250" y="1828800"/>
            <a:ext cx="7429500" cy="4800600"/>
          </a:xfrm>
        </p:spPr>
        <p:txBody>
          <a:bodyPr>
            <a:noAutofit/>
          </a:bodyPr>
          <a:lstStyle/>
          <a:p>
            <a:pPr algn="just"/>
            <a:r>
              <a:rPr lang="en-US" sz="2200" dirty="0" smtClean="0"/>
              <a:t>The quality of healthcare in India is not uniform.</a:t>
            </a:r>
          </a:p>
          <a:p>
            <a:pPr algn="just"/>
            <a:r>
              <a:rPr lang="en-US" sz="2200" dirty="0" smtClean="0"/>
              <a:t>Even in the metros, locating a pharmacy or a healthcare dispensary is very difficult.</a:t>
            </a:r>
          </a:p>
          <a:p>
            <a:pPr algn="just"/>
            <a:r>
              <a:rPr lang="en-US" sz="2200" dirty="0" smtClean="0"/>
              <a:t>“</a:t>
            </a:r>
            <a:r>
              <a:rPr lang="en-US" sz="2200" b="1" dirty="0" smtClean="0"/>
              <a:t>Helping people to locate  hospitals and medical shops in the neighborhood along with providing a faster ambulance requesting service</a:t>
            </a:r>
            <a:r>
              <a:rPr lang="en-US" sz="2200" dirty="0" smtClean="0"/>
              <a:t>” is the main objective of this project. </a:t>
            </a:r>
          </a:p>
          <a:p>
            <a:pPr algn="just"/>
            <a:r>
              <a:rPr lang="en-US" sz="2200" dirty="0" smtClean="0"/>
              <a:t>Additionally</a:t>
            </a:r>
            <a:r>
              <a:rPr lang="en-US" sz="2200" dirty="0" smtClean="0"/>
              <a:t>, first aid measures along with daily awareness and news from the medical field would be regularly posted.</a:t>
            </a:r>
            <a:endParaRPr lang="en-US" sz="2200" dirty="0"/>
          </a:p>
        </p:txBody>
      </p:sp>
      <p:pic>
        <p:nvPicPr>
          <p:cNvPr id="2050"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6" name="Slide Number Placeholder 5"/>
          <p:cNvSpPr>
            <a:spLocks noGrp="1"/>
          </p:cNvSpPr>
          <p:nvPr>
            <p:ph type="sldNum" sz="quarter" idx="12"/>
          </p:nvPr>
        </p:nvSpPr>
        <p:spPr>
          <a:xfrm>
            <a:off x="0" y="6618285"/>
            <a:ext cx="681038" cy="239715"/>
          </a:xfrm>
        </p:spPr>
        <p:txBody>
          <a:bodyPr/>
          <a:lstStyle/>
          <a:p>
            <a:fld id="{E31375A4-56A4-47D6-9801-1991572033F7}" type="slidenum">
              <a:rPr lang="en-US" smtClean="0"/>
              <a:pPr/>
              <a:t>2</a:t>
            </a:fld>
            <a:endParaRPr lang="en-US" dirty="0"/>
          </a:p>
        </p:txBody>
      </p:sp>
    </p:spTree>
    <p:extLst>
      <p:ext uri="{BB962C8B-B14F-4D97-AF65-F5344CB8AC3E}">
        <p14:creationId xmlns="" xmlns:p14="http://schemas.microsoft.com/office/powerpoint/2010/main" val="17729694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OPERATIONS-AMBULANCE DISPATCH</a:t>
            </a:r>
            <a:endParaRPr lang="en-IN" dirty="0"/>
          </a:p>
        </p:txBody>
      </p:sp>
      <p:sp>
        <p:nvSpPr>
          <p:cNvPr id="3" name="Slide Number Placeholder 2"/>
          <p:cNvSpPr>
            <a:spLocks noGrp="1"/>
          </p:cNvSpPr>
          <p:nvPr>
            <p:ph type="sldNum" sz="quarter" idx="12"/>
          </p:nvPr>
        </p:nvSpPr>
        <p:spPr/>
        <p:txBody>
          <a:bodyPr/>
          <a:lstStyle/>
          <a:p>
            <a:fld id="{E31375A4-56A4-47D6-9801-1991572033F7}" type="slidenum">
              <a:rPr lang="en-IN" smtClean="0"/>
              <a:pPr/>
              <a:t>20</a:t>
            </a:fld>
            <a:endParaRPr lang="en-IN"/>
          </a:p>
        </p:txBody>
      </p:sp>
      <p:sp>
        <p:nvSpPr>
          <p:cNvPr id="4" name="TextBox 3"/>
          <p:cNvSpPr txBox="1"/>
          <p:nvPr/>
        </p:nvSpPr>
        <p:spPr>
          <a:xfrm>
            <a:off x="495300" y="1905000"/>
            <a:ext cx="4533900" cy="3970318"/>
          </a:xfrm>
          <a:prstGeom prst="rect">
            <a:avLst/>
          </a:prstGeom>
          <a:noFill/>
        </p:spPr>
        <p:txBody>
          <a:bodyPr wrap="square" rtlCol="0">
            <a:spAutoFit/>
          </a:bodyPr>
          <a:lstStyle/>
          <a:p>
            <a:pPr algn="just">
              <a:buFont typeface="Arial" pitchFamily="34" charset="0"/>
              <a:buChar char="•"/>
            </a:pPr>
            <a:r>
              <a:rPr lang="en-US" dirty="0" smtClean="0"/>
              <a:t> The ambulance requestor uses socket programming to send user GPS coordinates to the hospital or emergency service.</a:t>
            </a:r>
          </a:p>
          <a:p>
            <a:pPr algn="just">
              <a:buFont typeface="Arial" pitchFamily="34" charset="0"/>
              <a:buChar char="•"/>
            </a:pPr>
            <a:endParaRPr lang="en-US" dirty="0" smtClean="0"/>
          </a:p>
          <a:p>
            <a:pPr algn="just">
              <a:buFont typeface="Arial" pitchFamily="34" charset="0"/>
              <a:buChar char="•"/>
            </a:pPr>
            <a:r>
              <a:rPr lang="en-US" dirty="0" smtClean="0"/>
              <a:t>User has to press the send button upon which there would be message from the server saying that the ambulance has been dispatched to the current location of the user.</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pic>
        <p:nvPicPr>
          <p:cNvPr id="6" name="Picture 5" descr="C:\Users\durairajan\AppData\Local\Microsoft\Windows\Temporary Internet Files\Content.Word\Screenshot_2015-03-20-02-36-18.png"/>
          <p:cNvPicPr/>
          <p:nvPr/>
        </p:nvPicPr>
        <p:blipFill>
          <a:blip r:embed="rId2" cstate="print"/>
          <a:srcRect/>
          <a:stretch>
            <a:fillRect/>
          </a:stretch>
        </p:blipFill>
        <p:spPr bwMode="auto">
          <a:xfrm>
            <a:off x="7198141" y="1524000"/>
            <a:ext cx="2707859" cy="481754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OPERATIONS-AMBULANCE DISPATCH</a:t>
            </a:r>
            <a:endParaRPr lang="en-IN" dirty="0"/>
          </a:p>
        </p:txBody>
      </p:sp>
      <p:sp>
        <p:nvSpPr>
          <p:cNvPr id="3" name="Slide Number Placeholder 2"/>
          <p:cNvSpPr>
            <a:spLocks noGrp="1"/>
          </p:cNvSpPr>
          <p:nvPr>
            <p:ph type="sldNum" sz="quarter" idx="12"/>
          </p:nvPr>
        </p:nvSpPr>
        <p:spPr/>
        <p:txBody>
          <a:bodyPr/>
          <a:lstStyle/>
          <a:p>
            <a:fld id="{E31375A4-56A4-47D6-9801-1991572033F7}" type="slidenum">
              <a:rPr lang="en-IN" smtClean="0"/>
              <a:pPr/>
              <a:t>21</a:t>
            </a:fld>
            <a:endParaRPr lang="en-IN"/>
          </a:p>
        </p:txBody>
      </p:sp>
      <p:sp>
        <p:nvSpPr>
          <p:cNvPr id="4" name="TextBox 3"/>
          <p:cNvSpPr txBox="1"/>
          <p:nvPr/>
        </p:nvSpPr>
        <p:spPr>
          <a:xfrm>
            <a:off x="495300" y="1905000"/>
            <a:ext cx="4533900" cy="2862322"/>
          </a:xfrm>
          <a:prstGeom prst="rect">
            <a:avLst/>
          </a:prstGeom>
          <a:noFill/>
        </p:spPr>
        <p:txBody>
          <a:bodyPr wrap="square" rtlCol="0">
            <a:spAutoFit/>
          </a:bodyPr>
          <a:lstStyle/>
          <a:p>
            <a:endParaRPr lang="en-US" dirty="0" smtClean="0"/>
          </a:p>
          <a:p>
            <a:pPr algn="just">
              <a:buFont typeface="Arial" pitchFamily="34" charset="0"/>
              <a:buChar char="•"/>
            </a:pPr>
            <a:r>
              <a:rPr lang="en-US" dirty="0" smtClean="0"/>
              <a:t>When the client requests for an ambulance, its GPS coordinates are sent to the server application which displays it in an Open Street Map.</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pic>
        <p:nvPicPr>
          <p:cNvPr id="6" name="Picture 5" descr="C:\Users\Sairaj Madhavan\Desktop\server.png"/>
          <p:cNvPicPr/>
          <p:nvPr/>
        </p:nvPicPr>
        <p:blipFill>
          <a:blip r:embed="rId2" cstate="print"/>
          <a:srcRect/>
          <a:stretch>
            <a:fillRect/>
          </a:stretch>
        </p:blipFill>
        <p:spPr bwMode="auto">
          <a:xfrm>
            <a:off x="5181600" y="1600200"/>
            <a:ext cx="4562475" cy="52578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Box 3"/>
          <p:cNvSpPr txBox="1"/>
          <p:nvPr/>
        </p:nvSpPr>
        <p:spPr>
          <a:xfrm>
            <a:off x="495300" y="1905000"/>
            <a:ext cx="9105900" cy="2062103"/>
          </a:xfrm>
          <a:prstGeom prst="rect">
            <a:avLst/>
          </a:prstGeom>
          <a:noFill/>
        </p:spPr>
        <p:txBody>
          <a:bodyPr wrap="square" rtlCol="0">
            <a:spAutoFit/>
          </a:bodyPr>
          <a:lstStyle/>
          <a:p>
            <a:pPr algn="just">
              <a:buFont typeface="Arial" pitchFamily="34" charset="0"/>
              <a:buChar char="•"/>
            </a:pPr>
            <a:r>
              <a:rPr lang="en-US" sz="2200" dirty="0" smtClean="0">
                <a:solidFill>
                  <a:schemeClr val="tx1">
                    <a:lumMod val="65000"/>
                    <a:lumOff val="35000"/>
                  </a:schemeClr>
                </a:solidFill>
              </a:rPr>
              <a:t> The four completed modules of the App have been designed and tested in real time.</a:t>
            </a:r>
          </a:p>
          <a:p>
            <a:pPr algn="just">
              <a:buFont typeface="Arial" pitchFamily="34" charset="0"/>
              <a:buChar char="•"/>
            </a:pPr>
            <a:endParaRPr lang="en-US" sz="2200" dirty="0" smtClean="0">
              <a:solidFill>
                <a:schemeClr val="tx1">
                  <a:lumMod val="65000"/>
                  <a:lumOff val="35000"/>
                </a:schemeClr>
              </a:solidFill>
            </a:endParaRPr>
          </a:p>
          <a:p>
            <a:pPr algn="just">
              <a:buFont typeface="Arial" pitchFamily="34" charset="0"/>
              <a:buChar char="•"/>
            </a:pPr>
            <a:r>
              <a:rPr lang="en-US" sz="2200" dirty="0" smtClean="0">
                <a:solidFill>
                  <a:schemeClr val="tx1">
                    <a:lumMod val="65000"/>
                    <a:lumOff val="35000"/>
                  </a:schemeClr>
                </a:solidFill>
              </a:rPr>
              <a:t>Further enhancements are being considered and will be made in future iterations.</a:t>
            </a:r>
          </a:p>
          <a:p>
            <a:pPr>
              <a:buFont typeface="Arial" pitchFamily="34" charset="0"/>
              <a:buChar char="•"/>
            </a:pPr>
            <a:endParaRPr lang="en-US" dirty="0">
              <a:solidFill>
                <a:schemeClr val="tx1">
                  <a:lumMod val="65000"/>
                  <a:lumOff val="35000"/>
                </a:schemeClr>
              </a:solidFill>
            </a:endParaRPr>
          </a:p>
        </p:txBody>
      </p:sp>
      <p:sp>
        <p:nvSpPr>
          <p:cNvPr id="5"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sz="half" idx="2"/>
          </p:nvPr>
        </p:nvSpPr>
        <p:spPr>
          <a:xfrm>
            <a:off x="838200" y="1828801"/>
            <a:ext cx="3900488" cy="4572000"/>
          </a:xfrm>
        </p:spPr>
        <p:txBody>
          <a:bodyPr>
            <a:normAutofit/>
          </a:bodyPr>
          <a:lstStyle/>
          <a:p>
            <a:r>
              <a:rPr lang="en-US" sz="1900" dirty="0" smtClean="0"/>
              <a:t>Location Based Emergency Medical Assistance System Using </a:t>
            </a:r>
            <a:r>
              <a:rPr lang="en-US" sz="1900" dirty="0" err="1" smtClean="0"/>
              <a:t>OpenStreetMap</a:t>
            </a:r>
            <a:endParaRPr lang="en-IN" sz="1900" dirty="0" smtClean="0">
              <a:hlinkClick r:id="rId2"/>
            </a:endParaRPr>
          </a:p>
          <a:p>
            <a:r>
              <a:rPr lang="en-IN" sz="1900" dirty="0" smtClean="0">
                <a:hlinkClick r:id="rId2"/>
              </a:rPr>
              <a:t>http://www.apollopharmac</a:t>
            </a:r>
            <a:r>
              <a:rPr lang="en-IN" sz="1900" dirty="0" smtClean="0"/>
              <a:t> </a:t>
            </a:r>
            <a:r>
              <a:rPr lang="en-IN" sz="1900" dirty="0" err="1" smtClean="0"/>
              <a:t>y.in</a:t>
            </a:r>
            <a:r>
              <a:rPr lang="en-IN" sz="1900" dirty="0" smtClean="0"/>
              <a:t>/store-locations</a:t>
            </a:r>
            <a:endParaRPr lang="en-IN" sz="1900" dirty="0" smtClean="0">
              <a:hlinkClick r:id="rId3"/>
            </a:endParaRPr>
          </a:p>
          <a:p>
            <a:r>
              <a:rPr lang="en-IN" sz="1900" dirty="0" smtClean="0">
                <a:hlinkClick r:id="rId3"/>
              </a:rPr>
              <a:t>http://unarxcard.com/pharmacy-search.php</a:t>
            </a:r>
            <a:endParaRPr lang="en-IN" sz="1900" dirty="0" smtClean="0"/>
          </a:p>
          <a:p>
            <a:r>
              <a:rPr lang="en-IN" sz="1900" dirty="0" smtClean="0">
                <a:hlinkClick r:id="rId4"/>
              </a:rPr>
              <a:t>http://www.findapharmacy.com.au/Advanced.aspx</a:t>
            </a:r>
            <a:endParaRPr lang="en-IN" sz="1900" dirty="0" smtClean="0"/>
          </a:p>
          <a:p>
            <a:r>
              <a:rPr lang="en-IN" sz="1900" dirty="0" smtClean="0"/>
              <a:t>http://www.apollopharmacy.in/prescription </a:t>
            </a:r>
          </a:p>
          <a:p>
            <a:endParaRPr lang="en-IN" sz="1900" dirty="0" smtClean="0"/>
          </a:p>
        </p:txBody>
      </p:sp>
      <p:sp>
        <p:nvSpPr>
          <p:cNvPr id="6" name="Content Placeholder 5"/>
          <p:cNvSpPr>
            <a:spLocks noGrp="1"/>
          </p:cNvSpPr>
          <p:nvPr>
            <p:ph sz="quarter" idx="4"/>
          </p:nvPr>
        </p:nvSpPr>
        <p:spPr>
          <a:xfrm>
            <a:off x="5181600" y="1828800"/>
            <a:ext cx="3900488" cy="3810033"/>
          </a:xfrm>
        </p:spPr>
        <p:txBody>
          <a:bodyPr>
            <a:noAutofit/>
          </a:bodyPr>
          <a:lstStyle/>
          <a:p>
            <a:r>
              <a:rPr lang="en-US" sz="1900" dirty="0" smtClean="0">
                <a:hlinkClick r:id="rId5"/>
              </a:rPr>
              <a:t>http://www.worldlifeexpectancy.com/country-health-profile/india</a:t>
            </a:r>
            <a:endParaRPr lang="en-IN" sz="1900" dirty="0" smtClean="0"/>
          </a:p>
          <a:p>
            <a:r>
              <a:rPr lang="en-US" sz="1900" dirty="0" smtClean="0">
                <a:hlinkClick r:id="rId6"/>
              </a:rPr>
              <a:t>http://hswsolutions.com/services/mobile-web-development/mobile-website-vs-apps/</a:t>
            </a:r>
            <a:endParaRPr lang="en-US" sz="1900" dirty="0" smtClean="0"/>
          </a:p>
          <a:p>
            <a:r>
              <a:rPr lang="en-US" sz="1900" dirty="0" smtClean="0">
                <a:hlinkClick r:id="rId7"/>
              </a:rPr>
              <a:t>http://techcircle.vccircle.com/2014/05/29/india-had-third-largest-smartphone-base-with-117m-users-in-2013-to-grow-45-in-2014-mary-meeker-report/</a:t>
            </a:r>
            <a:endParaRPr lang="en-US" sz="1900" dirty="0" smtClean="0"/>
          </a:p>
          <a:p>
            <a:endParaRPr lang="en-US" sz="1900" dirty="0"/>
          </a:p>
        </p:txBody>
      </p:sp>
      <p:pic>
        <p:nvPicPr>
          <p:cNvPr id="9" name="Picture 2" descr="C:\Users\Sairaj\Desktop\logo.png"/>
          <p:cNvPicPr>
            <a:picLocks noChangeAspect="1" noChangeArrowheads="1"/>
          </p:cNvPicPr>
          <p:nvPr/>
        </p:nvPicPr>
        <p:blipFill>
          <a:blip r:embed="rId8" cstate="print"/>
          <a:srcRect/>
          <a:stretch>
            <a:fillRect/>
          </a:stretch>
        </p:blipFill>
        <p:spPr bwMode="auto">
          <a:xfrm>
            <a:off x="8991600" y="5989638"/>
            <a:ext cx="914401" cy="868363"/>
          </a:xfrm>
          <a:prstGeom prst="rect">
            <a:avLst/>
          </a:prstGeom>
          <a:noFill/>
        </p:spPr>
      </p:pic>
      <p:sp>
        <p:nvSpPr>
          <p:cNvPr id="7"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6376736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p:txBody>
          <a:bodyPr>
            <a:normAutofit/>
          </a:bodyPr>
          <a:lstStyle/>
          <a:p>
            <a:r>
              <a:rPr lang="en-US" sz="2000" dirty="0" smtClean="0"/>
              <a:t>K.ATHAVAN,”</a:t>
            </a:r>
            <a:r>
              <a:rPr lang="en-US" sz="2000" cap="small" dirty="0" smtClean="0"/>
              <a:t>AUTOMATIC AMBULANCE RESCUE SYSTEM”</a:t>
            </a:r>
            <a:r>
              <a:rPr lang="en-US" sz="2000" dirty="0" smtClean="0"/>
              <a:t>, Department of electronics &amp; </a:t>
            </a:r>
            <a:r>
              <a:rPr lang="en-US" sz="2000" dirty="0" err="1" smtClean="0"/>
              <a:t>comm.Engg,Sri</a:t>
            </a:r>
            <a:r>
              <a:rPr lang="en-US" sz="2000" dirty="0" smtClean="0"/>
              <a:t> </a:t>
            </a:r>
            <a:r>
              <a:rPr lang="en-US" sz="2000" dirty="0" err="1" smtClean="0"/>
              <a:t>Venkateshwara</a:t>
            </a:r>
            <a:r>
              <a:rPr lang="en-US" sz="2000" dirty="0" smtClean="0"/>
              <a:t> College of </a:t>
            </a:r>
            <a:r>
              <a:rPr lang="en-US" sz="2000" dirty="0" err="1" smtClean="0"/>
              <a:t>Engg</a:t>
            </a:r>
            <a:endParaRPr lang="en-US" sz="2000" dirty="0" smtClean="0"/>
          </a:p>
          <a:p>
            <a:pPr hangingPunct="0"/>
            <a:r>
              <a:rPr lang="en-US" sz="2000" dirty="0" smtClean="0"/>
              <a:t>ISBN:978-1-4673-0471-9, 10.1109/ACCT.2012.34</a:t>
            </a:r>
          </a:p>
          <a:p>
            <a:pPr hangingPunct="0"/>
            <a:r>
              <a:rPr lang="en-US" sz="2000" dirty="0" smtClean="0"/>
              <a:t> Mobile Health, “http://en.wikipedia.org/wiki/MHealth”</a:t>
            </a:r>
          </a:p>
          <a:p>
            <a:pPr hangingPunct="0"/>
            <a:endParaRPr lang="en-US" sz="2000" dirty="0"/>
          </a:p>
        </p:txBody>
      </p:sp>
      <p:sp>
        <p:nvSpPr>
          <p:cNvPr id="8" name="Content Placeholder 7"/>
          <p:cNvSpPr>
            <a:spLocks noGrp="1"/>
          </p:cNvSpPr>
          <p:nvPr>
            <p:ph sz="half" idx="2"/>
          </p:nvPr>
        </p:nvSpPr>
        <p:spPr/>
        <p:txBody>
          <a:bodyPr>
            <a:normAutofit/>
          </a:bodyPr>
          <a:lstStyle/>
          <a:p>
            <a:r>
              <a:rPr lang="en-US" sz="2000" dirty="0" smtClean="0"/>
              <a:t>Location Based Service (LBS), “http://en.wikipedia.org/wiki/Locationbased_service”</a:t>
            </a:r>
          </a:p>
          <a:p>
            <a:r>
              <a:rPr lang="en-US" sz="2000" dirty="0" smtClean="0"/>
              <a:t> </a:t>
            </a:r>
            <a:r>
              <a:rPr lang="en-US" sz="2000" dirty="0" err="1" smtClean="0"/>
              <a:t>OpenStreetMap</a:t>
            </a:r>
            <a:r>
              <a:rPr lang="en-US" sz="2000" dirty="0" smtClean="0"/>
              <a:t>, “http://wiki.openstreetmap.org/wiki/OpenStreetMap”</a:t>
            </a:r>
            <a:endParaRPr lang="en-US" sz="2000" dirty="0"/>
          </a:p>
        </p:txBody>
      </p:sp>
      <p:pic>
        <p:nvPicPr>
          <p:cNvPr id="7"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9"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948826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15075" cy="3177380"/>
          </a:xfrm>
        </p:spPr>
        <p:txBody>
          <a:bodyPr>
            <a:normAutofit/>
          </a:bodyPr>
          <a:lstStyle/>
          <a:p>
            <a:r>
              <a:rPr lang="en-US" sz="8800" dirty="0" smtClean="0"/>
              <a:t>THANK YOU!</a:t>
            </a:r>
            <a:endParaRPr lang="en-US" sz="88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5377184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Text Placeholder 2"/>
          <p:cNvSpPr>
            <a:spLocks noGrp="1"/>
          </p:cNvSpPr>
          <p:nvPr>
            <p:ph type="body" idx="1"/>
          </p:nvPr>
        </p:nvSpPr>
        <p:spPr/>
        <p:txBody>
          <a:bodyPr/>
          <a:lstStyle/>
          <a:p>
            <a:r>
              <a:rPr lang="en-US" b="1" dirty="0" smtClean="0"/>
              <a:t>UNARX</a:t>
            </a:r>
            <a:endParaRPr lang="en-US" b="1" dirty="0"/>
          </a:p>
        </p:txBody>
      </p:sp>
      <p:sp>
        <p:nvSpPr>
          <p:cNvPr id="4" name="Content Placeholder 3"/>
          <p:cNvSpPr>
            <a:spLocks noGrp="1"/>
          </p:cNvSpPr>
          <p:nvPr>
            <p:ph sz="half" idx="2"/>
          </p:nvPr>
        </p:nvSpPr>
        <p:spPr/>
        <p:txBody>
          <a:bodyPr>
            <a:normAutofit/>
          </a:bodyPr>
          <a:lstStyle/>
          <a:p>
            <a:pPr algn="just"/>
            <a:r>
              <a:rPr lang="en-IN" sz="2200" dirty="0" smtClean="0"/>
              <a:t>Unarx card website allows the users to search based on the </a:t>
            </a:r>
            <a:r>
              <a:rPr lang="en-IN" sz="2200" b="1" dirty="0" smtClean="0"/>
              <a:t>zip-code.</a:t>
            </a:r>
            <a:endParaRPr lang="en-IN" sz="2200" dirty="0" smtClean="0"/>
          </a:p>
          <a:p>
            <a:pPr algn="just"/>
            <a:r>
              <a:rPr lang="en-IN" sz="2200" dirty="0" smtClean="0"/>
              <a:t>It also displays the prices of drugs based on the zip-code.</a:t>
            </a:r>
          </a:p>
        </p:txBody>
      </p:sp>
      <p:sp>
        <p:nvSpPr>
          <p:cNvPr id="5" name="Text Placeholder 4"/>
          <p:cNvSpPr>
            <a:spLocks noGrp="1"/>
          </p:cNvSpPr>
          <p:nvPr>
            <p:ph type="body" sz="quarter" idx="3"/>
          </p:nvPr>
        </p:nvSpPr>
        <p:spPr/>
        <p:txBody>
          <a:bodyPr/>
          <a:lstStyle/>
          <a:p>
            <a:r>
              <a:rPr lang="en-US" b="1" dirty="0" smtClean="0"/>
              <a:t>FIND A PHARMACY</a:t>
            </a:r>
            <a:endParaRPr lang="en-US" b="1" dirty="0"/>
          </a:p>
        </p:txBody>
      </p:sp>
      <p:sp>
        <p:nvSpPr>
          <p:cNvPr id="6" name="Content Placeholder 5"/>
          <p:cNvSpPr>
            <a:spLocks noGrp="1"/>
          </p:cNvSpPr>
          <p:nvPr>
            <p:ph sz="quarter" idx="4"/>
          </p:nvPr>
        </p:nvSpPr>
        <p:spPr/>
        <p:txBody>
          <a:bodyPr>
            <a:noAutofit/>
          </a:bodyPr>
          <a:lstStyle/>
          <a:p>
            <a:pPr algn="just"/>
            <a:r>
              <a:rPr lang="en-IN" sz="2200" dirty="0" smtClean="0"/>
              <a:t>This website allows users to search based on their </a:t>
            </a:r>
            <a:r>
              <a:rPr lang="en-IN" sz="2200" b="1" dirty="0" smtClean="0"/>
              <a:t>address.</a:t>
            </a:r>
          </a:p>
          <a:p>
            <a:pPr algn="just"/>
            <a:r>
              <a:rPr lang="en-IN" sz="2200" dirty="0" smtClean="0"/>
              <a:t> It also lets the users to choose the facilities that they would need in the hospital/pharmacy.</a:t>
            </a:r>
          </a:p>
          <a:p>
            <a:pPr algn="just"/>
            <a:r>
              <a:rPr lang="en-IN" sz="2200" dirty="0" smtClean="0"/>
              <a:t>The users can also find out the major languages spoken in the pharmacy/hospital.</a:t>
            </a:r>
            <a:endParaRPr lang="en-US" sz="2200" dirty="0" smtClean="0"/>
          </a:p>
          <a:p>
            <a:endParaRPr lang="en-US" sz="2200" dirty="0"/>
          </a:p>
        </p:txBody>
      </p:sp>
      <p:pic>
        <p:nvPicPr>
          <p:cNvPr id="9"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10"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6376736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Text Placeholder 2"/>
          <p:cNvSpPr>
            <a:spLocks noGrp="1"/>
          </p:cNvSpPr>
          <p:nvPr>
            <p:ph type="body" idx="1"/>
          </p:nvPr>
        </p:nvSpPr>
        <p:spPr>
          <a:xfrm>
            <a:off x="5638800" y="1524000"/>
            <a:ext cx="3962400" cy="762000"/>
          </a:xfrm>
        </p:spPr>
        <p:txBody>
          <a:bodyPr/>
          <a:lstStyle/>
          <a:p>
            <a:r>
              <a:rPr lang="en-IN" sz="2200" b="1" dirty="0" smtClean="0"/>
              <a:t>Location Based Emergency Medical Assistance System:</a:t>
            </a:r>
            <a:endParaRPr lang="en-US" sz="2200" dirty="0"/>
          </a:p>
        </p:txBody>
      </p:sp>
      <p:sp>
        <p:nvSpPr>
          <p:cNvPr id="4" name="Content Placeholder 3"/>
          <p:cNvSpPr>
            <a:spLocks noGrp="1"/>
          </p:cNvSpPr>
          <p:nvPr>
            <p:ph sz="half" idx="2"/>
          </p:nvPr>
        </p:nvSpPr>
        <p:spPr>
          <a:xfrm>
            <a:off x="381000" y="2057400"/>
            <a:ext cx="4395788" cy="4191032"/>
          </a:xfrm>
        </p:spPr>
        <p:txBody>
          <a:bodyPr>
            <a:noAutofit/>
          </a:bodyPr>
          <a:lstStyle/>
          <a:p>
            <a:pPr hangingPunct="0">
              <a:buNone/>
            </a:pPr>
            <a:r>
              <a:rPr lang="en-IN" sz="2000" b="1" i="1" dirty="0" smtClean="0"/>
              <a:t>Home delivery:</a:t>
            </a:r>
            <a:endParaRPr lang="en-US" sz="2000" b="1" i="1" dirty="0" smtClean="0"/>
          </a:p>
          <a:p>
            <a:pPr algn="just"/>
            <a:r>
              <a:rPr lang="en-IN" sz="2000" dirty="0" smtClean="0"/>
              <a:t>In India, Apollo Pharmacy lets the user call the pharmacy and inform them about the medicines required. The medicines would be delivered to their home.</a:t>
            </a:r>
            <a:endParaRPr lang="en-US" sz="2000" dirty="0" smtClean="0"/>
          </a:p>
          <a:p>
            <a:pPr algn="just" hangingPunct="0">
              <a:buNone/>
            </a:pPr>
            <a:r>
              <a:rPr lang="en-IN" sz="2000" b="1" i="1" dirty="0" smtClean="0"/>
              <a:t>Online shopping:</a:t>
            </a:r>
            <a:endParaRPr lang="en-US" sz="2000" b="1" i="1" dirty="0" smtClean="0"/>
          </a:p>
          <a:p>
            <a:pPr algn="just" hangingPunct="0"/>
            <a:r>
              <a:rPr lang="en-IN" sz="2000" dirty="0" smtClean="0"/>
              <a:t>Apollo pharmacy also supports online shopping .</a:t>
            </a:r>
            <a:endParaRPr lang="en-US" sz="2000" dirty="0" smtClean="0"/>
          </a:p>
          <a:p>
            <a:pPr algn="just" hangingPunct="0"/>
            <a:r>
              <a:rPr lang="en-IN" sz="2000" dirty="0" smtClean="0"/>
              <a:t>The user has to provide the names of the drugs with the description and the drugs would be home-delivered.  </a:t>
            </a:r>
            <a:endParaRPr lang="en-US" sz="2000" dirty="0" smtClean="0"/>
          </a:p>
          <a:p>
            <a:endParaRPr lang="en-US" sz="2000" dirty="0"/>
          </a:p>
        </p:txBody>
      </p:sp>
      <p:sp>
        <p:nvSpPr>
          <p:cNvPr id="6" name="Content Placeholder 5"/>
          <p:cNvSpPr>
            <a:spLocks noGrp="1"/>
          </p:cNvSpPr>
          <p:nvPr>
            <p:ph sz="quarter" idx="4"/>
          </p:nvPr>
        </p:nvSpPr>
        <p:spPr>
          <a:xfrm>
            <a:off x="5715000" y="2362200"/>
            <a:ext cx="3657600" cy="3505200"/>
          </a:xfrm>
        </p:spPr>
        <p:txBody>
          <a:bodyPr>
            <a:noAutofit/>
          </a:bodyPr>
          <a:lstStyle/>
          <a:p>
            <a:pPr algn="just" hangingPunct="0"/>
            <a:r>
              <a:rPr lang="en-IN" sz="2000" dirty="0" smtClean="0"/>
              <a:t>It uses </a:t>
            </a:r>
            <a:r>
              <a:rPr lang="en-IN" sz="2000" dirty="0" err="1" smtClean="0"/>
              <a:t>OpenStreetMap</a:t>
            </a:r>
            <a:r>
              <a:rPr lang="en-IN" sz="2000" dirty="0" smtClean="0"/>
              <a:t>, to locate the nearest hospitals or pharmacies.</a:t>
            </a:r>
          </a:p>
          <a:p>
            <a:pPr algn="just" hangingPunct="0"/>
            <a:r>
              <a:rPr lang="en-IN" sz="2000" dirty="0" smtClean="0"/>
              <a:t>It’s an open source android application that allows users to add medical amenities by providing the location. </a:t>
            </a:r>
          </a:p>
          <a:p>
            <a:pPr hangingPunct="0">
              <a:buNone/>
            </a:pPr>
            <a:endParaRPr lang="en-IN" sz="2000" dirty="0" smtClean="0"/>
          </a:p>
          <a:p>
            <a:pPr hangingPunct="0"/>
            <a:endParaRPr lang="en-US" sz="2000" b="1" i="1" dirty="0" smtClean="0"/>
          </a:p>
          <a:p>
            <a:pPr>
              <a:buNone/>
            </a:pPr>
            <a:r>
              <a:rPr lang="en-IN" sz="2000" dirty="0" smtClean="0"/>
              <a:t> </a:t>
            </a:r>
            <a:endParaRPr lang="en-US" sz="2000" dirty="0" smtClean="0"/>
          </a:p>
          <a:p>
            <a:endParaRPr lang="en-US" sz="2000" dirty="0"/>
          </a:p>
        </p:txBody>
      </p:sp>
      <p:pic>
        <p:nvPicPr>
          <p:cNvPr id="9"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10"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 Placeholder 2"/>
          <p:cNvSpPr>
            <a:spLocks noGrp="1"/>
          </p:cNvSpPr>
          <p:nvPr>
            <p:ph type="body" idx="1"/>
          </p:nvPr>
        </p:nvSpPr>
        <p:spPr>
          <a:xfrm>
            <a:off x="304800" y="1676400"/>
            <a:ext cx="3900488" cy="762000"/>
          </a:xfrm>
        </p:spPr>
        <p:txBody>
          <a:bodyPr/>
          <a:lstStyle/>
          <a:p>
            <a:r>
              <a:rPr lang="en-US" sz="2200" b="1" dirty="0" smtClean="0"/>
              <a:t>APOLLO-PHARMACY:</a:t>
            </a:r>
          </a:p>
          <a:p>
            <a:endParaRPr lang="en-US" sz="2200" dirty="0"/>
          </a:p>
        </p:txBody>
      </p:sp>
    </p:spTree>
    <p:extLst>
      <p:ext uri="{BB962C8B-B14F-4D97-AF65-F5344CB8AC3E}">
        <p14:creationId xmlns="" xmlns:p14="http://schemas.microsoft.com/office/powerpoint/2010/main" val="26376736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IN EXISTING SYSTEM</a:t>
            </a:r>
            <a:endParaRPr lang="en-US" dirty="0"/>
          </a:p>
        </p:txBody>
      </p:sp>
      <p:sp>
        <p:nvSpPr>
          <p:cNvPr id="3" name="Content Placeholder 2"/>
          <p:cNvSpPr>
            <a:spLocks noGrp="1"/>
          </p:cNvSpPr>
          <p:nvPr>
            <p:ph sz="half" idx="1"/>
          </p:nvPr>
        </p:nvSpPr>
        <p:spPr>
          <a:xfrm>
            <a:off x="838200" y="1828800"/>
            <a:ext cx="3900488" cy="4575175"/>
          </a:xfrm>
        </p:spPr>
        <p:txBody>
          <a:bodyPr>
            <a:normAutofit/>
          </a:bodyPr>
          <a:lstStyle/>
          <a:p>
            <a:pPr hangingPunct="0">
              <a:buNone/>
            </a:pPr>
            <a:r>
              <a:rPr lang="en-US" sz="2300" b="1" i="1" dirty="0" smtClean="0"/>
              <a:t>UNARX:</a:t>
            </a:r>
            <a:endParaRPr lang="en-US" sz="2300" dirty="0" smtClean="0"/>
          </a:p>
          <a:p>
            <a:pPr algn="just"/>
            <a:r>
              <a:rPr lang="en-IN" sz="2300" dirty="0" smtClean="0"/>
              <a:t>The site works only for the United States of America.</a:t>
            </a:r>
          </a:p>
          <a:p>
            <a:pPr algn="just"/>
            <a:r>
              <a:rPr lang="en-IN" sz="2300" dirty="0" smtClean="0"/>
              <a:t> Doesn’t support other country and takes a long time for the result if the search radius is above 5 miles. </a:t>
            </a:r>
            <a:endParaRPr lang="en-US" sz="2300" dirty="0" smtClean="0"/>
          </a:p>
          <a:p>
            <a:endParaRPr lang="en-US" sz="2300" dirty="0"/>
          </a:p>
        </p:txBody>
      </p:sp>
      <p:sp>
        <p:nvSpPr>
          <p:cNvPr id="8" name="Content Placeholder 7"/>
          <p:cNvSpPr>
            <a:spLocks noGrp="1"/>
          </p:cNvSpPr>
          <p:nvPr>
            <p:ph sz="half" idx="2"/>
          </p:nvPr>
        </p:nvSpPr>
        <p:spPr>
          <a:xfrm>
            <a:off x="5181600" y="1828800"/>
            <a:ext cx="3900488" cy="4575175"/>
          </a:xfrm>
        </p:spPr>
        <p:txBody>
          <a:bodyPr>
            <a:normAutofit/>
          </a:bodyPr>
          <a:lstStyle/>
          <a:p>
            <a:pPr hangingPunct="0">
              <a:buNone/>
            </a:pPr>
            <a:r>
              <a:rPr lang="en-US" sz="2300" b="1" i="1" dirty="0" smtClean="0"/>
              <a:t>FIND A PHARMACY:</a:t>
            </a:r>
            <a:endParaRPr lang="en-US" sz="2300" dirty="0" smtClean="0"/>
          </a:p>
          <a:p>
            <a:pPr algn="just"/>
            <a:r>
              <a:rPr lang="en-IN" sz="2300" dirty="0" smtClean="0"/>
              <a:t>The site has been designed only to work in Australia.  Not supported in other countries. </a:t>
            </a:r>
            <a:endParaRPr lang="en-US" sz="2300" dirty="0" smtClean="0"/>
          </a:p>
          <a:p>
            <a:endParaRPr lang="en-US" sz="2300" dirty="0"/>
          </a:p>
        </p:txBody>
      </p:sp>
      <p:pic>
        <p:nvPicPr>
          <p:cNvPr id="7"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9" name="Slide Number Placeholder 5"/>
          <p:cNvSpPr txBox="1">
            <a:spLocks/>
          </p:cNvSpPr>
          <p:nvPr/>
        </p:nvSpPr>
        <p:spPr>
          <a:xfrm>
            <a:off x="0" y="6629400"/>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948826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IN EXISTING SYSTEM</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dirty="0" smtClean="0"/>
              <a:t>APOLLO-PHARMACY:</a:t>
            </a:r>
            <a:endParaRPr lang="en-US" b="1" i="1" dirty="0" smtClean="0"/>
          </a:p>
          <a:p>
            <a:pPr>
              <a:buNone/>
            </a:pPr>
            <a:r>
              <a:rPr lang="en-US" b="1" i="1" dirty="0" smtClean="0"/>
              <a:t>Home delivery:</a:t>
            </a:r>
          </a:p>
          <a:p>
            <a:pPr algn="just"/>
            <a:r>
              <a:rPr lang="en-IN" dirty="0" smtClean="0"/>
              <a:t>The major drawback of this system is that the medicines would be delivered only if an ambulance that has been dispatched for an emergency is in the locality of the user. </a:t>
            </a:r>
            <a:endParaRPr lang="en-US" dirty="0" smtClean="0"/>
          </a:p>
          <a:p>
            <a:pPr algn="just" hangingPunct="0">
              <a:buNone/>
            </a:pPr>
            <a:r>
              <a:rPr lang="en-US" b="1" i="1" dirty="0" smtClean="0"/>
              <a:t>Online store locator:</a:t>
            </a:r>
          </a:p>
          <a:p>
            <a:pPr algn="just" hangingPunct="0"/>
            <a:r>
              <a:rPr lang="en-IN" dirty="0" smtClean="0"/>
              <a:t>It only returns Apollo’s pharmacies and not all the pharmacies in the locality.</a:t>
            </a:r>
            <a:endParaRPr lang="en-US" dirty="0" smtClean="0"/>
          </a:p>
          <a:p>
            <a:pPr hangingPunct="0">
              <a:buNone/>
            </a:pPr>
            <a:endParaRPr lang="en-US" dirty="0" smtClean="0"/>
          </a:p>
        </p:txBody>
      </p:sp>
      <p:sp>
        <p:nvSpPr>
          <p:cNvPr id="8" name="Content Placeholder 7"/>
          <p:cNvSpPr>
            <a:spLocks noGrp="1"/>
          </p:cNvSpPr>
          <p:nvPr>
            <p:ph sz="half" idx="2"/>
          </p:nvPr>
        </p:nvSpPr>
        <p:spPr>
          <a:xfrm>
            <a:off x="5181600" y="2362200"/>
            <a:ext cx="3900488" cy="2822575"/>
          </a:xfrm>
        </p:spPr>
        <p:txBody>
          <a:bodyPr>
            <a:normAutofit fontScale="92500" lnSpcReduction="10000"/>
          </a:bodyPr>
          <a:lstStyle/>
          <a:p>
            <a:pPr hangingPunct="0">
              <a:buNone/>
            </a:pPr>
            <a:r>
              <a:rPr lang="en-US" b="1" i="1" dirty="0" smtClean="0"/>
              <a:t>Online Shopping</a:t>
            </a:r>
          </a:p>
          <a:p>
            <a:pPr algn="just"/>
            <a:r>
              <a:rPr lang="en-US" dirty="0" smtClean="0"/>
              <a:t> </a:t>
            </a:r>
            <a:r>
              <a:rPr lang="en-IN" dirty="0" smtClean="0"/>
              <a:t>For the delivery, it takes them 24 to 48 hours in Metros subject to the availability of the drug and in non-metros it takes them around 3 to 6 days subject to the availability of the drug.</a:t>
            </a:r>
            <a:endParaRPr lang="en-US" dirty="0" smtClean="0"/>
          </a:p>
          <a:p>
            <a:pPr>
              <a:buNone/>
            </a:pPr>
            <a:endParaRPr lang="en-US" dirty="0"/>
          </a:p>
        </p:txBody>
      </p:sp>
      <p:pic>
        <p:nvPicPr>
          <p:cNvPr id="7"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9"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948826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6" name="TextBox 5"/>
          <p:cNvSpPr txBox="1"/>
          <p:nvPr/>
        </p:nvSpPr>
        <p:spPr>
          <a:xfrm>
            <a:off x="457200" y="1600201"/>
            <a:ext cx="8458200" cy="5324535"/>
          </a:xfrm>
          <a:prstGeom prst="rect">
            <a:avLst/>
          </a:prstGeom>
          <a:noFill/>
        </p:spPr>
        <p:txBody>
          <a:bodyPr wrap="square" rtlCol="0">
            <a:spAutoFit/>
          </a:bodyPr>
          <a:lstStyle/>
          <a:p>
            <a:pPr algn="just">
              <a:buFont typeface="Arial" pitchFamily="34" charset="0"/>
              <a:buChar char="•"/>
            </a:pPr>
            <a:r>
              <a:rPr lang="en-US" sz="2000" dirty="0" smtClean="0">
                <a:solidFill>
                  <a:schemeClr val="tx1">
                    <a:lumMod val="75000"/>
                    <a:lumOff val="25000"/>
                  </a:schemeClr>
                </a:solidFill>
              </a:rPr>
              <a:t>The user enters as input the required branch of healthcare or the required drug.</a:t>
            </a:r>
          </a:p>
          <a:p>
            <a:pPr algn="just">
              <a:buFont typeface="Arial" pitchFamily="34" charset="0"/>
              <a:buChar char="•"/>
            </a:pPr>
            <a:endParaRPr lang="en-US" sz="2000" dirty="0" smtClean="0">
              <a:solidFill>
                <a:schemeClr val="tx1">
                  <a:lumMod val="75000"/>
                  <a:lumOff val="25000"/>
                </a:schemeClr>
              </a:solidFill>
            </a:endParaRPr>
          </a:p>
          <a:p>
            <a:pPr algn="just">
              <a:buFont typeface="Arial" pitchFamily="34" charset="0"/>
              <a:buChar char="•"/>
            </a:pPr>
            <a:r>
              <a:rPr lang="en-US" sz="2000" dirty="0" smtClean="0">
                <a:solidFill>
                  <a:schemeClr val="tx1">
                    <a:lumMod val="75000"/>
                    <a:lumOff val="25000"/>
                  </a:schemeClr>
                </a:solidFill>
              </a:rPr>
              <a:t> The android application gets the user location details using the GPS and searches the database stored in the server.</a:t>
            </a:r>
          </a:p>
          <a:p>
            <a:pPr algn="just">
              <a:buFont typeface="Arial" pitchFamily="34" charset="0"/>
              <a:buChar char="•"/>
            </a:pPr>
            <a:endParaRPr lang="en-US" sz="2000" dirty="0" smtClean="0">
              <a:solidFill>
                <a:schemeClr val="tx1">
                  <a:lumMod val="75000"/>
                  <a:lumOff val="25000"/>
                </a:schemeClr>
              </a:solidFill>
            </a:endParaRPr>
          </a:p>
          <a:p>
            <a:pPr algn="just">
              <a:buFont typeface="Arial" pitchFamily="34" charset="0"/>
              <a:buChar char="•"/>
            </a:pPr>
            <a:r>
              <a:rPr lang="en-US" sz="2000" dirty="0" smtClean="0">
                <a:solidFill>
                  <a:schemeClr val="tx1">
                    <a:lumMod val="75000"/>
                    <a:lumOff val="25000"/>
                  </a:schemeClr>
                </a:solidFill>
              </a:rPr>
              <a:t> The result of the search would be the list of nearest hospital that provides the required particular service or the pharmacy in which the required drug is available and its location in a map.</a:t>
            </a:r>
          </a:p>
          <a:p>
            <a:pPr algn="just"/>
            <a:endParaRPr lang="en-US" sz="2000" dirty="0" smtClean="0">
              <a:solidFill>
                <a:schemeClr val="tx1">
                  <a:lumMod val="75000"/>
                  <a:lumOff val="25000"/>
                </a:schemeClr>
              </a:solidFill>
            </a:endParaRPr>
          </a:p>
          <a:p>
            <a:pPr algn="just">
              <a:buFont typeface="Arial" pitchFamily="34" charset="0"/>
              <a:buChar char="•"/>
            </a:pPr>
            <a:r>
              <a:rPr lang="en-US" sz="2000" dirty="0" smtClean="0">
                <a:solidFill>
                  <a:schemeClr val="tx1">
                    <a:lumMod val="75000"/>
                    <a:lumOff val="25000"/>
                  </a:schemeClr>
                </a:solidFill>
              </a:rPr>
              <a:t>During emergencies the user can also request the service of an ambulance as the application can generate a message to the nearest hospital along with the user location.</a:t>
            </a:r>
          </a:p>
          <a:p>
            <a:endParaRPr lang="en-US" sz="2000" dirty="0" smtClean="0">
              <a:solidFill>
                <a:schemeClr val="tx1">
                  <a:lumMod val="75000"/>
                  <a:lumOff val="25000"/>
                </a:schemeClr>
              </a:solidFill>
            </a:endParaRPr>
          </a:p>
          <a:p>
            <a:pPr>
              <a:buFont typeface="Arial" pitchFamily="34" charset="0"/>
              <a:buChar char="•"/>
            </a:pPr>
            <a:endParaRPr lang="en-US" sz="2000" dirty="0" smtClean="0">
              <a:solidFill>
                <a:schemeClr val="tx1">
                  <a:lumMod val="75000"/>
                  <a:lumOff val="25000"/>
                </a:schemeClr>
              </a:solidFill>
            </a:endParaRPr>
          </a:p>
          <a:p>
            <a:pPr>
              <a:buFont typeface="Arial" pitchFamily="34" charset="0"/>
              <a:buChar char="•"/>
            </a:pPr>
            <a:endParaRPr lang="en-US" sz="2000" dirty="0" smtClean="0">
              <a:solidFill>
                <a:schemeClr val="tx1">
                  <a:lumMod val="75000"/>
                  <a:lumOff val="25000"/>
                </a:schemeClr>
              </a:solidFill>
            </a:endParaRPr>
          </a:p>
          <a:p>
            <a:endParaRPr lang="en-US" sz="2000" dirty="0">
              <a:solidFill>
                <a:schemeClr val="tx1">
                  <a:lumMod val="75000"/>
                  <a:lumOff val="25000"/>
                </a:schemeClr>
              </a:solidFill>
            </a:endParaRPr>
          </a:p>
        </p:txBody>
      </p:sp>
      <p:pic>
        <p:nvPicPr>
          <p:cNvPr id="7"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8"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5471006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6" name="TextBox 5"/>
          <p:cNvSpPr txBox="1"/>
          <p:nvPr/>
        </p:nvSpPr>
        <p:spPr>
          <a:xfrm>
            <a:off x="381000" y="1524000"/>
            <a:ext cx="8948738" cy="2554545"/>
          </a:xfrm>
          <a:prstGeom prst="rect">
            <a:avLst/>
          </a:prstGeom>
          <a:noFill/>
        </p:spPr>
        <p:txBody>
          <a:bodyPr wrap="square" rtlCol="0">
            <a:spAutoFit/>
          </a:bodyPr>
          <a:lstStyle/>
          <a:p>
            <a:pPr algn="just">
              <a:buFont typeface="Arial" pitchFamily="34" charset="0"/>
              <a:buChar char="•"/>
            </a:pPr>
            <a:r>
              <a:rPr lang="en-US" sz="2000" dirty="0" smtClean="0">
                <a:solidFill>
                  <a:schemeClr val="tx1">
                    <a:lumMod val="65000"/>
                    <a:lumOff val="35000"/>
                  </a:schemeClr>
                </a:solidFill>
              </a:rPr>
              <a:t>Ambulance will be dispatched according to the location specified in the request so that the ambulance reaches the user on time.</a:t>
            </a:r>
          </a:p>
          <a:p>
            <a:pPr algn="just">
              <a:buFont typeface="Arial" pitchFamily="34" charset="0"/>
              <a:buChar char="•"/>
            </a:pPr>
            <a:endParaRPr lang="en-US" sz="2000" dirty="0" smtClean="0">
              <a:solidFill>
                <a:schemeClr val="tx1">
                  <a:lumMod val="65000"/>
                  <a:lumOff val="35000"/>
                </a:schemeClr>
              </a:solidFill>
            </a:endParaRPr>
          </a:p>
          <a:p>
            <a:pPr algn="just">
              <a:buFont typeface="Arial" pitchFamily="34" charset="0"/>
              <a:buChar char="•"/>
            </a:pPr>
            <a:r>
              <a:rPr lang="en-US" sz="2000" dirty="0" smtClean="0">
                <a:solidFill>
                  <a:schemeClr val="tx1">
                    <a:lumMod val="65000"/>
                    <a:lumOff val="35000"/>
                  </a:schemeClr>
                </a:solidFill>
              </a:rPr>
              <a:t>Information about expired drugs and their available substitutes , as well as the latest news and developments in the medical field will be provided to the user to create awareness.</a:t>
            </a:r>
          </a:p>
          <a:p>
            <a:endParaRPr lang="en-US" sz="2000" dirty="0" smtClean="0"/>
          </a:p>
          <a:p>
            <a:pPr>
              <a:buFont typeface="Arial" pitchFamily="34" charset="0"/>
              <a:buChar char="•"/>
            </a:pPr>
            <a:endParaRPr lang="en-US" sz="2000" dirty="0">
              <a:solidFill>
                <a:schemeClr val="tx1">
                  <a:lumMod val="65000"/>
                  <a:lumOff val="35000"/>
                </a:schemeClr>
              </a:solidFill>
            </a:endParaRPr>
          </a:p>
        </p:txBody>
      </p:sp>
      <p:pic>
        <p:nvPicPr>
          <p:cNvPr id="7"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8" name="Slide Number Placeholder 5"/>
          <p:cNvSpPr txBox="1">
            <a:spLocks/>
          </p:cNvSpPr>
          <p:nvPr/>
        </p:nvSpPr>
        <p:spPr>
          <a:xfrm>
            <a:off x="0" y="6618285"/>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5471006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4" name="Rectangle 3"/>
          <p:cNvSpPr/>
          <p:nvPr/>
        </p:nvSpPr>
        <p:spPr>
          <a:xfrm>
            <a:off x="457200" y="1752601"/>
            <a:ext cx="8153400" cy="3785652"/>
          </a:xfrm>
          <a:prstGeom prst="rect">
            <a:avLst/>
          </a:prstGeom>
        </p:spPr>
        <p:txBody>
          <a:bodyPr wrap="square">
            <a:spAutoFit/>
          </a:bodyPr>
          <a:lstStyle/>
          <a:p>
            <a:pPr lvl="0" algn="just">
              <a:buFont typeface="Arial" pitchFamily="34" charset="0"/>
              <a:buChar char="•"/>
            </a:pPr>
            <a:r>
              <a:rPr lang="en-US" sz="2000" dirty="0" smtClean="0"/>
              <a:t> </a:t>
            </a:r>
            <a:r>
              <a:rPr lang="en-US" sz="2000" dirty="0" smtClean="0">
                <a:solidFill>
                  <a:schemeClr val="tx1">
                    <a:lumMod val="65000"/>
                    <a:lumOff val="35000"/>
                  </a:schemeClr>
                </a:solidFill>
              </a:rPr>
              <a:t>Location based Emergency Medical Assistance System using </a:t>
            </a:r>
            <a:r>
              <a:rPr lang="en-US" sz="2000" dirty="0" err="1" smtClean="0">
                <a:solidFill>
                  <a:schemeClr val="tx1">
                    <a:lumMod val="65000"/>
                    <a:lumOff val="35000"/>
                  </a:schemeClr>
                </a:solidFill>
              </a:rPr>
              <a:t>OpenStreetMap</a:t>
            </a:r>
            <a:r>
              <a:rPr lang="en-US" sz="2000" dirty="0" smtClean="0">
                <a:solidFill>
                  <a:schemeClr val="tx1">
                    <a:lumMod val="65000"/>
                    <a:lumOff val="35000"/>
                  </a:schemeClr>
                </a:solidFill>
              </a:rPr>
              <a:t>(OSM) authored by </a:t>
            </a:r>
            <a:r>
              <a:rPr lang="en-US" sz="2000" dirty="0" err="1" smtClean="0">
                <a:solidFill>
                  <a:schemeClr val="tx1">
                    <a:lumMod val="65000"/>
                    <a:lumOff val="35000"/>
                  </a:schemeClr>
                </a:solidFill>
              </a:rPr>
              <a:t>Rajib</a:t>
            </a:r>
            <a:r>
              <a:rPr lang="en-US" sz="2000" dirty="0" smtClean="0">
                <a:solidFill>
                  <a:schemeClr val="tx1">
                    <a:lumMod val="65000"/>
                    <a:lumOff val="35000"/>
                  </a:schemeClr>
                </a:solidFill>
              </a:rPr>
              <a:t> Chandra Das and </a:t>
            </a:r>
            <a:r>
              <a:rPr lang="en-US" sz="2000" dirty="0" err="1" smtClean="0">
                <a:solidFill>
                  <a:schemeClr val="tx1">
                    <a:lumMod val="65000"/>
                    <a:lumOff val="35000"/>
                  </a:schemeClr>
                </a:solidFill>
              </a:rPr>
              <a:t>Tauhidul</a:t>
            </a:r>
            <a:r>
              <a:rPr lang="en-US" sz="2000" dirty="0" smtClean="0">
                <a:solidFill>
                  <a:schemeClr val="tx1">
                    <a:lumMod val="65000"/>
                    <a:lumOff val="35000"/>
                  </a:schemeClr>
                </a:solidFill>
              </a:rPr>
              <a:t> </a:t>
            </a:r>
            <a:r>
              <a:rPr lang="en-US" sz="2000" dirty="0" err="1" smtClean="0">
                <a:solidFill>
                  <a:schemeClr val="tx1">
                    <a:lumMod val="65000"/>
                    <a:lumOff val="35000"/>
                  </a:schemeClr>
                </a:solidFill>
              </a:rPr>
              <a:t>Alam</a:t>
            </a:r>
            <a:r>
              <a:rPr lang="en-US" sz="2000" dirty="0" smtClean="0">
                <a:solidFill>
                  <a:schemeClr val="tx1">
                    <a:lumMod val="65000"/>
                    <a:lumOff val="35000"/>
                  </a:schemeClr>
                </a:solidFill>
              </a:rPr>
              <a:t> focuses on using OSM to locate nearest hospital</a:t>
            </a:r>
            <a:r>
              <a:rPr lang="en-US" sz="2000" dirty="0" smtClean="0"/>
              <a:t>.</a:t>
            </a:r>
          </a:p>
          <a:p>
            <a:pPr lvl="0" algn="just">
              <a:buFont typeface="Arial" pitchFamily="34" charset="0"/>
              <a:buChar char="•"/>
            </a:pPr>
            <a:endParaRPr lang="en-US" sz="2000" dirty="0" smtClean="0">
              <a:solidFill>
                <a:schemeClr val="tx1">
                  <a:lumMod val="65000"/>
                  <a:lumOff val="35000"/>
                </a:schemeClr>
              </a:solidFill>
            </a:endParaRPr>
          </a:p>
          <a:p>
            <a:pPr lvl="0" algn="just">
              <a:buFont typeface="Arial" pitchFamily="34" charset="0"/>
              <a:buChar char="•"/>
            </a:pPr>
            <a:r>
              <a:rPr lang="en-US" sz="2000" dirty="0" smtClean="0">
                <a:solidFill>
                  <a:schemeClr val="tx1">
                    <a:lumMod val="65000"/>
                    <a:lumOff val="35000"/>
                  </a:schemeClr>
                </a:solidFill>
              </a:rPr>
              <a:t>OSM uses an open editable map to enable users to edit and make it accurate.</a:t>
            </a:r>
          </a:p>
          <a:p>
            <a:pPr lvl="0" algn="just">
              <a:buFont typeface="Arial" pitchFamily="34" charset="0"/>
              <a:buChar char="•"/>
            </a:pPr>
            <a:endParaRPr lang="en-US" sz="2000" dirty="0" smtClean="0">
              <a:solidFill>
                <a:schemeClr val="tx1">
                  <a:lumMod val="65000"/>
                  <a:lumOff val="35000"/>
                </a:schemeClr>
              </a:solidFill>
            </a:endParaRPr>
          </a:p>
          <a:p>
            <a:pPr lvl="0" algn="just">
              <a:buFont typeface="Arial" pitchFamily="34" charset="0"/>
              <a:buChar char="•"/>
            </a:pPr>
            <a:r>
              <a:rPr lang="en-US" sz="2000" dirty="0" smtClean="0">
                <a:solidFill>
                  <a:schemeClr val="tx1">
                    <a:lumMod val="65000"/>
                    <a:lumOff val="35000"/>
                  </a:schemeClr>
                </a:solidFill>
              </a:rPr>
              <a:t>OSM along with Google Maps can provide a reliable and accurate mapping system.</a:t>
            </a:r>
          </a:p>
          <a:p>
            <a:pPr lvl="0" algn="just">
              <a:buFont typeface="Arial" pitchFamily="34" charset="0"/>
              <a:buChar char="•"/>
            </a:pPr>
            <a:endParaRPr lang="en-US" sz="2000" dirty="0" smtClean="0">
              <a:solidFill>
                <a:schemeClr val="tx1">
                  <a:lumMod val="65000"/>
                  <a:lumOff val="35000"/>
                </a:schemeClr>
              </a:solidFill>
            </a:endParaRPr>
          </a:p>
          <a:p>
            <a:pPr lvl="0" algn="just">
              <a:buFont typeface="Arial" pitchFamily="34" charset="0"/>
              <a:buChar char="•"/>
            </a:pPr>
            <a:r>
              <a:rPr lang="en-US" sz="2000" dirty="0" smtClean="0">
                <a:solidFill>
                  <a:schemeClr val="tx1">
                    <a:lumMod val="65000"/>
                    <a:lumOff val="35000"/>
                  </a:schemeClr>
                </a:solidFill>
              </a:rPr>
              <a:t>The API level used for the App uses API level 9 which is Android 2.3.3. This makes the App compatible with 99.97% of the Android Users. </a:t>
            </a:r>
            <a:endParaRPr lang="en-US" sz="2000" dirty="0">
              <a:solidFill>
                <a:schemeClr val="tx1">
                  <a:lumMod val="65000"/>
                  <a:lumOff val="35000"/>
                </a:schemeClr>
              </a:solidFill>
            </a:endParaRPr>
          </a:p>
        </p:txBody>
      </p:sp>
      <p:pic>
        <p:nvPicPr>
          <p:cNvPr id="5" name="Picture 2" descr="C:\Users\Sairaj\Desktop\logo.png"/>
          <p:cNvPicPr>
            <a:picLocks noChangeAspect="1" noChangeArrowheads="1"/>
          </p:cNvPicPr>
          <p:nvPr/>
        </p:nvPicPr>
        <p:blipFill>
          <a:blip r:embed="rId2" cstate="print"/>
          <a:srcRect/>
          <a:stretch>
            <a:fillRect/>
          </a:stretch>
        </p:blipFill>
        <p:spPr bwMode="auto">
          <a:xfrm>
            <a:off x="8991600" y="5989638"/>
            <a:ext cx="914401" cy="868363"/>
          </a:xfrm>
          <a:prstGeom prst="rect">
            <a:avLst/>
          </a:prstGeom>
          <a:noFill/>
        </p:spPr>
      </p:pic>
      <p:sp>
        <p:nvSpPr>
          <p:cNvPr id="6" name="Slide Number Placeholder 5"/>
          <p:cNvSpPr txBox="1">
            <a:spLocks/>
          </p:cNvSpPr>
          <p:nvPr/>
        </p:nvSpPr>
        <p:spPr>
          <a:xfrm>
            <a:off x="0" y="6629400"/>
            <a:ext cx="681038" cy="2397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901024">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CEF502-15EE-45C7-AFE8-30E87AC73C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TS102901024</Template>
  <TotalTime>0</TotalTime>
  <Words>1176</Words>
  <Application>Microsoft Office PowerPoint</Application>
  <PresentationFormat>A4 Paper (210x297 mm)</PresentationFormat>
  <Paragraphs>192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TS102901024</vt:lpstr>
      <vt:lpstr>Slide 1</vt:lpstr>
      <vt:lpstr>ABSTRACT</vt:lpstr>
      <vt:lpstr>EXISTING SYSTEM</vt:lpstr>
      <vt:lpstr>EXISTING SYSTEM</vt:lpstr>
      <vt:lpstr>LIMITATIONS IN EXISTING SYSTEM</vt:lpstr>
      <vt:lpstr>LIMITATIONS IN EXISTING SYSTEM</vt:lpstr>
      <vt:lpstr>PROPOSED SYSTEM</vt:lpstr>
      <vt:lpstr>PROPOSED SYSTEM</vt:lpstr>
      <vt:lpstr>LITERATURE SURVEY</vt:lpstr>
      <vt:lpstr>BLOCK DIAGRAM</vt:lpstr>
      <vt:lpstr>MODULES</vt:lpstr>
      <vt:lpstr>MODULES</vt:lpstr>
      <vt:lpstr>REQUIREMENTS</vt:lpstr>
      <vt:lpstr>REQUIREMENTS</vt:lpstr>
      <vt:lpstr>OPERATIONS</vt:lpstr>
      <vt:lpstr>OPERATIONS-NEWS FEED</vt:lpstr>
      <vt:lpstr>OPERATIONS-HOSPITAL FINDER</vt:lpstr>
      <vt:lpstr>OPERATIONS-HOSPITAL FINDER</vt:lpstr>
      <vt:lpstr>OPERATIONS-PHARMACY LOCATOR</vt:lpstr>
      <vt:lpstr>OPERATIONS-AMBULANCE DISPATCH</vt:lpstr>
      <vt:lpstr>OPERATIONS-AMBULANCE DISPATCH</vt:lpstr>
      <vt:lpstr>CONCLUSION</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2014-07-16T16:16:18Z</dcterms:created>
  <dcterms:modified xsi:type="dcterms:W3CDTF">2015-04-09T15:32:09Z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TC029010249991</vt:lpwstr>
  </property>
</Properties>
</file>