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60" r:id="rId5"/>
    <p:sldId id="257" r:id="rId6"/>
    <p:sldId id="261" r:id="rId7"/>
    <p:sldId id="262" r:id="rId8"/>
    <p:sldId id="263" r:id="rId9"/>
    <p:sldId id="265" r:id="rId10"/>
    <p:sldId id="266" r:id="rId11"/>
    <p:sldId id="267" r:id="rId12"/>
    <p:sldId id="268" r:id="rId13"/>
    <p:sldId id="272" r:id="rId14"/>
    <p:sldId id="273" r:id="rId15"/>
    <p:sldId id="274" r:id="rId16"/>
    <p:sldId id="275" r:id="rId17"/>
    <p:sldId id="276" r:id="rId18"/>
    <p:sldId id="269"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9" d="100"/>
          <a:sy n="79" d="100"/>
        </p:scale>
        <p:origin x="152" y="5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7/13/2023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7/13/2023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7/13/2023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7/13/2023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903066" y="-252454"/>
            <a:ext cx="9291063" cy="3285866"/>
          </a:xfrm>
        </p:spPr>
        <p:txBody>
          <a:bodyPr>
            <a:normAutofit/>
          </a:bodyPr>
          <a:lstStyle/>
          <a:p>
            <a:pPr algn="l"/>
            <a:r>
              <a:rPr lang="en-US" sz="6200" dirty="0"/>
              <a:t>Recommendation Systems</a:t>
            </a:r>
            <a:br>
              <a:rPr lang="en-US" sz="6200" dirty="0"/>
            </a:br>
            <a:r>
              <a:rPr lang="en-US" sz="3200" dirty="0"/>
              <a:t>News and Ads Recommendation</a:t>
            </a:r>
            <a:endParaRPr lang="en-US" sz="6200" dirty="0"/>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897244" y="4652920"/>
            <a:ext cx="7178070" cy="1824910"/>
          </a:xfrm>
        </p:spPr>
        <p:txBody>
          <a:bodyPr>
            <a:normAutofit fontScale="92500" lnSpcReduction="20000"/>
          </a:bodyPr>
          <a:lstStyle/>
          <a:p>
            <a:pPr algn="l"/>
            <a:r>
              <a:rPr lang="en-US" sz="1900" dirty="0"/>
              <a:t>Pathuru Sai Siva Naga Chandra</a:t>
            </a:r>
          </a:p>
          <a:p>
            <a:pPr algn="l"/>
            <a:r>
              <a:rPr lang="en-US" sz="1900" dirty="0"/>
              <a:t>Dhulipudi Venkata Satya Sai Rakesh</a:t>
            </a:r>
            <a:endParaRPr lang="en-US" sz="1900" b="1" dirty="0"/>
          </a:p>
          <a:p>
            <a:pPr algn="l"/>
            <a:endParaRPr lang="en-US" b="1" dirty="0"/>
          </a:p>
          <a:p>
            <a:pPr algn="l"/>
            <a:r>
              <a:rPr lang="en-US" b="1" dirty="0"/>
              <a:t>Mentor:</a:t>
            </a:r>
          </a:p>
          <a:p>
            <a:pPr algn="l"/>
            <a:r>
              <a:rPr lang="en-US" dirty="0"/>
              <a:t>Athul</a:t>
            </a:r>
          </a:p>
        </p:txBody>
      </p:sp>
      <p:pic>
        <p:nvPicPr>
          <p:cNvPr id="1028" name="Picture 4" descr="Age Of Recommender Systems - Pianalytix: Build Real-World Tech Projects">
            <a:extLst>
              <a:ext uri="{FF2B5EF4-FFF2-40B4-BE49-F238E27FC236}">
                <a16:creationId xmlns:a16="http://schemas.microsoft.com/office/drawing/2014/main" id="{DB36AC62-E422-FE64-B601-F39C4A68A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405" y="4171608"/>
            <a:ext cx="6442305" cy="26863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me | IIT Hyderabad">
            <a:extLst>
              <a:ext uri="{FF2B5EF4-FFF2-40B4-BE49-F238E27FC236}">
                <a16:creationId xmlns:a16="http://schemas.microsoft.com/office/drawing/2014/main" id="{57F6651F-EAEC-FEB7-1854-A84EB436F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72" y="89507"/>
            <a:ext cx="2812993" cy="727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idx="4294967295"/>
          </p:nvPr>
        </p:nvSpPr>
        <p:spPr>
          <a:xfrm>
            <a:off x="1861168" y="206375"/>
            <a:ext cx="7412038" cy="876300"/>
          </a:xfrm>
        </p:spPr>
        <p:txBody>
          <a:bodyPr>
            <a:normAutofit/>
          </a:bodyPr>
          <a:lstStyle/>
          <a:p>
            <a:pPr algn="l"/>
            <a:r>
              <a:rPr lang="en-US" u="sng" dirty="0"/>
              <a:t>Results </a:t>
            </a:r>
          </a:p>
        </p:txBody>
      </p:sp>
      <p:pic>
        <p:nvPicPr>
          <p:cNvPr id="5" name="Picture 4">
            <a:extLst>
              <a:ext uri="{FF2B5EF4-FFF2-40B4-BE49-F238E27FC236}">
                <a16:creationId xmlns:a16="http://schemas.microsoft.com/office/drawing/2014/main" id="{ACDEC860-F918-87AD-44E8-7A01C3C4746C}"/>
              </a:ext>
            </a:extLst>
          </p:cNvPr>
          <p:cNvPicPr>
            <a:picLocks noChangeAspect="1"/>
          </p:cNvPicPr>
          <p:nvPr/>
        </p:nvPicPr>
        <p:blipFill>
          <a:blip r:embed="rId2"/>
          <a:stretch>
            <a:fillRect/>
          </a:stretch>
        </p:blipFill>
        <p:spPr>
          <a:xfrm>
            <a:off x="1948700" y="1317345"/>
            <a:ext cx="9673018" cy="4800235"/>
          </a:xfrm>
          <a:prstGeom prst="rect">
            <a:avLst/>
          </a:prstGeom>
        </p:spPr>
      </p:pic>
      <p:pic>
        <p:nvPicPr>
          <p:cNvPr id="3" name="Picture 2">
            <a:extLst>
              <a:ext uri="{FF2B5EF4-FFF2-40B4-BE49-F238E27FC236}">
                <a16:creationId xmlns:a16="http://schemas.microsoft.com/office/drawing/2014/main" id="{6C41495E-CEAF-F911-991B-53FA19E5B8B5}"/>
              </a:ext>
            </a:extLst>
          </p:cNvPr>
          <p:cNvPicPr>
            <a:picLocks noChangeAspect="1"/>
          </p:cNvPicPr>
          <p:nvPr/>
        </p:nvPicPr>
        <p:blipFill>
          <a:blip r:embed="rId3"/>
          <a:stretch>
            <a:fillRect/>
          </a:stretch>
        </p:blipFill>
        <p:spPr>
          <a:xfrm>
            <a:off x="1948700" y="1317345"/>
            <a:ext cx="9681826" cy="4828811"/>
          </a:xfrm>
          <a:prstGeom prst="rect">
            <a:avLst/>
          </a:prstGeom>
        </p:spPr>
      </p:pic>
    </p:spTree>
    <p:extLst>
      <p:ext uri="{BB962C8B-B14F-4D97-AF65-F5344CB8AC3E}">
        <p14:creationId xmlns:p14="http://schemas.microsoft.com/office/powerpoint/2010/main" val="252273512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idx="4294967295"/>
          </p:nvPr>
        </p:nvSpPr>
        <p:spPr>
          <a:xfrm>
            <a:off x="1861168" y="206375"/>
            <a:ext cx="7412038" cy="876300"/>
          </a:xfrm>
        </p:spPr>
        <p:txBody>
          <a:bodyPr>
            <a:normAutofit/>
          </a:bodyPr>
          <a:lstStyle/>
          <a:p>
            <a:pPr algn="l"/>
            <a:r>
              <a:rPr lang="en-US" u="sng" dirty="0"/>
              <a:t>Results </a:t>
            </a:r>
          </a:p>
        </p:txBody>
      </p:sp>
      <p:pic>
        <p:nvPicPr>
          <p:cNvPr id="5" name="Picture 4">
            <a:extLst>
              <a:ext uri="{FF2B5EF4-FFF2-40B4-BE49-F238E27FC236}">
                <a16:creationId xmlns:a16="http://schemas.microsoft.com/office/drawing/2014/main" id="{ACDEC860-F918-87AD-44E8-7A01C3C4746C}"/>
              </a:ext>
            </a:extLst>
          </p:cNvPr>
          <p:cNvPicPr>
            <a:picLocks noChangeAspect="1"/>
          </p:cNvPicPr>
          <p:nvPr/>
        </p:nvPicPr>
        <p:blipFill>
          <a:blip r:embed="rId2"/>
          <a:stretch>
            <a:fillRect/>
          </a:stretch>
        </p:blipFill>
        <p:spPr>
          <a:xfrm>
            <a:off x="1948700" y="1317345"/>
            <a:ext cx="9673018" cy="4800235"/>
          </a:xfrm>
          <a:prstGeom prst="rect">
            <a:avLst/>
          </a:prstGeom>
        </p:spPr>
      </p:pic>
      <p:pic>
        <p:nvPicPr>
          <p:cNvPr id="4" name="Picture 3">
            <a:extLst>
              <a:ext uri="{FF2B5EF4-FFF2-40B4-BE49-F238E27FC236}">
                <a16:creationId xmlns:a16="http://schemas.microsoft.com/office/drawing/2014/main" id="{4A079833-A60B-580B-1E9C-910DD898DCD1}"/>
              </a:ext>
            </a:extLst>
          </p:cNvPr>
          <p:cNvPicPr>
            <a:picLocks noChangeAspect="1"/>
          </p:cNvPicPr>
          <p:nvPr/>
        </p:nvPicPr>
        <p:blipFill>
          <a:blip r:embed="rId3"/>
          <a:stretch>
            <a:fillRect/>
          </a:stretch>
        </p:blipFill>
        <p:spPr>
          <a:xfrm>
            <a:off x="1948700" y="1317345"/>
            <a:ext cx="9760550" cy="4825372"/>
          </a:xfrm>
          <a:prstGeom prst="rect">
            <a:avLst/>
          </a:prstGeom>
        </p:spPr>
      </p:pic>
    </p:spTree>
    <p:extLst>
      <p:ext uri="{BB962C8B-B14F-4D97-AF65-F5344CB8AC3E}">
        <p14:creationId xmlns:p14="http://schemas.microsoft.com/office/powerpoint/2010/main" val="12890030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idx="4294967295"/>
          </p:nvPr>
        </p:nvSpPr>
        <p:spPr>
          <a:xfrm>
            <a:off x="1861168" y="206375"/>
            <a:ext cx="7412038" cy="876300"/>
          </a:xfrm>
        </p:spPr>
        <p:txBody>
          <a:bodyPr>
            <a:normAutofit/>
          </a:bodyPr>
          <a:lstStyle/>
          <a:p>
            <a:pPr algn="l"/>
            <a:r>
              <a:rPr lang="en-US" u="sng" dirty="0"/>
              <a:t>Results </a:t>
            </a:r>
          </a:p>
        </p:txBody>
      </p:sp>
      <p:pic>
        <p:nvPicPr>
          <p:cNvPr id="5" name="Picture 4">
            <a:extLst>
              <a:ext uri="{FF2B5EF4-FFF2-40B4-BE49-F238E27FC236}">
                <a16:creationId xmlns:a16="http://schemas.microsoft.com/office/drawing/2014/main" id="{ACDEC860-F918-87AD-44E8-7A01C3C4746C}"/>
              </a:ext>
            </a:extLst>
          </p:cNvPr>
          <p:cNvPicPr>
            <a:picLocks noChangeAspect="1"/>
          </p:cNvPicPr>
          <p:nvPr/>
        </p:nvPicPr>
        <p:blipFill>
          <a:blip r:embed="rId2"/>
          <a:stretch>
            <a:fillRect/>
          </a:stretch>
        </p:blipFill>
        <p:spPr>
          <a:xfrm>
            <a:off x="1948700" y="1317345"/>
            <a:ext cx="9673018" cy="4800235"/>
          </a:xfrm>
          <a:prstGeom prst="rect">
            <a:avLst/>
          </a:prstGeom>
        </p:spPr>
      </p:pic>
      <p:pic>
        <p:nvPicPr>
          <p:cNvPr id="6" name="Picture 5">
            <a:extLst>
              <a:ext uri="{FF2B5EF4-FFF2-40B4-BE49-F238E27FC236}">
                <a16:creationId xmlns:a16="http://schemas.microsoft.com/office/drawing/2014/main" id="{3DA97188-5D19-EE91-D7CA-FAE996934703}"/>
              </a:ext>
            </a:extLst>
          </p:cNvPr>
          <p:cNvPicPr>
            <a:picLocks noChangeAspect="1"/>
          </p:cNvPicPr>
          <p:nvPr/>
        </p:nvPicPr>
        <p:blipFill>
          <a:blip r:embed="rId3"/>
          <a:stretch>
            <a:fillRect/>
          </a:stretch>
        </p:blipFill>
        <p:spPr>
          <a:xfrm>
            <a:off x="1948700" y="1317344"/>
            <a:ext cx="9673018" cy="4800235"/>
          </a:xfrm>
          <a:prstGeom prst="rect">
            <a:avLst/>
          </a:prstGeom>
        </p:spPr>
      </p:pic>
    </p:spTree>
    <p:extLst>
      <p:ext uri="{BB962C8B-B14F-4D97-AF65-F5344CB8AC3E}">
        <p14:creationId xmlns:p14="http://schemas.microsoft.com/office/powerpoint/2010/main" val="90570512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848453" y="157457"/>
            <a:ext cx="10018713" cy="1004087"/>
          </a:xfrm>
        </p:spPr>
        <p:txBody>
          <a:bodyPr>
            <a:normAutofit/>
          </a:bodyPr>
          <a:lstStyle/>
          <a:p>
            <a:pPr algn="l"/>
            <a:r>
              <a:rPr lang="en-US" u="sng" dirty="0"/>
              <a:t>Discussion </a:t>
            </a:r>
          </a:p>
        </p:txBody>
      </p:sp>
      <p:sp>
        <p:nvSpPr>
          <p:cNvPr id="5" name="Content Placeholder 4">
            <a:extLst>
              <a:ext uri="{FF2B5EF4-FFF2-40B4-BE49-F238E27FC236}">
                <a16:creationId xmlns:a16="http://schemas.microsoft.com/office/drawing/2014/main" id="{C369D46A-2B08-2D6A-3895-9855A78B637F}"/>
              </a:ext>
            </a:extLst>
          </p:cNvPr>
          <p:cNvSpPr>
            <a:spLocks noGrp="1"/>
          </p:cNvSpPr>
          <p:nvPr>
            <p:ph idx="1"/>
          </p:nvPr>
        </p:nvSpPr>
        <p:spPr>
          <a:xfrm>
            <a:off x="1484310" y="1066800"/>
            <a:ext cx="10018713" cy="5018411"/>
          </a:xfrm>
        </p:spPr>
        <p:txBody>
          <a:bodyPr>
            <a:normAutofit/>
          </a:bodyPr>
          <a:lstStyle/>
          <a:p>
            <a:pPr algn="just"/>
            <a:r>
              <a:rPr lang="en-US" sz="2000" dirty="0"/>
              <a:t>In the realm of news and advertising, the utilization of advanced technologies such as Python, BERT, and K-Means clustering has paved the way for more effective recommendation systems. These systems not only enhance user experience but also optimize content delivery and targeted advertising.</a:t>
            </a:r>
          </a:p>
          <a:p>
            <a:pPr algn="just"/>
            <a:r>
              <a:rPr lang="en-US" sz="2000" dirty="0"/>
              <a:t>The integration of BERT, a state-of-the-art natural language processing model, with K-Means clustering enables the creation of powerful article recommendation systems. By leveraging BERT's ability to understand contextual meaning and semantic relationships within text, relevant news articles can be identified and recommended to users based on their preferences and interests.</a:t>
            </a:r>
          </a:p>
          <a:p>
            <a:pPr algn="just"/>
            <a:r>
              <a:rPr lang="en-US" sz="2000" dirty="0"/>
              <a:t>Overall, the integration of Python programming language alongside BERT and K-Means clustering offers a powerful solution for developing efficient news and ad recommendation systems that cater to individual user needs while optimizing content delivery and advertising effectiveness.</a:t>
            </a:r>
            <a:endParaRPr lang="en-IN" sz="2000" dirty="0"/>
          </a:p>
        </p:txBody>
      </p:sp>
    </p:spTree>
    <p:extLst>
      <p:ext uri="{BB962C8B-B14F-4D97-AF65-F5344CB8AC3E}">
        <p14:creationId xmlns:p14="http://schemas.microsoft.com/office/powerpoint/2010/main" val="18697371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848453" y="157457"/>
            <a:ext cx="10018713" cy="1004087"/>
          </a:xfrm>
        </p:spPr>
        <p:txBody>
          <a:bodyPr>
            <a:normAutofit/>
          </a:bodyPr>
          <a:lstStyle/>
          <a:p>
            <a:pPr algn="l"/>
            <a:r>
              <a:rPr lang="en-US" u="sng" dirty="0"/>
              <a:t>Discussion </a:t>
            </a:r>
          </a:p>
        </p:txBody>
      </p:sp>
      <p:sp>
        <p:nvSpPr>
          <p:cNvPr id="5" name="Content Placeholder 4">
            <a:extLst>
              <a:ext uri="{FF2B5EF4-FFF2-40B4-BE49-F238E27FC236}">
                <a16:creationId xmlns:a16="http://schemas.microsoft.com/office/drawing/2014/main" id="{C369D46A-2B08-2D6A-3895-9855A78B637F}"/>
              </a:ext>
            </a:extLst>
          </p:cNvPr>
          <p:cNvSpPr>
            <a:spLocks noGrp="1"/>
          </p:cNvSpPr>
          <p:nvPr>
            <p:ph idx="1"/>
          </p:nvPr>
        </p:nvSpPr>
        <p:spPr>
          <a:xfrm>
            <a:off x="1484310" y="1066801"/>
            <a:ext cx="10018713" cy="1927252"/>
          </a:xfrm>
        </p:spPr>
        <p:txBody>
          <a:bodyPr>
            <a:normAutofit/>
          </a:bodyPr>
          <a:lstStyle/>
          <a:p>
            <a:pPr algn="just"/>
            <a:r>
              <a:rPr lang="en-US" sz="2000" b="0" i="0" dirty="0">
                <a:solidFill>
                  <a:srgbClr val="E8EAED"/>
                </a:solidFill>
                <a:effectLst/>
                <a:latin typeface="Google Sans"/>
              </a:rPr>
              <a:t>Similarity matrix is the opposite concept to the distance matrix . The elements of a similarity matrix </a:t>
            </a:r>
            <a:r>
              <a:rPr lang="en-US" sz="2000" b="0" i="0" dirty="0">
                <a:solidFill>
                  <a:srgbClr val="E2EEFF"/>
                </a:solidFill>
                <a:effectLst/>
                <a:latin typeface="Google Sans"/>
              </a:rPr>
              <a:t>measure pairwise similarities of objects</a:t>
            </a:r>
            <a:r>
              <a:rPr lang="en-US" sz="2000" b="0" i="0" dirty="0">
                <a:solidFill>
                  <a:srgbClr val="E8EAED"/>
                </a:solidFill>
                <a:effectLst/>
                <a:latin typeface="Google Sans"/>
              </a:rPr>
              <a:t> – the greater similarity of two objects, the greater the value of the measure</a:t>
            </a:r>
          </a:p>
          <a:p>
            <a:pPr algn="just"/>
            <a:r>
              <a:rPr lang="en-US" sz="2000" dirty="0"/>
              <a:t>It gives similarity between the dataset-1 i.e. News Data Set and the dataset-2 i.e. Ads Data Set so as to give the user of how relevant both the datasets are</a:t>
            </a:r>
            <a:endParaRPr lang="en-IN" sz="2000" dirty="0"/>
          </a:p>
        </p:txBody>
      </p:sp>
      <p:pic>
        <p:nvPicPr>
          <p:cNvPr id="4" name="Picture 3">
            <a:extLst>
              <a:ext uri="{FF2B5EF4-FFF2-40B4-BE49-F238E27FC236}">
                <a16:creationId xmlns:a16="http://schemas.microsoft.com/office/drawing/2014/main" id="{42B4A594-03F1-4314-2410-1D62D3B10B7E}"/>
              </a:ext>
            </a:extLst>
          </p:cNvPr>
          <p:cNvPicPr>
            <a:picLocks noChangeAspect="1"/>
          </p:cNvPicPr>
          <p:nvPr/>
        </p:nvPicPr>
        <p:blipFill>
          <a:blip r:embed="rId2"/>
          <a:stretch>
            <a:fillRect/>
          </a:stretch>
        </p:blipFill>
        <p:spPr>
          <a:xfrm>
            <a:off x="3843514" y="3188262"/>
            <a:ext cx="4504972" cy="3333918"/>
          </a:xfrm>
          <a:prstGeom prst="rect">
            <a:avLst/>
          </a:prstGeom>
        </p:spPr>
      </p:pic>
    </p:spTree>
    <p:extLst>
      <p:ext uri="{BB962C8B-B14F-4D97-AF65-F5344CB8AC3E}">
        <p14:creationId xmlns:p14="http://schemas.microsoft.com/office/powerpoint/2010/main" val="312826057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848453" y="157457"/>
            <a:ext cx="10018713" cy="1004087"/>
          </a:xfrm>
        </p:spPr>
        <p:txBody>
          <a:bodyPr>
            <a:normAutofit/>
          </a:bodyPr>
          <a:lstStyle/>
          <a:p>
            <a:pPr algn="l"/>
            <a:r>
              <a:rPr lang="en-US" u="sng" dirty="0"/>
              <a:t>Conclusion </a:t>
            </a:r>
          </a:p>
        </p:txBody>
      </p:sp>
      <p:sp>
        <p:nvSpPr>
          <p:cNvPr id="5" name="Content Placeholder 4">
            <a:extLst>
              <a:ext uri="{FF2B5EF4-FFF2-40B4-BE49-F238E27FC236}">
                <a16:creationId xmlns:a16="http://schemas.microsoft.com/office/drawing/2014/main" id="{C369D46A-2B08-2D6A-3895-9855A78B637F}"/>
              </a:ext>
            </a:extLst>
          </p:cNvPr>
          <p:cNvSpPr>
            <a:spLocks noGrp="1"/>
          </p:cNvSpPr>
          <p:nvPr>
            <p:ph idx="1"/>
          </p:nvPr>
        </p:nvSpPr>
        <p:spPr>
          <a:xfrm>
            <a:off x="1484310" y="1066800"/>
            <a:ext cx="10018713" cy="5018411"/>
          </a:xfrm>
        </p:spPr>
        <p:txBody>
          <a:bodyPr>
            <a:normAutofit/>
          </a:bodyPr>
          <a:lstStyle/>
          <a:p>
            <a:pPr algn="just"/>
            <a:r>
              <a:rPr lang="en-US" sz="2000" dirty="0"/>
              <a:t>The combination of Python programming language with BERT and K-Means clustering provides a robust foundation for developing intelligent news and ad recommendation systems. These systems not only enhance user engagement but also optimize content delivery by delivering targeted information that aligns with users' interests.</a:t>
            </a:r>
          </a:p>
          <a:p>
            <a:pPr algn="just"/>
            <a:r>
              <a:rPr lang="en-US" sz="2000" dirty="0"/>
              <a:t>The implementation of this technology offers several benefits. Firstly, it enhances user experience by delivering personalized recommendations tailored to individual interests. Secondly, it improves engagement and click-through rates by presenting users with content that aligns with their preferences. Lastly, it optimizes ad placements by ensuring that advertisements are targeted towards users who are most likely to be interested in them.</a:t>
            </a:r>
          </a:p>
          <a:p>
            <a:pPr algn="just"/>
            <a:r>
              <a:rPr lang="en-US" sz="2000" dirty="0"/>
              <a:t>To Conclude, the integration of Python, BERT, and K-Means clustering in news and ad recommendation systems opens up new possibilities for delivering highly targeted content to users while maximizing engagement and conversion rates.</a:t>
            </a:r>
            <a:endParaRPr lang="en-IN" sz="2000" dirty="0"/>
          </a:p>
        </p:txBody>
      </p:sp>
    </p:spTree>
    <p:extLst>
      <p:ext uri="{BB962C8B-B14F-4D97-AF65-F5344CB8AC3E}">
        <p14:creationId xmlns:p14="http://schemas.microsoft.com/office/powerpoint/2010/main" val="392732220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55A8B4-CCFC-58DE-485C-3EB94C01CEEB}"/>
              </a:ext>
            </a:extLst>
          </p:cNvPr>
          <p:cNvSpPr>
            <a:spLocks noGrp="1"/>
          </p:cNvSpPr>
          <p:nvPr>
            <p:ph type="title"/>
          </p:nvPr>
        </p:nvSpPr>
        <p:spPr/>
        <p:txBody>
          <a:bodyPr>
            <a:normAutofit/>
          </a:bodyPr>
          <a:lstStyle/>
          <a:p>
            <a:r>
              <a:rPr lang="en-IN" sz="8800" dirty="0"/>
              <a:t>THANK YOU</a:t>
            </a:r>
          </a:p>
        </p:txBody>
      </p:sp>
      <p:sp>
        <p:nvSpPr>
          <p:cNvPr id="4" name="Text Placeholder 3">
            <a:extLst>
              <a:ext uri="{FF2B5EF4-FFF2-40B4-BE49-F238E27FC236}">
                <a16:creationId xmlns:a16="http://schemas.microsoft.com/office/drawing/2014/main" id="{D1BC4C04-464A-541F-2576-C8E9448AA204}"/>
              </a:ext>
            </a:extLst>
          </p:cNvPr>
          <p:cNvSpPr>
            <a:spLocks noGrp="1"/>
          </p:cNvSpPr>
          <p:nvPr>
            <p:ph type="body" idx="1"/>
          </p:nvPr>
        </p:nvSpPr>
        <p:spPr/>
        <p:txBody>
          <a:bodyPr/>
          <a:lstStyle/>
          <a:p>
            <a:r>
              <a:rPr lang="en-IN" dirty="0"/>
              <a:t>Any Queries..?</a:t>
            </a:r>
          </a:p>
        </p:txBody>
      </p:sp>
    </p:spTree>
    <p:extLst>
      <p:ext uri="{BB962C8B-B14F-4D97-AF65-F5344CB8AC3E}">
        <p14:creationId xmlns:p14="http://schemas.microsoft.com/office/powerpoint/2010/main" val="14360067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0" y="137115"/>
            <a:ext cx="7411825" cy="876300"/>
          </a:xfrm>
        </p:spPr>
        <p:txBody>
          <a:bodyPr>
            <a:normAutofit/>
          </a:bodyPr>
          <a:lstStyle/>
          <a:p>
            <a:pPr algn="l"/>
            <a:r>
              <a:rPr lang="en-US" u="sng" dirty="0"/>
              <a:t>Introduction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285" y="1082309"/>
            <a:ext cx="7828946" cy="4693381"/>
          </a:xfrm>
        </p:spPr>
        <p:txBody>
          <a:bodyPr anchor="t">
            <a:normAutofit/>
          </a:bodyPr>
          <a:lstStyle/>
          <a:p>
            <a:pPr algn="just">
              <a:lnSpc>
                <a:spcPct val="150000"/>
              </a:lnSpc>
            </a:pPr>
            <a:r>
              <a:rPr lang="en-US" sz="1800" dirty="0"/>
              <a:t>In today's digital landscape, the delivery of news articles has evolved alongside the rise of sophisticated ad recommendation systems. These systems have revolutionized the way advertisements are tailored and presented to users based on their preferences and interests.</a:t>
            </a:r>
          </a:p>
          <a:p>
            <a:pPr marL="0" indent="0" algn="just">
              <a:lnSpc>
                <a:spcPct val="150000"/>
              </a:lnSpc>
              <a:buNone/>
            </a:pPr>
            <a:endParaRPr lang="en-US" sz="1800" dirty="0"/>
          </a:p>
          <a:p>
            <a:pPr algn="just">
              <a:lnSpc>
                <a:spcPct val="150000"/>
              </a:lnSpc>
            </a:pPr>
            <a:r>
              <a:rPr lang="en-US" sz="1800" dirty="0"/>
              <a:t>With the advent of personalized ads, news articles can now be accompanied by targeted advertising that resonates with individual users. By analyzing user behavior and collecting data on their online activities, ad recommendation systems can effectively curate advertisements that align with their specific interests.</a:t>
            </a:r>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6" name="Picture 5">
            <a:extLst>
              <a:ext uri="{FF2B5EF4-FFF2-40B4-BE49-F238E27FC236}">
                <a16:creationId xmlns:a16="http://schemas.microsoft.com/office/drawing/2014/main" id="{FDC79203-B73F-5A45-C1F5-D4A70C4E9221}"/>
              </a:ext>
            </a:extLst>
          </p:cNvPr>
          <p:cNvPicPr>
            <a:picLocks noChangeAspect="1"/>
          </p:cNvPicPr>
          <p:nvPr/>
        </p:nvPicPr>
        <p:blipFill>
          <a:blip r:embed="rId2"/>
          <a:stretch>
            <a:fillRect/>
          </a:stretch>
        </p:blipFill>
        <p:spPr>
          <a:xfrm>
            <a:off x="1" y="-20946"/>
            <a:ext cx="8842374" cy="4370790"/>
          </a:xfrm>
          <a:prstGeom prst="rect">
            <a:avLst/>
          </a:prstGeom>
        </p:spPr>
      </p:pic>
      <p:sp>
        <p:nvSpPr>
          <p:cNvPr id="7" name="TextBox 6">
            <a:extLst>
              <a:ext uri="{FF2B5EF4-FFF2-40B4-BE49-F238E27FC236}">
                <a16:creationId xmlns:a16="http://schemas.microsoft.com/office/drawing/2014/main" id="{B774BA63-D734-FD8E-7A8B-79A84E013DBA}"/>
              </a:ext>
            </a:extLst>
          </p:cNvPr>
          <p:cNvSpPr txBox="1"/>
          <p:nvPr/>
        </p:nvSpPr>
        <p:spPr>
          <a:xfrm flipH="1">
            <a:off x="94270" y="4952326"/>
            <a:ext cx="6796658" cy="830997"/>
          </a:xfrm>
          <a:prstGeom prst="rect">
            <a:avLst/>
          </a:prstGeom>
          <a:noFill/>
        </p:spPr>
        <p:txBody>
          <a:bodyPr wrap="square" rtlCol="0">
            <a:spAutoFit/>
          </a:bodyPr>
          <a:lstStyle/>
          <a:p>
            <a:r>
              <a:rPr lang="en-IN" sz="2400" dirty="0"/>
              <a:t>The Standard Structure of  Text Recommendation Engine </a:t>
            </a:r>
          </a:p>
        </p:txBody>
      </p:sp>
    </p:spTree>
    <p:extLst>
      <p:ext uri="{BB962C8B-B14F-4D97-AF65-F5344CB8AC3E}">
        <p14:creationId xmlns:p14="http://schemas.microsoft.com/office/powerpoint/2010/main" val="32934935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0" y="137115"/>
            <a:ext cx="7411825" cy="876300"/>
          </a:xfrm>
        </p:spPr>
        <p:txBody>
          <a:bodyPr>
            <a:normAutofit/>
          </a:bodyPr>
          <a:lstStyle/>
          <a:p>
            <a:pPr algn="l"/>
            <a:r>
              <a:rPr lang="en-US" u="sng" dirty="0"/>
              <a:t>BERT </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285" y="1082309"/>
            <a:ext cx="8955076" cy="4693381"/>
          </a:xfrm>
        </p:spPr>
        <p:txBody>
          <a:bodyPr anchor="t">
            <a:normAutofit/>
          </a:bodyPr>
          <a:lstStyle/>
          <a:p>
            <a:pPr algn="just">
              <a:lnSpc>
                <a:spcPct val="150000"/>
              </a:lnSpc>
            </a:pPr>
            <a:r>
              <a:rPr lang="en-US" sz="1800" dirty="0"/>
              <a:t>Bidirectional Encoder Representations from Transformers (BERT) is a revolutionary natural language processing model that has gained significant attention in recent years. BERT, a transformer-based neural network architecture, has proven to be highly effective in various language tasks such as question answering, sentiment analysis, and text classification.</a:t>
            </a:r>
          </a:p>
          <a:p>
            <a:pPr algn="just">
              <a:lnSpc>
                <a:spcPct val="150000"/>
              </a:lnSpc>
            </a:pPr>
            <a:r>
              <a:rPr lang="en-US" sz="1800" dirty="0"/>
              <a:t>BERT has been trained on massive amounts of data from various sources, enabling it to learn intricate patterns and semantic relationships. As a result, it can generate highly accurate representations of words and sentences. These representations can then be used as powerful features for downstream NLP tasks.</a:t>
            </a:r>
          </a:p>
          <a:p>
            <a:pPr algn="just">
              <a:lnSpc>
                <a:spcPct val="150000"/>
              </a:lnSpc>
            </a:pPr>
            <a:endParaRPr lang="en-US" sz="1800" dirty="0"/>
          </a:p>
        </p:txBody>
      </p:sp>
    </p:spTree>
    <p:extLst>
      <p:ext uri="{BB962C8B-B14F-4D97-AF65-F5344CB8AC3E}">
        <p14:creationId xmlns:p14="http://schemas.microsoft.com/office/powerpoint/2010/main" val="48304069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0" y="137115"/>
            <a:ext cx="7411825" cy="876300"/>
          </a:xfrm>
        </p:spPr>
        <p:txBody>
          <a:bodyPr>
            <a:normAutofit/>
          </a:bodyPr>
          <a:lstStyle/>
          <a:p>
            <a:pPr algn="l"/>
            <a:r>
              <a:rPr lang="en-US" u="sng" dirty="0"/>
              <a:t>BERT </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285" y="1082309"/>
            <a:ext cx="8955076" cy="4693381"/>
          </a:xfrm>
        </p:spPr>
        <p:txBody>
          <a:bodyPr anchor="t">
            <a:normAutofit/>
          </a:bodyPr>
          <a:lstStyle/>
          <a:p>
            <a:pPr algn="just">
              <a:lnSpc>
                <a:spcPct val="150000"/>
              </a:lnSpc>
            </a:pPr>
            <a:r>
              <a:rPr lang="en-US" sz="1800" dirty="0"/>
              <a:t>The key concept behind BERT is its ability to capture the contextual relationships between words by considering both the left and right context of each word. This bidirectional approach allows BERT to have a deep understanding of the nuances and intricacies of language.</a:t>
            </a:r>
          </a:p>
          <a:p>
            <a:pPr algn="just">
              <a:lnSpc>
                <a:spcPct val="150000"/>
              </a:lnSpc>
            </a:pPr>
            <a:r>
              <a:rPr lang="en-US" sz="1800" dirty="0"/>
              <a:t>In conclusion, Bidirectional Encoder Representations from Transformers (BERT) represents a significant breakthrough in natural language processing. Its ability to capture contextual relationships has revolutionized various language tasks and opened up new possibilities for advanced NLP applications.</a:t>
            </a:r>
          </a:p>
        </p:txBody>
      </p:sp>
    </p:spTree>
    <p:extLst>
      <p:ext uri="{BB962C8B-B14F-4D97-AF65-F5344CB8AC3E}">
        <p14:creationId xmlns:p14="http://schemas.microsoft.com/office/powerpoint/2010/main" val="16838487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7" name="Title 6">
            <a:extLst>
              <a:ext uri="{FF2B5EF4-FFF2-40B4-BE49-F238E27FC236}">
                <a16:creationId xmlns:a16="http://schemas.microsoft.com/office/drawing/2014/main" id="{694EE7F9-5BAC-A468-6C98-C5EA992E4B15}"/>
              </a:ext>
            </a:extLst>
          </p:cNvPr>
          <p:cNvSpPr>
            <a:spLocks noGrp="1"/>
          </p:cNvSpPr>
          <p:nvPr>
            <p:ph type="title"/>
          </p:nvPr>
        </p:nvSpPr>
        <p:spPr>
          <a:xfrm>
            <a:off x="552447" y="308109"/>
            <a:ext cx="10018713" cy="1752599"/>
          </a:xfrm>
        </p:spPr>
        <p:txBody>
          <a:bodyPr/>
          <a:lstStyle/>
          <a:p>
            <a:r>
              <a:rPr lang="en-IN" dirty="0"/>
              <a:t>How BERT Works?</a:t>
            </a:r>
          </a:p>
        </p:txBody>
      </p:sp>
      <p:pic>
        <p:nvPicPr>
          <p:cNvPr id="8" name="Picture 2" descr="BERT Explained | Papers With Code">
            <a:extLst>
              <a:ext uri="{FF2B5EF4-FFF2-40B4-BE49-F238E27FC236}">
                <a16:creationId xmlns:a16="http://schemas.microsoft.com/office/drawing/2014/main" id="{C7DEAEDB-0FD5-E0D4-C852-5B0B34515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39763"/>
            <a:ext cx="12192000" cy="485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9632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0" y="137115"/>
            <a:ext cx="7411825" cy="876300"/>
          </a:xfrm>
        </p:spPr>
        <p:txBody>
          <a:bodyPr>
            <a:normAutofit/>
          </a:bodyPr>
          <a:lstStyle/>
          <a:p>
            <a:pPr algn="l"/>
            <a:r>
              <a:rPr lang="en-US" u="sng" dirty="0"/>
              <a:t>K-Means </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285" y="1082309"/>
            <a:ext cx="8955076" cy="4693381"/>
          </a:xfrm>
        </p:spPr>
        <p:txBody>
          <a:bodyPr anchor="t">
            <a:normAutofit/>
          </a:bodyPr>
          <a:lstStyle/>
          <a:p>
            <a:pPr algn="just">
              <a:lnSpc>
                <a:spcPct val="150000"/>
              </a:lnSpc>
            </a:pPr>
            <a:r>
              <a:rPr lang="en-US" sz="1800" dirty="0"/>
              <a:t>K-means clustering aims to partition data into k clusters in a way that data points in the same cluster are similar and data points in the different clusters are farther apart.</a:t>
            </a:r>
          </a:p>
          <a:p>
            <a:pPr algn="just">
              <a:lnSpc>
                <a:spcPct val="150000"/>
              </a:lnSpc>
            </a:pPr>
            <a:r>
              <a:rPr lang="en-US" sz="1800" dirty="0"/>
              <a:t>Relatively simple to implement.</a:t>
            </a:r>
          </a:p>
          <a:p>
            <a:pPr algn="just">
              <a:lnSpc>
                <a:spcPct val="150000"/>
              </a:lnSpc>
            </a:pPr>
            <a:r>
              <a:rPr lang="en-US" sz="1800" dirty="0"/>
              <a:t>Scales to large data sets.</a:t>
            </a:r>
          </a:p>
          <a:p>
            <a:pPr algn="just">
              <a:lnSpc>
                <a:spcPct val="150000"/>
              </a:lnSpc>
            </a:pPr>
            <a:r>
              <a:rPr lang="en-US" sz="1800" dirty="0"/>
              <a:t>Guarantees convergence.</a:t>
            </a:r>
          </a:p>
          <a:p>
            <a:pPr algn="just">
              <a:lnSpc>
                <a:spcPct val="150000"/>
              </a:lnSpc>
            </a:pPr>
            <a:r>
              <a:rPr lang="en-US" sz="1800" dirty="0"/>
              <a:t>Easily adapts to new examples.</a:t>
            </a:r>
          </a:p>
        </p:txBody>
      </p:sp>
      <p:pic>
        <p:nvPicPr>
          <p:cNvPr id="3074" name="Picture 2" descr="Introduction to k-Means Clustering with scikit-learn in Python | DataCamp">
            <a:extLst>
              <a:ext uri="{FF2B5EF4-FFF2-40B4-BE49-F238E27FC236}">
                <a16:creationId xmlns:a16="http://schemas.microsoft.com/office/drawing/2014/main" id="{92033BB4-508C-850B-BF71-E8676F79A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83" y="4397115"/>
            <a:ext cx="4804448" cy="240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247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idx="4294967295"/>
          </p:nvPr>
        </p:nvSpPr>
        <p:spPr>
          <a:xfrm>
            <a:off x="1861168" y="206375"/>
            <a:ext cx="7412038" cy="876300"/>
          </a:xfrm>
        </p:spPr>
        <p:txBody>
          <a:bodyPr>
            <a:normAutofit/>
          </a:bodyPr>
          <a:lstStyle/>
          <a:p>
            <a:pPr algn="l"/>
            <a:r>
              <a:rPr lang="en-US" u="sng" dirty="0"/>
              <a:t>Gradio </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4294967295"/>
          </p:nvPr>
        </p:nvSpPr>
        <p:spPr>
          <a:xfrm>
            <a:off x="1917813" y="1082675"/>
            <a:ext cx="8955088" cy="4692650"/>
          </a:xfrm>
        </p:spPr>
        <p:txBody>
          <a:bodyPr anchor="t">
            <a:normAutofit/>
          </a:bodyPr>
          <a:lstStyle/>
          <a:p>
            <a:pPr algn="just">
              <a:lnSpc>
                <a:spcPct val="150000"/>
              </a:lnSpc>
            </a:pPr>
            <a:r>
              <a:rPr lang="en-US" sz="1800" dirty="0"/>
              <a:t>Gradio is the fastest way to demo your machine learning model with a friendly web interface so that anyone can use it, anywhere!</a:t>
            </a:r>
          </a:p>
        </p:txBody>
      </p:sp>
      <p:pic>
        <p:nvPicPr>
          <p:cNvPr id="5122" name="Picture 2" descr="Gradio">
            <a:extLst>
              <a:ext uri="{FF2B5EF4-FFF2-40B4-BE49-F238E27FC236}">
                <a16:creationId xmlns:a16="http://schemas.microsoft.com/office/drawing/2014/main" id="{8B453CA2-BBCB-3113-F62B-5AFDFC0EE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377" y="2237216"/>
            <a:ext cx="7533684" cy="4015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4201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idx="4294967295"/>
          </p:nvPr>
        </p:nvSpPr>
        <p:spPr>
          <a:xfrm>
            <a:off x="1861168" y="206375"/>
            <a:ext cx="7412038" cy="876300"/>
          </a:xfrm>
        </p:spPr>
        <p:txBody>
          <a:bodyPr>
            <a:normAutofit/>
          </a:bodyPr>
          <a:lstStyle/>
          <a:p>
            <a:pPr algn="l"/>
            <a:r>
              <a:rPr lang="en-US" u="sng" dirty="0"/>
              <a:t>Results </a:t>
            </a:r>
          </a:p>
        </p:txBody>
      </p:sp>
      <p:pic>
        <p:nvPicPr>
          <p:cNvPr id="5" name="Picture 4">
            <a:extLst>
              <a:ext uri="{FF2B5EF4-FFF2-40B4-BE49-F238E27FC236}">
                <a16:creationId xmlns:a16="http://schemas.microsoft.com/office/drawing/2014/main" id="{ACDEC860-F918-87AD-44E8-7A01C3C4746C}"/>
              </a:ext>
            </a:extLst>
          </p:cNvPr>
          <p:cNvPicPr>
            <a:picLocks noChangeAspect="1"/>
          </p:cNvPicPr>
          <p:nvPr/>
        </p:nvPicPr>
        <p:blipFill>
          <a:blip r:embed="rId2"/>
          <a:stretch>
            <a:fillRect/>
          </a:stretch>
        </p:blipFill>
        <p:spPr>
          <a:xfrm>
            <a:off x="1948700" y="1317345"/>
            <a:ext cx="9673018" cy="4800235"/>
          </a:xfrm>
          <a:prstGeom prst="rect">
            <a:avLst/>
          </a:prstGeom>
        </p:spPr>
      </p:pic>
    </p:spTree>
    <p:extLst>
      <p:ext uri="{BB962C8B-B14F-4D97-AF65-F5344CB8AC3E}">
        <p14:creationId xmlns:p14="http://schemas.microsoft.com/office/powerpoint/2010/main" val="182872128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62</TotalTime>
  <Words>772</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Google Sans</vt:lpstr>
      <vt:lpstr>Parallax</vt:lpstr>
      <vt:lpstr>Recommendation Systems News and Ads Recommendation</vt:lpstr>
      <vt:lpstr>Introduction</vt:lpstr>
      <vt:lpstr>PowerPoint Presentation</vt:lpstr>
      <vt:lpstr>BERT </vt:lpstr>
      <vt:lpstr>BERT </vt:lpstr>
      <vt:lpstr>How BERT Works?</vt:lpstr>
      <vt:lpstr>K-Means </vt:lpstr>
      <vt:lpstr>Gradio </vt:lpstr>
      <vt:lpstr>Results </vt:lpstr>
      <vt:lpstr>Results </vt:lpstr>
      <vt:lpstr>Results </vt:lpstr>
      <vt:lpstr>Results </vt:lpstr>
      <vt:lpstr>Discussion </vt:lpstr>
      <vt:lpstr>Discussion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Systems News and Ads Recommendation</dc:title>
  <dc:creator>Chennakeshava Akhil Pillalamarri</dc:creator>
  <cp:lastModifiedBy>Chennakeshava Akhil Pillalamarri</cp:lastModifiedBy>
  <cp:revision>1</cp:revision>
  <dcterms:created xsi:type="dcterms:W3CDTF">2023-07-13T01:34:20Z</dcterms:created>
  <dcterms:modified xsi:type="dcterms:W3CDTF">2023-07-13T02:37:01Z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