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DBD2-D6B6-CE7D-57EE-09168909BC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14B1D4-7D45-0027-672F-4BB841D5A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F02583-CE19-101A-C716-0BA53116EB77}"/>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D5FDA4A3-A975-7CAE-D097-63075515D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F908C-DAFD-1B37-3DF9-49F185756D2B}"/>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206886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D4C4-33F4-F58A-098E-58992EDD06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0C1442-EB99-C2DD-65F3-6836BFDA8C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617F5-8F63-07D8-D9BE-CA0C56417E22}"/>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F6F67789-2F23-9A02-F82C-B5B34145B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A3EA7-F43C-1C99-E267-C0A8436F6D00}"/>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359120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8C57C-EEB6-8B00-0724-B5EA1A4FBF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AD0DD1-0220-6674-AE24-F05AC21DD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2B5B72-F184-09E8-FEE3-F1BDD15D1257}"/>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BCF4CFC9-AC89-6215-A5D8-0DAB22DE1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D3D48-6C95-3DEA-2A2F-C5E927073CB1}"/>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1879512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2295-225D-4FF8-3897-D937C051F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6CD3B7-BDBD-46D6-3D54-AAA65F165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671AC-09F8-7069-4B84-AE607298EF4C}"/>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E613AF23-56C4-7228-38E4-56443BBF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746DE6-B2C4-08DA-DF91-BF39AD01EBFD}"/>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423883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AA50-7C63-13DF-9C85-DBEFFDDFA8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00F493-2892-0081-1803-9468A75B5A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214A4-9CC7-2FBF-A19C-307FC6A4069D}"/>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25227D21-E3E7-9D8A-8819-07EB60C17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BADAD-9762-EDE7-E587-56D6BC832D5E}"/>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301362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411-FE9D-609F-878B-16C7A27999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FC88C3-0762-82D6-6B9E-37FDD206C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5CE7F7-FED0-B6D1-5968-DD107049F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D62FF8-0B1E-777B-FCB2-0650C783BD1A}"/>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6" name="Footer Placeholder 5">
            <a:extLst>
              <a:ext uri="{FF2B5EF4-FFF2-40B4-BE49-F238E27FC236}">
                <a16:creationId xmlns:a16="http://schemas.microsoft.com/office/drawing/2014/main" id="{E29DF59D-CC0D-C0E8-11FE-101C4952B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DD768-7317-B33D-A967-34F9C840CDB2}"/>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2893674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99A6-E45A-CD38-0620-FB15B4BA2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57CBD-4761-1AF8-3550-F9D88F2D02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83CF5-59CF-3220-89D0-BFD094283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F3B6AD-124F-82DA-AEC9-976A88C5D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20C51-C41D-8AC2-7F4D-9515E5E7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336E84-B843-E720-1A9D-1CE31B7897E4}"/>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8" name="Footer Placeholder 7">
            <a:extLst>
              <a:ext uri="{FF2B5EF4-FFF2-40B4-BE49-F238E27FC236}">
                <a16:creationId xmlns:a16="http://schemas.microsoft.com/office/drawing/2014/main" id="{86E59E7B-B682-9781-E74F-42DDC61843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DE9481-4D8F-C291-70EE-40B8B4D2C4AB}"/>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18292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1F09-531D-C0EF-E803-F967DED570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9AD040-BF51-A0DB-3F0B-920224007E5E}"/>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4" name="Footer Placeholder 3">
            <a:extLst>
              <a:ext uri="{FF2B5EF4-FFF2-40B4-BE49-F238E27FC236}">
                <a16:creationId xmlns:a16="http://schemas.microsoft.com/office/drawing/2014/main" id="{C5DDFE7D-401D-6B27-06C0-6060720B0C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385E40-2541-49F8-565E-50CC179B0AE6}"/>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194297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A5935-3905-1458-B5C3-CBB5A5AFF552}"/>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3" name="Footer Placeholder 2">
            <a:extLst>
              <a:ext uri="{FF2B5EF4-FFF2-40B4-BE49-F238E27FC236}">
                <a16:creationId xmlns:a16="http://schemas.microsoft.com/office/drawing/2014/main" id="{BE58C5EE-3649-C057-740E-A1BCBD15D2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02D34F-8274-4607-A5BD-7A217BB3417E}"/>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2836170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5E95-5B33-5955-468F-74470D626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662CB5-240D-D03C-AA5B-77597C423B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3FF5E1-0201-9F90-57DC-38919CAE3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BFE87-CA81-7F6B-B325-312827DD3504}"/>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6" name="Footer Placeholder 5">
            <a:extLst>
              <a:ext uri="{FF2B5EF4-FFF2-40B4-BE49-F238E27FC236}">
                <a16:creationId xmlns:a16="http://schemas.microsoft.com/office/drawing/2014/main" id="{13B86EDD-C1F3-0011-5626-BF12AEDCB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044B3A-6F74-0320-7916-37B9C69754E2}"/>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358333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0858-4663-73C1-30EA-4FA3A20ED8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5A805-8F6C-92D0-5D71-778252CCD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20C20-0A56-98B9-44B6-F943F677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62BDD-4409-E6A3-C221-5BBC22146845}"/>
              </a:ext>
            </a:extLst>
          </p:cNvPr>
          <p:cNvSpPr>
            <a:spLocks noGrp="1"/>
          </p:cNvSpPr>
          <p:nvPr>
            <p:ph type="dt" sz="half" idx="10"/>
          </p:nvPr>
        </p:nvSpPr>
        <p:spPr/>
        <p:txBody>
          <a:bodyPr/>
          <a:lstStyle/>
          <a:p>
            <a:fld id="{991ED8C0-CBBC-4E78-832A-F9A25EF99643}" type="datetimeFigureOut">
              <a:rPr lang="en-IN" smtClean="0"/>
              <a:t>20-01-2024</a:t>
            </a:fld>
            <a:endParaRPr lang="en-IN"/>
          </a:p>
        </p:txBody>
      </p:sp>
      <p:sp>
        <p:nvSpPr>
          <p:cNvPr id="6" name="Footer Placeholder 5">
            <a:extLst>
              <a:ext uri="{FF2B5EF4-FFF2-40B4-BE49-F238E27FC236}">
                <a16:creationId xmlns:a16="http://schemas.microsoft.com/office/drawing/2014/main" id="{C78ED3A5-D80C-844A-F229-162BE4DA8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FEA1D-BDB4-31DE-1E1B-A921134BBB5A}"/>
              </a:ext>
            </a:extLst>
          </p:cNvPr>
          <p:cNvSpPr>
            <a:spLocks noGrp="1"/>
          </p:cNvSpPr>
          <p:nvPr>
            <p:ph type="sldNum" sz="quarter" idx="12"/>
          </p:nvPr>
        </p:nvSpPr>
        <p:spPr/>
        <p:txBody>
          <a:bodyPr/>
          <a:lstStyle/>
          <a:p>
            <a:fld id="{7FCE9F5A-4DD2-4F30-ADA6-1658C5ADA523}" type="slidenum">
              <a:rPr lang="en-IN" smtClean="0"/>
              <a:t>‹#›</a:t>
            </a:fld>
            <a:endParaRPr lang="en-IN"/>
          </a:p>
        </p:txBody>
      </p:sp>
    </p:spTree>
    <p:extLst>
      <p:ext uri="{BB962C8B-B14F-4D97-AF65-F5344CB8AC3E}">
        <p14:creationId xmlns:p14="http://schemas.microsoft.com/office/powerpoint/2010/main" val="414737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E22E1-B0B6-CB10-C08F-A31557706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B720F-BA34-B826-E0A3-F33BFF5EF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054DA-CA5B-FF37-0466-220636770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ED8C0-CBBC-4E78-832A-F9A25EF99643}" type="datetimeFigureOut">
              <a:rPr lang="en-IN" smtClean="0"/>
              <a:t>20-01-2024</a:t>
            </a:fld>
            <a:endParaRPr lang="en-IN"/>
          </a:p>
        </p:txBody>
      </p:sp>
      <p:sp>
        <p:nvSpPr>
          <p:cNvPr id="5" name="Footer Placeholder 4">
            <a:extLst>
              <a:ext uri="{FF2B5EF4-FFF2-40B4-BE49-F238E27FC236}">
                <a16:creationId xmlns:a16="http://schemas.microsoft.com/office/drawing/2014/main" id="{B129F078-A379-E7EB-5F8F-FE2212E09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E719DB-6F11-AFCD-D316-E5DC2987F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E9F5A-4DD2-4F30-ADA6-1658C5ADA523}" type="slidenum">
              <a:rPr lang="en-IN" smtClean="0"/>
              <a:t>‹#›</a:t>
            </a:fld>
            <a:endParaRPr lang="en-IN"/>
          </a:p>
        </p:txBody>
      </p:sp>
    </p:spTree>
    <p:extLst>
      <p:ext uri="{BB962C8B-B14F-4D97-AF65-F5344CB8AC3E}">
        <p14:creationId xmlns:p14="http://schemas.microsoft.com/office/powerpoint/2010/main" val="264207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mailto:sairakesh228@gmail.com"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sairakeshh" TargetMode="External"/><Relationship Id="rId4" Type="http://schemas.openxmlformats.org/officeDocument/2006/relationships/hyperlink" Target="https://shorturl.at/uAG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07525C-289F-347F-5616-0F0BE328C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3" y="4786709"/>
            <a:ext cx="12232599" cy="2071300"/>
          </a:xfrm>
          <a:prstGeom prst="rect">
            <a:avLst/>
          </a:prstGeom>
        </p:spPr>
      </p:pic>
      <p:sp>
        <p:nvSpPr>
          <p:cNvPr id="4" name="TextBox 3">
            <a:extLst>
              <a:ext uri="{FF2B5EF4-FFF2-40B4-BE49-F238E27FC236}">
                <a16:creationId xmlns:a16="http://schemas.microsoft.com/office/drawing/2014/main" id="{2F1FEB5A-276C-DF4B-1264-4F6DA0EC5D6E}"/>
              </a:ext>
            </a:extLst>
          </p:cNvPr>
          <p:cNvSpPr txBox="1"/>
          <p:nvPr/>
        </p:nvSpPr>
        <p:spPr>
          <a:xfrm>
            <a:off x="168197" y="186612"/>
            <a:ext cx="11635027" cy="2630272"/>
          </a:xfrm>
          <a:prstGeom prst="rect">
            <a:avLst/>
          </a:prstGeom>
          <a:noFill/>
        </p:spPr>
        <p:txBody>
          <a:bodyPr wrap="square" rtlCol="0">
            <a:spAutoFit/>
          </a:bodyPr>
          <a:lstStyle/>
          <a:p>
            <a:r>
              <a:rPr lang="en-IN" sz="4800" u="sng" dirty="0">
                <a:latin typeface="Agency FB" panose="020B0503020202020204" pitchFamily="34" charset="0"/>
              </a:rPr>
              <a:t>BUSINESS ANALYSIS REPORT</a:t>
            </a:r>
          </a:p>
          <a:p>
            <a:pPr>
              <a:lnSpc>
                <a:spcPct val="150000"/>
              </a:lnSpc>
            </a:pPr>
            <a:r>
              <a:rPr lang="en-IN" sz="2400" u="sng" dirty="0">
                <a:latin typeface="Agency FB" panose="020B0503020202020204" pitchFamily="34" charset="0"/>
              </a:rPr>
              <a:t>FOR OPEN AI TOOLS</a:t>
            </a:r>
          </a:p>
          <a:p>
            <a:endParaRPr lang="en-IN" sz="2400" u="sng" dirty="0">
              <a:latin typeface="Agency FB" panose="020B050302020202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OpenAI applications could revolutionize the education sector by offering personalized learning experiences and intelligent tutoring systems. Furthermore, in manufacturing, they could optimize processes, improve predictive maintenance, and enhance overall efficiency.</a:t>
            </a:r>
          </a:p>
        </p:txBody>
      </p:sp>
      <p:sp>
        <p:nvSpPr>
          <p:cNvPr id="6" name="TextBox 5">
            <a:extLst>
              <a:ext uri="{FF2B5EF4-FFF2-40B4-BE49-F238E27FC236}">
                <a16:creationId xmlns:a16="http://schemas.microsoft.com/office/drawing/2014/main" id="{9D2DEC85-D12D-6283-497D-4A263BFD093C}"/>
              </a:ext>
            </a:extLst>
          </p:cNvPr>
          <p:cNvSpPr txBox="1"/>
          <p:nvPr/>
        </p:nvSpPr>
        <p:spPr>
          <a:xfrm>
            <a:off x="168197" y="2815923"/>
            <a:ext cx="11635027" cy="923330"/>
          </a:xfrm>
          <a:prstGeom prst="rect">
            <a:avLst/>
          </a:prstGeom>
          <a:noFill/>
        </p:spPr>
        <p:txBody>
          <a:bodyPr wrap="square">
            <a:spAutoFit/>
          </a:bodyPr>
          <a:lstStyle/>
          <a:p>
            <a:r>
              <a:rPr lang="en-IN" dirty="0"/>
              <a:t>Healthcare and finance are another  industries where OpenAI applications, such as advanced natural language processing for medical records or predictive analytics for financial markets, could have a substantial impact on efficiency, decision-making, and overall outcomes.</a:t>
            </a:r>
          </a:p>
        </p:txBody>
      </p:sp>
    </p:spTree>
    <p:extLst>
      <p:ext uri="{BB962C8B-B14F-4D97-AF65-F5344CB8AC3E}">
        <p14:creationId xmlns:p14="http://schemas.microsoft.com/office/powerpoint/2010/main" val="89224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9C4C-F2DA-0227-FA8B-8F868C70B972}"/>
              </a:ext>
            </a:extLst>
          </p:cNvPr>
          <p:cNvSpPr>
            <a:spLocks noGrp="1"/>
          </p:cNvSpPr>
          <p:nvPr>
            <p:ph type="title"/>
          </p:nvPr>
        </p:nvSpPr>
        <p:spPr>
          <a:xfrm>
            <a:off x="838200" y="187844"/>
            <a:ext cx="10515600" cy="1325563"/>
          </a:xfrm>
        </p:spPr>
        <p:txBody>
          <a:bodyPr>
            <a:normAutofit/>
          </a:bodyPr>
          <a:lstStyle/>
          <a:p>
            <a:pPr algn="ctr"/>
            <a:r>
              <a:rPr lang="en-IN" sz="4800" b="1" dirty="0"/>
              <a:t>SWOT</a:t>
            </a:r>
            <a:r>
              <a:rPr lang="en-IN" sz="4800" b="1" i="1" dirty="0"/>
              <a:t> </a:t>
            </a:r>
            <a:r>
              <a:rPr lang="en-IN" sz="4800" b="1" dirty="0"/>
              <a:t>Analysis for Docusensa.ai</a:t>
            </a:r>
          </a:p>
        </p:txBody>
      </p:sp>
      <p:sp>
        <p:nvSpPr>
          <p:cNvPr id="3" name="Text Placeholder 2">
            <a:extLst>
              <a:ext uri="{FF2B5EF4-FFF2-40B4-BE49-F238E27FC236}">
                <a16:creationId xmlns:a16="http://schemas.microsoft.com/office/drawing/2014/main" id="{C12E6046-E91D-195D-3D4A-3C4BEB72AFFB}"/>
              </a:ext>
            </a:extLst>
          </p:cNvPr>
          <p:cNvSpPr>
            <a:spLocks noGrp="1"/>
          </p:cNvSpPr>
          <p:nvPr>
            <p:ph type="body" idx="1"/>
          </p:nvPr>
        </p:nvSpPr>
        <p:spPr>
          <a:xfrm>
            <a:off x="839788" y="1330678"/>
            <a:ext cx="10429525" cy="823912"/>
          </a:xfrm>
        </p:spPr>
        <p:txBody>
          <a:bodyPr>
            <a:normAutofit/>
          </a:bodyPr>
          <a:lstStyle/>
          <a:p>
            <a:r>
              <a:rPr lang="en-US" sz="1800" b="0" dirty="0"/>
              <a:t>On a whole, Docusensa presents a promising tool for collaborative document analysis, but addressing limitations and staying ahead of evolving user expectations will be key to sustained success.</a:t>
            </a:r>
            <a:endParaRPr lang="en-IN" sz="1800" b="0" dirty="0"/>
          </a:p>
        </p:txBody>
      </p:sp>
      <p:pic>
        <p:nvPicPr>
          <p:cNvPr id="12" name="Content Placeholder 11">
            <a:extLst>
              <a:ext uri="{FF2B5EF4-FFF2-40B4-BE49-F238E27FC236}">
                <a16:creationId xmlns:a16="http://schemas.microsoft.com/office/drawing/2014/main" id="{7E560F42-54BC-ABC4-1628-CB581A46802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7269" y="2542399"/>
            <a:ext cx="4782825" cy="3684588"/>
          </a:xfrm>
          <a:effectLst>
            <a:innerShdw blurRad="114300">
              <a:prstClr val="black"/>
            </a:innerShdw>
          </a:effectLst>
        </p:spPr>
      </p:pic>
      <p:pic>
        <p:nvPicPr>
          <p:cNvPr id="14" name="Content Placeholder 13">
            <a:extLst>
              <a:ext uri="{FF2B5EF4-FFF2-40B4-BE49-F238E27FC236}">
                <a16:creationId xmlns:a16="http://schemas.microsoft.com/office/drawing/2014/main" id="{23FFA796-121E-0758-FC55-176F099C9A0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58274" y="2542399"/>
            <a:ext cx="5011039" cy="3684588"/>
          </a:xfrm>
          <a:effectLst>
            <a:innerShdw blurRad="114300">
              <a:prstClr val="black"/>
            </a:innerShdw>
          </a:effectLst>
        </p:spPr>
      </p:pic>
    </p:spTree>
    <p:extLst>
      <p:ext uri="{BB962C8B-B14F-4D97-AF65-F5344CB8AC3E}">
        <p14:creationId xmlns:p14="http://schemas.microsoft.com/office/powerpoint/2010/main" val="284511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9A4C-4587-697C-F7F6-504585C3F543}"/>
              </a:ext>
            </a:extLst>
          </p:cNvPr>
          <p:cNvSpPr>
            <a:spLocks noGrp="1"/>
          </p:cNvSpPr>
          <p:nvPr>
            <p:ph type="title"/>
          </p:nvPr>
        </p:nvSpPr>
        <p:spPr>
          <a:xfrm>
            <a:off x="839788" y="104775"/>
            <a:ext cx="10515600" cy="1325563"/>
          </a:xfrm>
        </p:spPr>
        <p:txBody>
          <a:bodyPr>
            <a:normAutofit/>
          </a:bodyPr>
          <a:lstStyle/>
          <a:p>
            <a:pPr algn="ctr"/>
            <a:r>
              <a:rPr lang="en-IN" sz="4800" b="1" dirty="0"/>
              <a:t>SWOT Analysis for pdf.ai</a:t>
            </a:r>
          </a:p>
        </p:txBody>
      </p:sp>
      <p:sp>
        <p:nvSpPr>
          <p:cNvPr id="3" name="Text Placeholder 2">
            <a:extLst>
              <a:ext uri="{FF2B5EF4-FFF2-40B4-BE49-F238E27FC236}">
                <a16:creationId xmlns:a16="http://schemas.microsoft.com/office/drawing/2014/main" id="{3BDAB111-F879-B292-270A-F95A89AAC003}"/>
              </a:ext>
            </a:extLst>
          </p:cNvPr>
          <p:cNvSpPr>
            <a:spLocks noGrp="1"/>
          </p:cNvSpPr>
          <p:nvPr>
            <p:ph type="body" idx="1"/>
          </p:nvPr>
        </p:nvSpPr>
        <p:spPr>
          <a:xfrm>
            <a:off x="839788" y="1307938"/>
            <a:ext cx="10429525" cy="823912"/>
          </a:xfrm>
        </p:spPr>
        <p:txBody>
          <a:bodyPr>
            <a:normAutofit/>
          </a:bodyPr>
          <a:lstStyle/>
          <a:p>
            <a:r>
              <a:rPr lang="en-US" sz="1800" b="0" dirty="0"/>
              <a:t>Pdf.AI exhibits strong document handling capabilities and user-friendly features. To stay competitive, addressing weaknesses and exploring new functionalities will be essential for long-term success.</a:t>
            </a:r>
            <a:endParaRPr lang="en-IN" sz="1800" b="0" dirty="0"/>
          </a:p>
        </p:txBody>
      </p:sp>
      <p:pic>
        <p:nvPicPr>
          <p:cNvPr id="22" name="Content Placeholder 21">
            <a:extLst>
              <a:ext uri="{FF2B5EF4-FFF2-40B4-BE49-F238E27FC236}">
                <a16:creationId xmlns:a16="http://schemas.microsoft.com/office/drawing/2014/main" id="{8FF54E98-681D-1198-0C2A-858F9558CE5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58274" y="2654370"/>
            <a:ext cx="5011039" cy="3684588"/>
          </a:xfrm>
          <a:effectLst>
            <a:innerShdw blurRad="114300">
              <a:prstClr val="black"/>
            </a:innerShdw>
          </a:effectLst>
        </p:spPr>
      </p:pic>
      <p:pic>
        <p:nvPicPr>
          <p:cNvPr id="20" name="Content Placeholder 19">
            <a:extLst>
              <a:ext uri="{FF2B5EF4-FFF2-40B4-BE49-F238E27FC236}">
                <a16:creationId xmlns:a16="http://schemas.microsoft.com/office/drawing/2014/main" id="{F1DABC94-DD1C-1ACF-E1D4-F50426F018B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18451" y="2654370"/>
            <a:ext cx="4800460" cy="3684588"/>
          </a:xfrm>
          <a:effectLst>
            <a:innerShdw blurRad="114300">
              <a:prstClr val="black"/>
            </a:innerShdw>
          </a:effectLst>
        </p:spPr>
      </p:pic>
    </p:spTree>
    <p:extLst>
      <p:ext uri="{BB962C8B-B14F-4D97-AF65-F5344CB8AC3E}">
        <p14:creationId xmlns:p14="http://schemas.microsoft.com/office/powerpoint/2010/main" val="30132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24000" r="-2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AECCB8-B046-B5C9-C07D-C12F8BEF7270}"/>
              </a:ext>
            </a:extLst>
          </p:cNvPr>
          <p:cNvSpPr txBox="1"/>
          <p:nvPr/>
        </p:nvSpPr>
        <p:spPr>
          <a:xfrm>
            <a:off x="1076130" y="836105"/>
            <a:ext cx="9965093" cy="1754326"/>
          </a:xfrm>
          <a:prstGeom prst="rect">
            <a:avLst/>
          </a:prstGeom>
          <a:noFill/>
        </p:spPr>
        <p:txBody>
          <a:bodyPr wrap="square" rtlCol="0">
            <a:spAutoFit/>
          </a:bodyPr>
          <a:lstStyle/>
          <a:p>
            <a:pPr algn="just"/>
            <a:r>
              <a:rPr lang="en-US" b="1" dirty="0"/>
              <a:t>Name:</a:t>
            </a:r>
            <a:r>
              <a:rPr lang="en-US" dirty="0"/>
              <a:t>                              </a:t>
            </a:r>
            <a:r>
              <a:rPr lang="en-US" dirty="0" err="1"/>
              <a:t>Sarath</a:t>
            </a:r>
            <a:r>
              <a:rPr lang="en-US" dirty="0"/>
              <a:t> Chandra</a:t>
            </a:r>
          </a:p>
          <a:p>
            <a:pPr algn="just"/>
            <a:r>
              <a:rPr lang="en-US" b="1" dirty="0"/>
              <a:t>Background:</a:t>
            </a:r>
            <a:r>
              <a:rPr lang="en-US" dirty="0"/>
              <a:t>                   Graduate Student</a:t>
            </a:r>
          </a:p>
          <a:p>
            <a:pPr algn="just"/>
            <a:r>
              <a:rPr lang="en-US" b="1" dirty="0"/>
              <a:t>Age:</a:t>
            </a:r>
            <a:r>
              <a:rPr lang="en-US" dirty="0"/>
              <a:t>                                  26</a:t>
            </a:r>
          </a:p>
          <a:p>
            <a:pPr algn="just"/>
            <a:r>
              <a:rPr lang="en-US" b="1" dirty="0"/>
              <a:t>Occupation:</a:t>
            </a:r>
            <a:r>
              <a:rPr lang="en-US" dirty="0"/>
              <a:t>                    Graduate Student</a:t>
            </a:r>
          </a:p>
          <a:p>
            <a:pPr algn="just"/>
            <a:r>
              <a:rPr lang="en-US" b="1" dirty="0"/>
              <a:t>Field of Study:</a:t>
            </a:r>
            <a:r>
              <a:rPr lang="en-US" dirty="0"/>
              <a:t>                Computer Science</a:t>
            </a:r>
          </a:p>
          <a:p>
            <a:pPr algn="just"/>
            <a:r>
              <a:rPr lang="en-US" b="1" dirty="0"/>
              <a:t>Learning Environment:</a:t>
            </a:r>
            <a:r>
              <a:rPr lang="en-US" dirty="0"/>
              <a:t> Pursuing an advanced degree through an online learning platform.</a:t>
            </a:r>
            <a:endParaRPr lang="en-IN" dirty="0"/>
          </a:p>
        </p:txBody>
      </p:sp>
      <p:sp>
        <p:nvSpPr>
          <p:cNvPr id="3" name="TextBox 2">
            <a:extLst>
              <a:ext uri="{FF2B5EF4-FFF2-40B4-BE49-F238E27FC236}">
                <a16:creationId xmlns:a16="http://schemas.microsoft.com/office/drawing/2014/main" id="{4F544EDA-C75F-414B-0F47-AC9E8AB971BB}"/>
              </a:ext>
            </a:extLst>
          </p:cNvPr>
          <p:cNvSpPr txBox="1"/>
          <p:nvPr/>
        </p:nvSpPr>
        <p:spPr>
          <a:xfrm>
            <a:off x="1113453" y="214604"/>
            <a:ext cx="9927771" cy="461665"/>
          </a:xfrm>
          <a:prstGeom prst="rect">
            <a:avLst/>
          </a:prstGeom>
          <a:noFill/>
        </p:spPr>
        <p:txBody>
          <a:bodyPr wrap="square" rtlCol="0">
            <a:spAutoFit/>
          </a:bodyPr>
          <a:lstStyle/>
          <a:p>
            <a:pPr algn="ctr"/>
            <a:r>
              <a:rPr lang="en-US" sz="2400" b="1" u="sng" dirty="0"/>
              <a:t>User Persona: Online Learner in Higher Education</a:t>
            </a:r>
          </a:p>
        </p:txBody>
      </p:sp>
      <p:sp>
        <p:nvSpPr>
          <p:cNvPr id="4" name="TextBox 3">
            <a:extLst>
              <a:ext uri="{FF2B5EF4-FFF2-40B4-BE49-F238E27FC236}">
                <a16:creationId xmlns:a16="http://schemas.microsoft.com/office/drawing/2014/main" id="{4DB87391-2FC0-2282-B357-3F540EB9B892}"/>
              </a:ext>
            </a:extLst>
          </p:cNvPr>
          <p:cNvSpPr txBox="1"/>
          <p:nvPr/>
        </p:nvSpPr>
        <p:spPr>
          <a:xfrm>
            <a:off x="1076130" y="2590431"/>
            <a:ext cx="9927771" cy="3970318"/>
          </a:xfrm>
          <a:prstGeom prst="rect">
            <a:avLst/>
          </a:prstGeom>
          <a:noFill/>
        </p:spPr>
        <p:txBody>
          <a:bodyPr wrap="square" rtlCol="0">
            <a:spAutoFit/>
          </a:bodyPr>
          <a:lstStyle/>
          <a:p>
            <a:r>
              <a:rPr lang="en-US" b="1" u="sng" dirty="0"/>
              <a:t>Goals and Challenges:</a:t>
            </a:r>
          </a:p>
          <a:p>
            <a:r>
              <a:rPr lang="en-US" dirty="0"/>
              <a:t>Goal: Master complex topics in computer science and stay updated on the latest advancements in the field.</a:t>
            </a:r>
          </a:p>
          <a:p>
            <a:r>
              <a:rPr lang="en-US" b="1" dirty="0"/>
              <a:t>Challenge: </a:t>
            </a:r>
            <a:r>
              <a:rPr lang="en-US" dirty="0"/>
              <a:t>Balancing a part-time job with coursework, struggling to efficiently comprehend extensive research papers and textbooks.</a:t>
            </a:r>
          </a:p>
          <a:p>
            <a:pPr>
              <a:lnSpc>
                <a:spcPct val="150000"/>
              </a:lnSpc>
            </a:pPr>
            <a:r>
              <a:rPr lang="en-IN" b="1" u="sng" dirty="0"/>
              <a:t>Key Benefits for </a:t>
            </a:r>
            <a:r>
              <a:rPr lang="en-IN" b="1" u="sng" dirty="0" err="1"/>
              <a:t>Sarath</a:t>
            </a:r>
            <a:r>
              <a:rPr lang="en-IN" b="1" u="sng" dirty="0"/>
              <a:t>:</a:t>
            </a:r>
          </a:p>
          <a:p>
            <a:r>
              <a:rPr lang="en-IN" b="1" dirty="0"/>
              <a:t>Personalized Learning:</a:t>
            </a:r>
            <a:r>
              <a:rPr lang="en-IN" dirty="0"/>
              <a:t> </a:t>
            </a:r>
            <a:r>
              <a:rPr lang="en-IN" dirty="0" err="1"/>
              <a:t>Docusensa</a:t>
            </a:r>
            <a:r>
              <a:rPr lang="en-IN" dirty="0"/>
              <a:t> tailors explanations to </a:t>
            </a:r>
            <a:r>
              <a:rPr lang="en-IN" dirty="0" err="1"/>
              <a:t>Sarath's</a:t>
            </a:r>
            <a:r>
              <a:rPr lang="en-IN" dirty="0"/>
              <a:t> learning style, providing a personalized and adaptive learning experience.</a:t>
            </a:r>
          </a:p>
          <a:p>
            <a:r>
              <a:rPr lang="en-IN" b="1" dirty="0"/>
              <a:t>Efficient Comprehension:</a:t>
            </a:r>
            <a:r>
              <a:rPr lang="en-IN" dirty="0"/>
              <a:t> By asking targeted questions, </a:t>
            </a:r>
            <a:r>
              <a:rPr lang="en-IN" dirty="0" err="1"/>
              <a:t>Sarath</a:t>
            </a:r>
            <a:r>
              <a:rPr lang="en-IN" dirty="0"/>
              <a:t> efficiently extracts key information from complex texts, enhancing overall understanding.</a:t>
            </a:r>
          </a:p>
          <a:p>
            <a:pPr>
              <a:lnSpc>
                <a:spcPct val="150000"/>
              </a:lnSpc>
            </a:pPr>
            <a:r>
              <a:rPr lang="en-US" b="1" u="sng" dirty="0"/>
              <a:t>Overall Impact:</a:t>
            </a:r>
          </a:p>
          <a:p>
            <a:r>
              <a:rPr lang="en-US" dirty="0"/>
              <a:t>OpenAI applications in education empower </a:t>
            </a:r>
            <a:r>
              <a:rPr lang="en-US" dirty="0" err="1"/>
              <a:t>Sarath</a:t>
            </a:r>
            <a:r>
              <a:rPr lang="en-US" dirty="0"/>
              <a:t> to navigate the demands of higher education effectively, making learning more personalized, engaging, and aligned with individual academic goals.</a:t>
            </a:r>
            <a:endParaRPr lang="en-IN" dirty="0"/>
          </a:p>
        </p:txBody>
      </p:sp>
    </p:spTree>
    <p:extLst>
      <p:ext uri="{BB962C8B-B14F-4D97-AF65-F5344CB8AC3E}">
        <p14:creationId xmlns:p14="http://schemas.microsoft.com/office/powerpoint/2010/main" val="3621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A68B2-3985-DA14-94D3-B7EC7FE5E941}"/>
              </a:ext>
            </a:extLst>
          </p:cNvPr>
          <p:cNvSpPr txBox="1"/>
          <p:nvPr/>
        </p:nvSpPr>
        <p:spPr>
          <a:xfrm>
            <a:off x="2049624" y="261257"/>
            <a:ext cx="8126964" cy="830997"/>
          </a:xfrm>
          <a:prstGeom prst="rect">
            <a:avLst/>
          </a:prstGeom>
          <a:noFill/>
        </p:spPr>
        <p:txBody>
          <a:bodyPr wrap="square" rtlCol="0">
            <a:spAutoFit/>
          </a:bodyPr>
          <a:lstStyle/>
          <a:p>
            <a:pPr algn="ctr"/>
            <a:r>
              <a:rPr lang="en-IN" sz="4800" b="1" u="sng" dirty="0"/>
              <a:t>Use cases of Open AI</a:t>
            </a:r>
          </a:p>
        </p:txBody>
      </p:sp>
      <p:sp>
        <p:nvSpPr>
          <p:cNvPr id="3" name="TextBox 2">
            <a:extLst>
              <a:ext uri="{FF2B5EF4-FFF2-40B4-BE49-F238E27FC236}">
                <a16:creationId xmlns:a16="http://schemas.microsoft.com/office/drawing/2014/main" id="{05D5349D-0665-6057-BE84-8935930F3CB9}"/>
              </a:ext>
            </a:extLst>
          </p:cNvPr>
          <p:cNvSpPr txBox="1"/>
          <p:nvPr/>
        </p:nvSpPr>
        <p:spPr>
          <a:xfrm>
            <a:off x="774441" y="1092254"/>
            <a:ext cx="10683551" cy="3877985"/>
          </a:xfrm>
          <a:prstGeom prst="rect">
            <a:avLst/>
          </a:prstGeom>
          <a:noFill/>
        </p:spPr>
        <p:txBody>
          <a:bodyPr wrap="square" rtlCol="0">
            <a:spAutoFit/>
          </a:bodyPr>
          <a:lstStyle/>
          <a:p>
            <a:pPr marL="285750" indent="-285750">
              <a:buFont typeface="Arial" panose="020B0604020202020204" pitchFamily="34" charset="0"/>
              <a:buChar char="•"/>
            </a:pPr>
            <a:r>
              <a:rPr lang="en-IN" dirty="0"/>
              <a:t>Enhanced Learning in Online Computer Science Courses</a:t>
            </a:r>
          </a:p>
          <a:p>
            <a:pPr marL="285750" indent="-285750">
              <a:buFont typeface="Arial" panose="020B0604020202020204" pitchFamily="34" charset="0"/>
              <a:buChar char="•"/>
            </a:pPr>
            <a:r>
              <a:rPr lang="en-IN" dirty="0"/>
              <a:t>Financial Report Analysis with Pdf.AI</a:t>
            </a:r>
          </a:p>
          <a:p>
            <a:endParaRPr lang="en-IN" dirty="0"/>
          </a:p>
          <a:p>
            <a:r>
              <a:rPr lang="en-US" sz="2400" b="1" u="sng" dirty="0"/>
              <a:t>Market Trend for an OpenAI application:</a:t>
            </a:r>
          </a:p>
          <a:p>
            <a:endParaRPr lang="en-US" sz="2400" b="1" u="sng" dirty="0"/>
          </a:p>
          <a:p>
            <a:r>
              <a:rPr lang="en-US" b="1" dirty="0"/>
              <a:t>Education Industry:</a:t>
            </a:r>
          </a:p>
          <a:p>
            <a:pPr marL="285750" indent="-285750">
              <a:buFont typeface="Arial" panose="020B0604020202020204" pitchFamily="34" charset="0"/>
              <a:buChar char="•"/>
            </a:pPr>
            <a:r>
              <a:rPr lang="en-US" b="1" dirty="0"/>
              <a:t>Adoption Rates: </a:t>
            </a:r>
            <a:r>
              <a:rPr lang="en-US" dirty="0"/>
              <a:t>The adoption of AI in education has been steadily increasing. With the rise of online learning platforms and the need for personalized education, OpenAI applications could see significant adoption, especially in higher education.</a:t>
            </a:r>
          </a:p>
          <a:p>
            <a:pPr marL="285750" indent="-285750">
              <a:buFont typeface="Arial" panose="020B0604020202020204" pitchFamily="34" charset="0"/>
              <a:buChar char="•"/>
            </a:pPr>
            <a:r>
              <a:rPr lang="en-US" b="1" dirty="0"/>
              <a:t>Technological Advancements: </a:t>
            </a:r>
            <a:r>
              <a:rPr lang="en-US" dirty="0"/>
              <a:t>As AI technologies continue to evolve, the capabilities of OpenAI applications may improve, making them more appealing to educational institutions and learners.</a:t>
            </a:r>
          </a:p>
          <a:p>
            <a:pPr marL="285750" indent="-285750">
              <a:buFont typeface="Arial" panose="020B0604020202020204" pitchFamily="34" charset="0"/>
              <a:buChar char="•"/>
            </a:pPr>
            <a:r>
              <a:rPr lang="en-US" b="1" dirty="0"/>
              <a:t>Market Trends: </a:t>
            </a:r>
            <a:r>
              <a:rPr lang="en-US" dirty="0"/>
              <a:t>Personalized learning, intelligent tutoring, and adaptive educational tools are growing trends. OpenAI applications align with these trends, suggesting a substantial market opportunity.</a:t>
            </a:r>
            <a:endParaRPr lang="en-IN" dirty="0"/>
          </a:p>
        </p:txBody>
      </p:sp>
      <p:sp>
        <p:nvSpPr>
          <p:cNvPr id="4" name="TextBox 3">
            <a:extLst>
              <a:ext uri="{FF2B5EF4-FFF2-40B4-BE49-F238E27FC236}">
                <a16:creationId xmlns:a16="http://schemas.microsoft.com/office/drawing/2014/main" id="{8D89DC01-F0EB-553E-52F5-1A50D234EADF}"/>
              </a:ext>
            </a:extLst>
          </p:cNvPr>
          <p:cNvSpPr txBox="1"/>
          <p:nvPr/>
        </p:nvSpPr>
        <p:spPr>
          <a:xfrm>
            <a:off x="7791061" y="5118956"/>
            <a:ext cx="3965510" cy="1477328"/>
          </a:xfrm>
          <a:prstGeom prst="rect">
            <a:avLst/>
          </a:prstGeom>
          <a:noFill/>
        </p:spPr>
        <p:txBody>
          <a:bodyPr wrap="square" rtlCol="0">
            <a:spAutoFit/>
          </a:bodyPr>
          <a:lstStyle/>
          <a:p>
            <a:r>
              <a:rPr lang="en-IN" b="1" dirty="0"/>
              <a:t>Presented by</a:t>
            </a:r>
            <a:r>
              <a:rPr lang="en-IN" dirty="0"/>
              <a:t> </a:t>
            </a:r>
          </a:p>
          <a:p>
            <a:r>
              <a:rPr lang="en-IN" dirty="0"/>
              <a:t>DHULIPUDI VENKATA SATYA SAI RAKESH.</a:t>
            </a:r>
          </a:p>
          <a:p>
            <a:r>
              <a:rPr lang="en-IN" dirty="0">
                <a:hlinkClick r:id="rId3"/>
              </a:rPr>
              <a:t>sairakesh228@gmail.com</a:t>
            </a:r>
            <a:endParaRPr lang="en-IN" dirty="0"/>
          </a:p>
          <a:p>
            <a:r>
              <a:rPr lang="en-IN" dirty="0" err="1"/>
              <a:t>Linkedin</a:t>
            </a:r>
            <a:r>
              <a:rPr lang="en-IN" dirty="0"/>
              <a:t> : </a:t>
            </a:r>
            <a:r>
              <a:rPr lang="en-IN" dirty="0">
                <a:hlinkClick r:id="rId4"/>
              </a:rPr>
              <a:t>https://shorturl.at/uAGJP</a:t>
            </a:r>
            <a:endParaRPr lang="en-IN" dirty="0"/>
          </a:p>
          <a:p>
            <a:r>
              <a:rPr lang="en-IN" dirty="0" err="1"/>
              <a:t>Github</a:t>
            </a:r>
            <a:r>
              <a:rPr lang="en-IN" dirty="0"/>
              <a:t> : </a:t>
            </a:r>
            <a:r>
              <a:rPr lang="en-IN" dirty="0">
                <a:hlinkClick r:id="rId5"/>
              </a:rPr>
              <a:t>https://github.com/sairakeshh</a:t>
            </a:r>
            <a:r>
              <a:rPr lang="en-IN" dirty="0"/>
              <a:t>  </a:t>
            </a:r>
          </a:p>
        </p:txBody>
      </p:sp>
    </p:spTree>
    <p:extLst>
      <p:ext uri="{BB962C8B-B14F-4D97-AF65-F5344CB8AC3E}">
        <p14:creationId xmlns:p14="http://schemas.microsoft.com/office/powerpoint/2010/main" val="2731217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474</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Agency FB</vt:lpstr>
      <vt:lpstr>Arial</vt:lpstr>
      <vt:lpstr>Calibri</vt:lpstr>
      <vt:lpstr>Calibri Light</vt:lpstr>
      <vt:lpstr>Office Theme</vt:lpstr>
      <vt:lpstr>PowerPoint Presentation</vt:lpstr>
      <vt:lpstr>SWOT Analysis for Docusensa.ai</vt:lpstr>
      <vt:lpstr>SWOT Analysis for pdf.ai</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Phaneendra Bonam</dc:creator>
  <cp:lastModifiedBy>Sai Phaneendra Bonam</cp:lastModifiedBy>
  <cp:revision>1</cp:revision>
  <dcterms:created xsi:type="dcterms:W3CDTF">2024-01-20T14:04:44Z</dcterms:created>
  <dcterms:modified xsi:type="dcterms:W3CDTF">2024-01-20T15:15:39Z</dcterms:modified>
</cp:coreProperties>
</file>