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97E1DB-402F-4C36-B4DF-81F5D5D08150}">
  <a:tblStyle styleId="{7197E1DB-402F-4C36-B4DF-81F5D5D08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c89c4b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8c89c4b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6ddbce01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6ddbce01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89ee46c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89ee46c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6ddbce01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6ddbce01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6ddbce01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6ddbce01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6ddbce01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6ddbce01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ddbce01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6ddbce01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6ddbce01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6ddbce01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6ddbce01a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6ddbce01a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ddbce0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ddbce0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ddbce01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6ddbce01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DISTRACTED DRIVER DETECTION USING CNN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80"/>
              <a:t>Sairam </a:t>
            </a:r>
            <a:r>
              <a:rPr lang="en-GB" sz="1580"/>
              <a:t>Cholleti(242CS014)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80"/>
              <a:t>Arjun Thulaseedhar </a:t>
            </a:r>
            <a:r>
              <a:rPr lang="en-GB" sz="1580"/>
              <a:t>(242CS010)</a:t>
            </a:r>
            <a:endParaRPr sz="158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1580"/>
              <a:t>Ayush Nigam (242CS012)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7650" y="601150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Prediction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850" y="2370350"/>
            <a:ext cx="3434859" cy="257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1529788"/>
            <a:ext cx="6669843" cy="6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3"/>
          <p:cNvGraphicFramePr/>
          <p:nvPr/>
        </p:nvGraphicFramePr>
        <p:xfrm>
          <a:off x="548900" y="136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{7197E1DB-402F-4C36-B4DF-81F5D5D08150}</a:tableStyleId>
              </a:tblPr>
              <a:tblGrid>
                <a:gridCol w="2364625"/>
                <a:gridCol w="1926400"/>
                <a:gridCol w="1926400"/>
                <a:gridCol w="1926400"/>
              </a:tblGrid>
              <a:tr h="1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VGG 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DenseNet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ResNet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layers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Number of Parameters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14,789,258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7,093,962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23,828,362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Loss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Cross Entropy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Cross Entropy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Cross Entropy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Optimization function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Adam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Measures for reducing overfitting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Early Stopping, Dropout.</a:t>
                      </a:r>
                      <a:br>
                        <a:rPr lang="en-GB"/>
                      </a:br>
                      <a:r>
                        <a:rPr lang="en-GB"/>
                        <a:t>Image augmentation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Early Stopping, Dropout.</a:t>
                      </a:r>
                      <a:br>
                        <a:rPr lang="en-GB"/>
                      </a:br>
                      <a:r>
                        <a:rPr lang="en-GB"/>
                        <a:t>Image augmentation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Dropout, Image Augmentation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86.4%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82.1%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Micro 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0.8640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0.8085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0.8835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3"/>
          <p:cNvSpPr txBox="1"/>
          <p:nvPr>
            <p:ph type="title"/>
          </p:nvPr>
        </p:nvSpPr>
        <p:spPr>
          <a:xfrm>
            <a:off x="548900" y="635775"/>
            <a:ext cx="7688700" cy="53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2620175" y="2147850"/>
            <a:ext cx="42324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   Thank You!</a:t>
            </a:r>
            <a:endParaRPr sz="3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56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6175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Majority of road accidents are caused by distracted drivers like looking in the phone, talking with passengers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we can detect these distractions and alert the drivers, we can avoid a lot of these accidents.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So our task is to detect distractions from images, similar to classification task.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Capture</a:t>
            </a:r>
            <a:r>
              <a:rPr lang="en-GB" sz="1600"/>
              <a:t> images from dashcam inside the car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 this task we can use deep learning models like CNN which are especially helpful in image classification tasks.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9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571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State Farm Distracted Driver Detection Dataset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aleway"/>
              <a:buChar char="●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Almost 22000 images(4.3 GB)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Raleway"/>
              <a:buChar char="●"/>
            </a:pPr>
            <a:r>
              <a:rPr lang="en-GB" sz="1600">
                <a:solidFill>
                  <a:srgbClr val="202124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Images are of 9 classes:</a:t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02124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1223800" y="2802450"/>
            <a:ext cx="30204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c0: safe driving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c1: texting - right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c2: talking on the phone - right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c3: texting - left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c4: talking on the phone - left</a:t>
            </a:r>
            <a:endParaRPr sz="12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478252" y="2802450"/>
            <a:ext cx="31365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c5: operating the radio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c6: drinking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c7: reaching behind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c8: hair and makeup</a:t>
            </a:r>
            <a:endParaRPr sz="1250">
              <a:solidFill>
                <a:srgbClr val="3C40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250"/>
              <a:buChar char="●"/>
            </a:pPr>
            <a:r>
              <a:rPr lang="en-GB" sz="1250">
                <a:solidFill>
                  <a:srgbClr val="3C4043"/>
                </a:solidFill>
              </a:rPr>
              <a:t>c9: talking to passenger</a:t>
            </a:r>
            <a:endParaRPr sz="12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C40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615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00" y="1853850"/>
            <a:ext cx="2783800" cy="2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700" y="1853852"/>
            <a:ext cx="2783800" cy="24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175" y="1853850"/>
            <a:ext cx="2783800" cy="24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441575" y="4448075"/>
            <a:ext cx="239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c0: Safe Driving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466250" y="4448075"/>
            <a:ext cx="239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c2: Talking on phone right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6355050" y="4448075"/>
            <a:ext cx="23967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6: Drinking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7650" y="59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1538425"/>
            <a:ext cx="7688700" cy="28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We are using 3 CNN models: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VGG16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DenseNet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-GB" sz="1400">
                <a:latin typeface="Raleway"/>
                <a:ea typeface="Raleway"/>
                <a:cs typeface="Raleway"/>
                <a:sym typeface="Raleway"/>
              </a:rPr>
              <a:t>ResNet50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Built the models and trained them on the training images(Dataset already split into train and test)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Evaluated the model against the test images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GB" sz="1600">
                <a:latin typeface="Raleway"/>
                <a:ea typeface="Raleway"/>
                <a:cs typeface="Raleway"/>
                <a:sym typeface="Raleway"/>
              </a:rPr>
              <a:t>We have used pre-trained models (trained on ImageNet) and updated the last layer to classify the input into the 10 defined classes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56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METRICS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1492300"/>
            <a:ext cx="7688700" cy="28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Accuracy</a:t>
            </a:r>
            <a:r>
              <a:rPr lang="en-GB"/>
              <a:t>:  Ratio of Number of Correct predictions to the total number of predictions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Micro F1 score</a:t>
            </a:r>
            <a:r>
              <a:rPr lang="en-GB"/>
              <a:t>: The harmonic mean of precision and recall calculated globally across all classes,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569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(VGG16)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775" y="1912250"/>
            <a:ext cx="3628000" cy="270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4">
            <a:alphaModFix/>
          </a:blip>
          <a:srcRect b="5962" l="0" r="0" t="0"/>
          <a:stretch/>
        </p:blipFill>
        <p:spPr>
          <a:xfrm>
            <a:off x="4773475" y="1988450"/>
            <a:ext cx="3628000" cy="263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7650" y="592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(DenseNet)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50" y="1926475"/>
            <a:ext cx="3599300" cy="26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800" y="2002675"/>
            <a:ext cx="3599300" cy="2662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7650" y="56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(Res</a:t>
            </a:r>
            <a:r>
              <a:rPr lang="en-GB"/>
              <a:t>Net50)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00" y="2078875"/>
            <a:ext cx="4073026" cy="28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213" y="2078875"/>
            <a:ext cx="3998113" cy="289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