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1" r:id="rId3"/>
    <p:sldId id="265" r:id="rId4"/>
    <p:sldId id="281" r:id="rId5"/>
    <p:sldId id="270" r:id="rId6"/>
    <p:sldId id="267" r:id="rId7"/>
    <p:sldId id="282" r:id="rId8"/>
    <p:sldId id="283" r:id="rId9"/>
    <p:sldId id="293" r:id="rId10"/>
    <p:sldId id="294" r:id="rId11"/>
    <p:sldId id="297" r:id="rId12"/>
    <p:sldId id="271" r:id="rId13"/>
    <p:sldId id="272" r:id="rId14"/>
    <p:sldId id="273" r:id="rId15"/>
    <p:sldId id="284" r:id="rId16"/>
    <p:sldId id="274" r:id="rId17"/>
    <p:sldId id="275" r:id="rId18"/>
    <p:sldId id="285" r:id="rId19"/>
    <p:sldId id="291" r:id="rId20"/>
    <p:sldId id="286" r:id="rId21"/>
    <p:sldId id="287" r:id="rId22"/>
    <p:sldId id="288" r:id="rId23"/>
    <p:sldId id="289" r:id="rId24"/>
    <p:sldId id="292" r:id="rId25"/>
    <p:sldId id="290" r:id="rId26"/>
    <p:sldId id="295" r:id="rId27"/>
    <p:sldId id="298" r:id="rId28"/>
    <p:sldId id="302" r:id="rId29"/>
    <p:sldId id="303" r:id="rId30"/>
    <p:sldId id="299" r:id="rId31"/>
    <p:sldId id="276" r:id="rId32"/>
    <p:sldId id="277" r:id="rId33"/>
    <p:sldId id="26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15" d="100"/>
          <a:sy n="115" d="100"/>
        </p:scale>
        <p:origin x="432" y="108"/>
      </p:cViewPr>
      <p:guideLst>
        <p:guide orient="horz" pos="218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3A6A79-D85F-4D25-B5FC-3B5D6704A7F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fld>
            <a:endParaRPr lang="en-IN"/>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13A6A79-D85F-4D25-B5FC-3B5D6704A7F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13A6A79-D85F-4D25-B5FC-3B5D6704A7F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13A6A79-D85F-4D25-B5FC-3B5D6704A7F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13A6A79-D85F-4D25-B5FC-3B5D6704A7F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fld>
            <a:endParaRPr lang="en-IN"/>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13A6A79-D85F-4D25-B5FC-3B5D6704A7F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3DA358-1224-4AAF-A557-330CB2F189CB}"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13A6A79-D85F-4D25-B5FC-3B5D6704A7FD}"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3DA358-1224-4AAF-A557-330CB2F189CB}" type="slidenum">
              <a:rPr lang="en-IN" smtClean="0"/>
            </a:fld>
            <a:endParaRPr lang="en-IN"/>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13A6A79-D85F-4D25-B5FC-3B5D6704A7FD}"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3DA358-1224-4AAF-A557-330CB2F189CB}"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3A6A79-D85F-4D25-B5FC-3B5D6704A7FD}"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3DA358-1224-4AAF-A557-330CB2F189C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13A6A79-D85F-4D25-B5FC-3B5D6704A7F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3DA358-1224-4AAF-A557-330CB2F189CB}" type="slidenum">
              <a:rPr lang="en-IN" smtClean="0"/>
            </a:fld>
            <a:endParaRPr lang="en-IN"/>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13A6A79-D85F-4D25-B5FC-3B5D6704A7F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3DA358-1224-4AAF-A557-330CB2F189CB}"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413A6A79-D85F-4D25-B5FC-3B5D6704A7FD}" type="datetimeFigureOut">
              <a:rPr lang="en-IN" smtClean="0"/>
            </a:fld>
            <a:endParaRPr lang="en-IN"/>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9B3DA358-1224-4AAF-A557-330CB2F189CB}"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hyperlink" Target="http://www.mallareddyuniversity.ac.in/" TargetMode="Externa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3.png"/><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5.png"/><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7.png"/><Relationship Id="rId1"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9.png"/><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597" y="97654"/>
            <a:ext cx="12014522" cy="6661960"/>
          </a:xfrm>
        </p:spPr>
        <p:txBody>
          <a:bodyPr>
            <a:normAutofit/>
          </a:bodyPr>
          <a:lstStyle/>
          <a:p>
            <a:pPr marR="441960">
              <a:spcBef>
                <a:spcPts val="445"/>
              </a:spcBef>
              <a:spcAft>
                <a:spcPts val="0"/>
              </a:spcAft>
            </a:pPr>
            <a:r>
              <a:rPr lang="en-US"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br>
              <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br>
            <a:br>
              <a:rPr lang="en-IN"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br>
            <a:r>
              <a:rPr lang="en-IN" sz="2000" b="1" cap="none"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br>
              <a:rPr lang="en-IN" sz="2000" b="1" cap="none"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br>
            <a:r>
              <a:rPr lang="en-IN" sz="20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				</a:t>
            </a:r>
            <a:r>
              <a:rPr lang="en-US" sz="1800" b="1" cap="none"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Department of Computer Science </a:t>
            </a:r>
            <a:r>
              <a:rPr lang="en-US" sz="18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&amp;</a:t>
            </a:r>
            <a:r>
              <a:rPr lang="en-US" sz="1800" b="1" cap="none"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Engineering</a:t>
            </a:r>
            <a:br>
              <a:rPr lang="en-US" sz="1800" b="1" cap="none"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0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altLang="en-US" sz="2000" b="1"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Amazon Sales Forecasting &amp; Analytics:</a:t>
            </a:r>
            <a:r>
              <a:rPr lang="en-US" altLang="en-US" sz="20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Trends, Insights, and Performance"</a:t>
            </a:r>
            <a:br>
              <a:rPr lang="en-US" sz="20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1800" b="1"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b="1"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Batch </a:t>
            </a:r>
            <a:r>
              <a:rPr lang="en-IN" sz="18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no</a:t>
            </a:r>
            <a:r>
              <a:rPr lang="en-IN" sz="1800" b="1"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IN" sz="1800" b="1"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B-91</a:t>
            </a:r>
            <a:br>
              <a:rPr lang="en-IN" sz="18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br>
            <a:r>
              <a:rPr lang="en-IN" sz="18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800" b="1"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1</a:t>
            </a:r>
            <a:r>
              <a:rPr lang="en-IN" sz="18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800" b="1"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2211CS010</a:t>
            </a:r>
            <a:r>
              <a:rPr lang="en-US" altLang="en-IN" sz="1800" b="1"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379</a:t>
            </a:r>
            <a:r>
              <a:rPr lang="en-IN" sz="1800" b="1"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8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en-IN" sz="18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M.SAIRAM</a:t>
            </a:r>
            <a:r>
              <a:rPr lang="en-IN" sz="18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br>
              <a:rPr lang="en-IN" sz="18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br>
            <a:r>
              <a:rPr lang="en-IN" sz="18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800" b="1"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2</a:t>
            </a:r>
            <a:r>
              <a:rPr lang="en-IN" sz="18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800" b="1"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mn-ea"/>
              </a:rPr>
              <a:t>2211CS010</a:t>
            </a:r>
            <a:r>
              <a:rPr lang="en-US" altLang="en-IN" sz="1800" b="1"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mn-ea"/>
              </a:rPr>
              <a:t>438</a:t>
            </a:r>
            <a:r>
              <a:rPr lang="en-IN" sz="18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mn-ea"/>
              </a:rPr>
              <a:t>(</a:t>
            </a:r>
            <a:r>
              <a:rPr lang="en-US" altLang="en-IN" sz="18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mn-ea"/>
              </a:rPr>
              <a:t>P.NIKHITHA)</a:t>
            </a:r>
            <a:br>
              <a:rPr lang="en-IN" sz="18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br>
            <a:r>
              <a:rPr lang="en-IN" sz="18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800" b="1"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3</a:t>
            </a:r>
            <a:r>
              <a:rPr lang="en-IN" sz="18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IN" sz="18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2211CS010367(M.VINAY)</a:t>
            </a:r>
            <a:br>
              <a:rPr lang="en-IN" sz="1800" b="1"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br>
            <a:r>
              <a:rPr lang="en-IN" sz="18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800" b="1"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8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800" b="1"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4.</a:t>
            </a:r>
            <a:r>
              <a:rPr lang="en-US" altLang="en-IN" sz="1800" b="1"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2211CS010209(G.KISHORE)</a:t>
            </a:r>
            <a:br>
              <a:rPr lang="en-IN" sz="1800" b="1"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br>
            <a:br>
              <a:rPr lang="en-IN" sz="1800" b="1" cap="none"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br>
            <a:br>
              <a:rPr lang="en-IN" sz="1800" b="1" cap="none"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br>
            <a:r>
              <a:rPr lang="en-IN" sz="1600" b="1" cap="none"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600" b="1" cap="none"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600" b="1" cap="none"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Guide </a:t>
            </a:r>
            <a:br>
              <a:rPr lang="en-IN" sz="1600" b="1"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600" b="1" cap="none"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en-IN" sz="1600" b="1" cap="none"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1600" b="1" dirty="0">
                <a:solidFill>
                  <a:schemeClr val="tx1"/>
                </a:solidFill>
                <a:latin typeface="Times New Roman" panose="02020603050405020304" pitchFamily="18" charset="0"/>
                <a:cs typeface="Times New Roman" panose="02020603050405020304" pitchFamily="18" charset="0"/>
              </a:rPr>
              <a:t>Mr.G.Raju </a:t>
            </a:r>
            <a:endParaRPr lang="en-US" altLang="en-US" sz="1600" b="1" dirty="0">
              <a:solidFill>
                <a:schemeClr val="tx1"/>
              </a:solidFill>
              <a:latin typeface="Times New Roman" panose="02020603050405020304" pitchFamily="18" charset="0"/>
              <a:cs typeface="Times New Roman" panose="02020603050405020304" pitchFamily="18" charset="0"/>
            </a:endParaRPr>
          </a:p>
        </p:txBody>
      </p:sp>
      <p:pic>
        <p:nvPicPr>
          <p:cNvPr id="4" name="image1.png"/>
          <p:cNvPicPr/>
          <p:nvPr/>
        </p:nvPicPr>
        <p:blipFill>
          <a:blip r:embed="rId1" cstate="print"/>
          <a:stretch>
            <a:fillRect/>
          </a:stretch>
        </p:blipFill>
        <p:spPr>
          <a:xfrm>
            <a:off x="614680" y="570230"/>
            <a:ext cx="10888345" cy="1145540"/>
          </a:xfrm>
          <a:prstGeom prst="rect">
            <a:avLst/>
          </a:prstGeom>
        </p:spPr>
      </p:pic>
      <p:sp>
        <p:nvSpPr>
          <p:cNvPr id="6" name="Text Box 6"/>
          <p:cNvSpPr txBox="1">
            <a:spLocks noChangeArrowheads="1"/>
          </p:cNvSpPr>
          <p:nvPr/>
        </p:nvSpPr>
        <p:spPr bwMode="auto">
          <a:xfrm>
            <a:off x="4564022" y="1429198"/>
            <a:ext cx="2753995" cy="357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6350" marR="6350" algn="ctr">
              <a:lnSpc>
                <a:spcPct val="115000"/>
              </a:lnSpc>
              <a:spcAft>
                <a:spcPts val="0"/>
              </a:spcAft>
            </a:pPr>
            <a:r>
              <a:rPr lang="en-IN" sz="950" spc="-5" dirty="0">
                <a:effectLst/>
                <a:latin typeface="Calibri" panose="020F0502020204030204"/>
                <a:ea typeface="Calibri" panose="020F0502020204030204"/>
                <a:cs typeface="Times New Roman" panose="02020603050405020304"/>
              </a:rPr>
              <a:t>(</a:t>
            </a:r>
            <a:r>
              <a:rPr lang="en-IN" sz="900" b="1" spc="-5" dirty="0" err="1">
                <a:effectLst/>
                <a:latin typeface="Calibri" panose="020F0502020204030204"/>
                <a:ea typeface="Calibri" panose="020F0502020204030204"/>
                <a:cs typeface="Times New Roman" panose="02020603050405020304"/>
              </a:rPr>
              <a:t>Telangana</a:t>
            </a:r>
            <a:r>
              <a:rPr lang="en-IN" sz="900" b="1" spc="-10" dirty="0">
                <a:effectLst/>
                <a:latin typeface="Calibri" panose="020F0502020204030204"/>
                <a:ea typeface="Calibri" panose="020F0502020204030204"/>
                <a:cs typeface="Times New Roman" panose="02020603050405020304"/>
              </a:rPr>
              <a:t> </a:t>
            </a:r>
            <a:r>
              <a:rPr lang="en-IN" sz="900" b="1" dirty="0">
                <a:effectLst/>
                <a:latin typeface="Calibri" panose="020F0502020204030204"/>
                <a:ea typeface="Calibri" panose="020F0502020204030204"/>
                <a:cs typeface="Times New Roman" panose="02020603050405020304"/>
              </a:rPr>
              <a:t>State</a:t>
            </a:r>
            <a:r>
              <a:rPr lang="en-IN" sz="900" b="1" spc="-30" dirty="0">
                <a:effectLst/>
                <a:latin typeface="Calibri" panose="020F0502020204030204"/>
                <a:ea typeface="Calibri" panose="020F0502020204030204"/>
                <a:cs typeface="Times New Roman" panose="02020603050405020304"/>
              </a:rPr>
              <a:t> </a:t>
            </a:r>
            <a:r>
              <a:rPr lang="en-IN" sz="900" b="1" dirty="0">
                <a:effectLst/>
                <a:latin typeface="Calibri" panose="020F0502020204030204"/>
                <a:ea typeface="Calibri" panose="020F0502020204030204"/>
                <a:cs typeface="Times New Roman" panose="02020603050405020304"/>
              </a:rPr>
              <a:t>Private</a:t>
            </a:r>
            <a:r>
              <a:rPr lang="en-IN" sz="900" b="1" spc="-50" dirty="0">
                <a:effectLst/>
                <a:latin typeface="Calibri" panose="020F0502020204030204"/>
                <a:ea typeface="Calibri" panose="020F0502020204030204"/>
                <a:cs typeface="Times New Roman" panose="02020603050405020304"/>
              </a:rPr>
              <a:t> </a:t>
            </a:r>
            <a:r>
              <a:rPr lang="en-IN" sz="900" b="1" dirty="0">
                <a:effectLst/>
                <a:latin typeface="Calibri" panose="020F0502020204030204"/>
                <a:ea typeface="Calibri" panose="020F0502020204030204"/>
                <a:cs typeface="Times New Roman" panose="02020603050405020304"/>
              </a:rPr>
              <a:t>Universities</a:t>
            </a:r>
            <a:r>
              <a:rPr lang="en-IN" sz="900" b="1" spc="-5" dirty="0">
                <a:effectLst/>
                <a:latin typeface="Calibri" panose="020F0502020204030204"/>
                <a:ea typeface="Calibri" panose="020F0502020204030204"/>
                <a:cs typeface="Times New Roman" panose="02020603050405020304"/>
              </a:rPr>
              <a:t> </a:t>
            </a:r>
            <a:r>
              <a:rPr lang="en-IN" sz="900" b="1" dirty="0">
                <a:effectLst/>
                <a:latin typeface="Calibri" panose="020F0502020204030204"/>
                <a:ea typeface="Calibri" panose="020F0502020204030204"/>
                <a:cs typeface="Times New Roman" panose="02020603050405020304"/>
              </a:rPr>
              <a:t>Act</a:t>
            </a:r>
            <a:r>
              <a:rPr lang="en-IN" sz="900" b="1" spc="-45" dirty="0">
                <a:effectLst/>
                <a:latin typeface="Calibri" panose="020F0502020204030204"/>
                <a:ea typeface="Calibri" panose="020F0502020204030204"/>
                <a:cs typeface="Times New Roman" panose="02020603050405020304"/>
              </a:rPr>
              <a:t> </a:t>
            </a:r>
            <a:r>
              <a:rPr lang="en-IN" sz="900" b="1" dirty="0">
                <a:effectLst/>
                <a:latin typeface="Calibri" panose="020F0502020204030204"/>
                <a:ea typeface="Calibri" panose="020F0502020204030204"/>
                <a:cs typeface="Times New Roman" panose="02020603050405020304"/>
              </a:rPr>
              <a:t>No.</a:t>
            </a:r>
            <a:r>
              <a:rPr lang="en-IN" sz="900" b="1" spc="-10" dirty="0">
                <a:effectLst/>
                <a:latin typeface="Calibri" panose="020F0502020204030204"/>
                <a:ea typeface="Calibri" panose="020F0502020204030204"/>
                <a:cs typeface="Times New Roman" panose="02020603050405020304"/>
              </a:rPr>
              <a:t> </a:t>
            </a:r>
            <a:r>
              <a:rPr lang="en-IN" sz="900" b="1" dirty="0">
                <a:effectLst/>
                <a:latin typeface="Calibri" panose="020F0502020204030204"/>
                <a:ea typeface="Calibri" panose="020F0502020204030204"/>
                <a:cs typeface="Times New Roman" panose="02020603050405020304"/>
              </a:rPr>
              <a:t>13</a:t>
            </a:r>
            <a:r>
              <a:rPr lang="en-IN" sz="900" b="1" spc="-30" dirty="0">
                <a:effectLst/>
                <a:latin typeface="Calibri" panose="020F0502020204030204"/>
                <a:ea typeface="Calibri" panose="020F0502020204030204"/>
                <a:cs typeface="Times New Roman" panose="02020603050405020304"/>
              </a:rPr>
              <a:t> </a:t>
            </a:r>
            <a:r>
              <a:rPr lang="en-IN" sz="900" b="1" dirty="0">
                <a:effectLst/>
                <a:latin typeface="Calibri" panose="020F0502020204030204"/>
                <a:ea typeface="Calibri" panose="020F0502020204030204"/>
                <a:cs typeface="Times New Roman" panose="02020603050405020304"/>
              </a:rPr>
              <a:t>of</a:t>
            </a:r>
            <a:r>
              <a:rPr lang="en-IN" sz="900" b="1" spc="-40" dirty="0">
                <a:effectLst/>
                <a:latin typeface="Calibri" panose="020F0502020204030204"/>
                <a:ea typeface="Calibri" panose="020F0502020204030204"/>
                <a:cs typeface="Times New Roman" panose="02020603050405020304"/>
              </a:rPr>
              <a:t> </a:t>
            </a:r>
            <a:r>
              <a:rPr lang="en-IN" sz="900" b="1" dirty="0">
                <a:effectLst/>
                <a:latin typeface="Calibri" panose="020F0502020204030204"/>
                <a:ea typeface="Calibri" panose="020F0502020204030204"/>
                <a:cs typeface="Times New Roman" panose="02020603050405020304"/>
              </a:rPr>
              <a:t>2020</a:t>
            </a:r>
            <a:r>
              <a:rPr lang="en-IN" sz="900" b="1" spc="-20" dirty="0">
                <a:effectLst/>
                <a:latin typeface="Calibri" panose="020F0502020204030204"/>
                <a:ea typeface="Calibri" panose="020F0502020204030204"/>
                <a:cs typeface="Times New Roman" panose="02020603050405020304"/>
              </a:rPr>
              <a:t> </a:t>
            </a:r>
            <a:r>
              <a:rPr lang="en-IN" sz="900" b="1" dirty="0">
                <a:effectLst/>
                <a:latin typeface="Calibri" panose="020F0502020204030204"/>
                <a:ea typeface="Calibri" panose="020F0502020204030204"/>
                <a:cs typeface="Times New Roman" panose="02020603050405020304"/>
              </a:rPr>
              <a:t>&amp;</a:t>
            </a:r>
            <a:endParaRPr lang="en-IN" sz="1100" dirty="0">
              <a:effectLst/>
              <a:latin typeface="Calibri" panose="020F0502020204030204"/>
              <a:ea typeface="Calibri" panose="020F0502020204030204"/>
              <a:cs typeface="Times New Roman" panose="02020603050405020304"/>
            </a:endParaRPr>
          </a:p>
          <a:p>
            <a:pPr marL="5715" marR="6350" algn="ctr">
              <a:lnSpc>
                <a:spcPct val="115000"/>
              </a:lnSpc>
              <a:spcBef>
                <a:spcPts val="5"/>
              </a:spcBef>
              <a:spcAft>
                <a:spcPts val="0"/>
              </a:spcAft>
            </a:pPr>
            <a:r>
              <a:rPr lang="en-IN" sz="900" b="1" dirty="0">
                <a:effectLst/>
                <a:latin typeface="Calibri" panose="020F0502020204030204"/>
                <a:ea typeface="Calibri" panose="020F0502020204030204"/>
                <a:cs typeface="Times New Roman" panose="02020603050405020304"/>
              </a:rPr>
              <a:t>G.O.Ms.</a:t>
            </a:r>
            <a:r>
              <a:rPr lang="en-IN" sz="900" b="1" spc="-45" dirty="0">
                <a:effectLst/>
                <a:latin typeface="Calibri" panose="020F0502020204030204"/>
                <a:ea typeface="Calibri" panose="020F0502020204030204"/>
                <a:cs typeface="Times New Roman" panose="02020603050405020304"/>
              </a:rPr>
              <a:t> </a:t>
            </a:r>
            <a:r>
              <a:rPr lang="en-IN" sz="900" b="1" dirty="0">
                <a:effectLst/>
                <a:latin typeface="Calibri" panose="020F0502020204030204"/>
                <a:ea typeface="Calibri" panose="020F0502020204030204"/>
                <a:cs typeface="Times New Roman" panose="02020603050405020304"/>
              </a:rPr>
              <a:t>No.</a:t>
            </a:r>
            <a:r>
              <a:rPr lang="en-IN" sz="900" b="1" spc="-25" dirty="0">
                <a:effectLst/>
                <a:latin typeface="Calibri" panose="020F0502020204030204"/>
                <a:ea typeface="Calibri" panose="020F0502020204030204"/>
                <a:cs typeface="Times New Roman" panose="02020603050405020304"/>
              </a:rPr>
              <a:t> </a:t>
            </a:r>
            <a:r>
              <a:rPr lang="en-IN" sz="900" b="1" dirty="0">
                <a:effectLst/>
                <a:latin typeface="Calibri" panose="020F0502020204030204"/>
                <a:ea typeface="Calibri" panose="020F0502020204030204"/>
                <a:cs typeface="Times New Roman" panose="02020603050405020304"/>
              </a:rPr>
              <a:t>14,</a:t>
            </a:r>
            <a:r>
              <a:rPr lang="en-IN" sz="900" b="1" spc="-50" dirty="0">
                <a:effectLst/>
                <a:latin typeface="Calibri" panose="020F0502020204030204"/>
                <a:ea typeface="Calibri" panose="020F0502020204030204"/>
                <a:cs typeface="Times New Roman" panose="02020603050405020304"/>
              </a:rPr>
              <a:t> </a:t>
            </a:r>
            <a:r>
              <a:rPr lang="en-IN" sz="900" b="1" dirty="0">
                <a:effectLst/>
                <a:latin typeface="Calibri" panose="020F0502020204030204"/>
                <a:ea typeface="Calibri" panose="020F0502020204030204"/>
                <a:cs typeface="Times New Roman" panose="02020603050405020304"/>
              </a:rPr>
              <a:t>Higher</a:t>
            </a:r>
            <a:r>
              <a:rPr lang="en-IN" sz="900" b="1" spc="-40" dirty="0">
                <a:effectLst/>
                <a:latin typeface="Calibri" panose="020F0502020204030204"/>
                <a:ea typeface="Calibri" panose="020F0502020204030204"/>
                <a:cs typeface="Times New Roman" panose="02020603050405020304"/>
              </a:rPr>
              <a:t> </a:t>
            </a:r>
            <a:r>
              <a:rPr lang="en-IN" sz="900" b="1" dirty="0">
                <a:effectLst/>
                <a:latin typeface="Calibri" panose="020F0502020204030204"/>
                <a:ea typeface="Calibri" panose="020F0502020204030204"/>
                <a:cs typeface="Times New Roman" panose="02020603050405020304"/>
              </a:rPr>
              <a:t>Education</a:t>
            </a:r>
            <a:r>
              <a:rPr lang="en-IN" sz="900" b="1" spc="-10" dirty="0">
                <a:effectLst/>
                <a:latin typeface="Calibri" panose="020F0502020204030204"/>
                <a:ea typeface="Calibri" panose="020F0502020204030204"/>
                <a:cs typeface="Times New Roman" panose="02020603050405020304"/>
              </a:rPr>
              <a:t> </a:t>
            </a:r>
            <a:r>
              <a:rPr lang="en-IN" sz="900" b="1" dirty="0">
                <a:effectLst/>
                <a:latin typeface="Calibri" panose="020F0502020204030204"/>
                <a:ea typeface="Calibri" panose="020F0502020204030204"/>
                <a:cs typeface="Times New Roman" panose="02020603050405020304"/>
              </a:rPr>
              <a:t>(UE)</a:t>
            </a:r>
            <a:r>
              <a:rPr lang="en-IN" sz="900" b="1" spc="-45" dirty="0">
                <a:effectLst/>
                <a:latin typeface="Calibri" panose="020F0502020204030204"/>
                <a:ea typeface="Calibri" panose="020F0502020204030204"/>
                <a:cs typeface="Times New Roman" panose="02020603050405020304"/>
              </a:rPr>
              <a:t> </a:t>
            </a:r>
            <a:r>
              <a:rPr lang="en-IN" sz="900" b="1" dirty="0">
                <a:effectLst/>
                <a:latin typeface="Calibri" panose="020F0502020204030204"/>
                <a:ea typeface="Calibri" panose="020F0502020204030204"/>
                <a:cs typeface="Times New Roman" panose="02020603050405020304"/>
              </a:rPr>
              <a:t>Department</a:t>
            </a:r>
            <a:r>
              <a:rPr lang="en-IN" sz="950" dirty="0">
                <a:effectLst/>
                <a:latin typeface="Calibri" panose="020F0502020204030204"/>
                <a:ea typeface="Calibri" panose="020F0502020204030204"/>
                <a:cs typeface="Times New Roman" panose="02020603050405020304"/>
              </a:rPr>
              <a:t>)</a:t>
            </a:r>
            <a:endParaRPr lang="en-IN" sz="1100" dirty="0">
              <a:effectLst/>
              <a:latin typeface="Calibri" panose="020F0502020204030204"/>
              <a:ea typeface="Calibri" panose="020F0502020204030204"/>
              <a:cs typeface="Times New Roman" panose="02020603050405020304"/>
            </a:endParaRPr>
          </a:p>
        </p:txBody>
      </p:sp>
      <p:sp>
        <p:nvSpPr>
          <p:cNvPr id="7" name="Text Box 3"/>
          <p:cNvSpPr txBox="1">
            <a:spLocks noChangeArrowheads="1"/>
          </p:cNvSpPr>
          <p:nvPr/>
        </p:nvSpPr>
        <p:spPr bwMode="auto">
          <a:xfrm>
            <a:off x="8497958" y="906015"/>
            <a:ext cx="1440180" cy="753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12700" marR="5080">
              <a:lnSpc>
                <a:spcPct val="92000"/>
              </a:lnSpc>
              <a:spcAft>
                <a:spcPts val="1000"/>
              </a:spcAft>
            </a:pPr>
            <a:r>
              <a:rPr lang="en-IN" sz="950" b="1" dirty="0" err="1">
                <a:effectLst/>
                <a:latin typeface="Calibri" panose="020F0502020204030204"/>
                <a:ea typeface="Calibri" panose="020F0502020204030204"/>
                <a:cs typeface="Times New Roman" panose="02020603050405020304"/>
              </a:rPr>
              <a:t>Maisammaguda</a:t>
            </a:r>
            <a:r>
              <a:rPr lang="en-IN" sz="950" b="1" dirty="0">
                <a:effectLst/>
                <a:latin typeface="Calibri" panose="020F0502020204030204"/>
                <a:ea typeface="Calibri" panose="020F0502020204030204"/>
                <a:cs typeface="Times New Roman" panose="02020603050405020304"/>
              </a:rPr>
              <a:t>, </a:t>
            </a:r>
            <a:r>
              <a:rPr lang="en-IN" sz="950" b="1" dirty="0" err="1">
                <a:effectLst/>
                <a:latin typeface="Calibri" panose="020F0502020204030204"/>
                <a:ea typeface="Calibri" panose="020F0502020204030204"/>
                <a:cs typeface="Times New Roman" panose="02020603050405020304"/>
              </a:rPr>
              <a:t>Kompally</a:t>
            </a:r>
            <a:r>
              <a:rPr lang="en-IN" sz="950" b="1" dirty="0">
                <a:effectLst/>
                <a:latin typeface="Calibri" panose="020F0502020204030204"/>
                <a:ea typeface="Calibri" panose="020F0502020204030204"/>
                <a:cs typeface="Times New Roman" panose="02020603050405020304"/>
              </a:rPr>
              <a:t>,</a:t>
            </a:r>
            <a:r>
              <a:rPr lang="en-IN" sz="950" b="1" spc="5" dirty="0">
                <a:effectLst/>
                <a:latin typeface="Calibri" panose="020F0502020204030204"/>
                <a:ea typeface="Calibri" panose="020F0502020204030204"/>
                <a:cs typeface="Times New Roman" panose="02020603050405020304"/>
              </a:rPr>
              <a:t> </a:t>
            </a:r>
            <a:r>
              <a:rPr lang="en-IN" sz="950" b="1" dirty="0" err="1">
                <a:effectLst/>
                <a:latin typeface="Calibri" panose="020F0502020204030204"/>
                <a:ea typeface="Calibri" panose="020F0502020204030204"/>
                <a:cs typeface="Times New Roman" panose="02020603050405020304"/>
              </a:rPr>
              <a:t>Medchal</a:t>
            </a:r>
            <a:r>
              <a:rPr lang="en-IN" sz="950" b="1" spc="-20" dirty="0">
                <a:effectLst/>
                <a:latin typeface="Calibri" panose="020F0502020204030204"/>
                <a:ea typeface="Calibri" panose="020F0502020204030204"/>
                <a:cs typeface="Times New Roman" panose="02020603050405020304"/>
              </a:rPr>
              <a:t> </a:t>
            </a:r>
            <a:r>
              <a:rPr lang="en-IN" sz="950" b="1" dirty="0">
                <a:effectLst/>
                <a:latin typeface="Calibri" panose="020F0502020204030204"/>
                <a:ea typeface="Calibri" panose="020F0502020204030204"/>
                <a:cs typeface="Times New Roman" panose="02020603050405020304"/>
              </a:rPr>
              <a:t>-</a:t>
            </a:r>
            <a:r>
              <a:rPr lang="en-IN" sz="950" b="1" spc="-5" dirty="0">
                <a:effectLst/>
                <a:latin typeface="Calibri" panose="020F0502020204030204"/>
                <a:ea typeface="Calibri" panose="020F0502020204030204"/>
                <a:cs typeface="Times New Roman" panose="02020603050405020304"/>
              </a:rPr>
              <a:t> </a:t>
            </a:r>
            <a:r>
              <a:rPr lang="en-IN" sz="950" b="1" dirty="0" err="1">
                <a:effectLst/>
                <a:latin typeface="Calibri" panose="020F0502020204030204"/>
                <a:ea typeface="Calibri" panose="020F0502020204030204"/>
                <a:cs typeface="Times New Roman" panose="02020603050405020304"/>
              </a:rPr>
              <a:t>Malkajgiri</a:t>
            </a:r>
            <a:r>
              <a:rPr lang="en-IN" sz="950" b="1" spc="-35" dirty="0">
                <a:effectLst/>
                <a:latin typeface="Calibri" panose="020F0502020204030204"/>
                <a:ea typeface="Calibri" panose="020F0502020204030204"/>
                <a:cs typeface="Times New Roman" panose="02020603050405020304"/>
              </a:rPr>
              <a:t> </a:t>
            </a:r>
            <a:r>
              <a:rPr lang="en-IN" sz="950" b="1" dirty="0">
                <a:effectLst/>
                <a:latin typeface="Calibri" panose="020F0502020204030204"/>
                <a:ea typeface="Calibri" panose="020F0502020204030204"/>
                <a:cs typeface="Times New Roman" panose="02020603050405020304"/>
              </a:rPr>
              <a:t>District</a:t>
            </a:r>
            <a:r>
              <a:rPr lang="en-IN" sz="950" b="1" spc="-200" dirty="0">
                <a:effectLst/>
                <a:latin typeface="Calibri" panose="020F0502020204030204"/>
                <a:ea typeface="Calibri" panose="020F0502020204030204"/>
                <a:cs typeface="Times New Roman" panose="02020603050405020304"/>
              </a:rPr>
              <a:t> </a:t>
            </a:r>
            <a:r>
              <a:rPr lang="en-IN" sz="950" b="1" dirty="0">
                <a:effectLst/>
                <a:latin typeface="Calibri" panose="020F0502020204030204"/>
                <a:ea typeface="Calibri" panose="020F0502020204030204"/>
                <a:cs typeface="Times New Roman" panose="02020603050405020304"/>
              </a:rPr>
              <a:t>Hyderabad - 500100,</a:t>
            </a:r>
            <a:r>
              <a:rPr lang="en-IN" sz="950" b="1" spc="5" dirty="0">
                <a:effectLst/>
                <a:latin typeface="Calibri" panose="020F0502020204030204"/>
                <a:ea typeface="Calibri" panose="020F0502020204030204"/>
                <a:cs typeface="Times New Roman" panose="02020603050405020304"/>
              </a:rPr>
              <a:t> </a:t>
            </a:r>
            <a:r>
              <a:rPr lang="en-IN" sz="950" b="1" dirty="0" err="1">
                <a:effectLst/>
                <a:latin typeface="Calibri" panose="020F0502020204030204"/>
                <a:ea typeface="Calibri" panose="020F0502020204030204"/>
                <a:cs typeface="Times New Roman" panose="02020603050405020304"/>
              </a:rPr>
              <a:t>Telangana</a:t>
            </a:r>
            <a:r>
              <a:rPr lang="en-IN" sz="950" b="1" spc="5" dirty="0">
                <a:effectLst/>
                <a:latin typeface="Calibri" panose="020F0502020204030204"/>
                <a:ea typeface="Calibri" panose="020F0502020204030204"/>
                <a:cs typeface="Times New Roman" panose="02020603050405020304"/>
              </a:rPr>
              <a:t> </a:t>
            </a:r>
            <a:r>
              <a:rPr lang="en-IN" sz="950" b="1" dirty="0">
                <a:effectLst/>
                <a:latin typeface="Calibri" panose="020F0502020204030204"/>
                <a:ea typeface="Calibri" panose="020F0502020204030204"/>
                <a:cs typeface="Times New Roman" panose="02020603050405020304"/>
              </a:rPr>
              <a:t>State</a:t>
            </a:r>
            <a:r>
              <a:rPr lang="en-IN" sz="950" b="1" u="none" strike="noStrike" dirty="0">
                <a:effectLst/>
                <a:latin typeface="Calibri" panose="020F0502020204030204"/>
                <a:ea typeface="Calibri" panose="020F0502020204030204"/>
                <a:cs typeface="Times New Roman" panose="02020603050405020304"/>
                <a:hlinkClick r:id="rId2"/>
              </a:rPr>
              <a:t>.</a:t>
            </a:r>
            <a:r>
              <a:rPr lang="en-IN" sz="950" b="1" spc="5" dirty="0">
                <a:effectLst/>
                <a:latin typeface="Calibri" panose="020F0502020204030204"/>
                <a:ea typeface="Calibri" panose="020F0502020204030204"/>
                <a:cs typeface="Times New Roman" panose="02020603050405020304"/>
              </a:rPr>
              <a:t> </a:t>
            </a:r>
            <a:r>
              <a:rPr lang="en-IN" sz="950" b="1" u="none" strike="noStrike" dirty="0">
                <a:effectLst/>
                <a:latin typeface="Calibri" panose="020F0502020204030204"/>
                <a:ea typeface="Calibri" panose="020F0502020204030204"/>
                <a:cs typeface="Times New Roman" panose="02020603050405020304"/>
                <a:hlinkClick r:id="rId2"/>
              </a:rPr>
              <a:t>www.mallareddyuniversity.</a:t>
            </a:r>
            <a:endParaRPr lang="en-IN" sz="1100" dirty="0">
              <a:effectLst/>
              <a:latin typeface="Calibri" panose="020F0502020204030204"/>
              <a:ea typeface="Calibri" panose="020F0502020204030204"/>
              <a:cs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605155" y="516890"/>
            <a:ext cx="10345420" cy="5956935"/>
          </a:xfrm>
          <a:prstGeom prst="rect">
            <a:avLst/>
          </a:prstGeom>
        </p:spPr>
        <p:txBody>
          <a:bodyPr wrap="square">
            <a:noAutofit/>
          </a:bodyPr>
          <a:p>
            <a:pPr>
              <a:spcAft>
                <a:spcPct val="60000"/>
              </a:spcAft>
            </a:pPr>
            <a:r>
              <a:rPr b="1">
                <a:latin typeface="Times New Roman" panose="02020603050405020304" pitchFamily="18" charset="0"/>
                <a:cs typeface="Times New Roman" panose="02020603050405020304" pitchFamily="18" charset="0"/>
              </a:rPr>
              <a:t>Predictive Modeling &amp; Machine Learning Techniques</a:t>
            </a:r>
            <a:endParaRPr b="1">
              <a:latin typeface="Times New Roman" panose="02020603050405020304" pitchFamily="18" charset="0"/>
              <a:cs typeface="Times New Roman" panose="02020603050405020304" pitchFamily="18" charset="0"/>
            </a:endParaRPr>
          </a:p>
          <a:p>
            <a:pPr>
              <a:spcAft>
                <a:spcPct val="60000"/>
              </a:spcAft>
            </a:pPr>
            <a:r>
              <a:rPr b="1">
                <a:latin typeface="Times New Roman" panose="02020603050405020304" pitchFamily="18" charset="0"/>
                <a:cs typeface="Times New Roman" panose="02020603050405020304" pitchFamily="18" charset="0"/>
              </a:rPr>
              <a:t>1. Predictive Modeling Techniques</a:t>
            </a:r>
            <a:endParaRPr b="1">
              <a:latin typeface="Times New Roman" panose="02020603050405020304" pitchFamily="18" charset="0"/>
              <a:cs typeface="Times New Roman" panose="02020603050405020304" pitchFamily="18" charset="0"/>
            </a:endParaRPr>
          </a:p>
          <a:p>
            <a:pPr>
              <a:buFont typeface="Arial" panose="020B0604020202020204"/>
              <a:buChar char="•"/>
            </a:pPr>
            <a:r>
              <a:rPr b="1">
                <a:latin typeface="Times New Roman" panose="02020603050405020304" pitchFamily="18" charset="0"/>
                <a:cs typeface="Times New Roman" panose="02020603050405020304" pitchFamily="18" charset="0"/>
              </a:rPr>
              <a:t>Linear Regression:</a:t>
            </a:r>
            <a:r>
              <a:rPr>
                <a:latin typeface="Times New Roman" panose="02020603050405020304" pitchFamily="18" charset="0"/>
                <a:cs typeface="Times New Roman" panose="02020603050405020304" pitchFamily="18" charset="0"/>
              </a:rPr>
              <a:t> Establishes a relationship between sales and influencing factors for trend forecasting.</a:t>
            </a:r>
            <a:endParaRPr>
              <a:latin typeface="Times New Roman" panose="02020603050405020304" pitchFamily="18" charset="0"/>
              <a:cs typeface="Times New Roman" panose="02020603050405020304" pitchFamily="18" charset="0"/>
            </a:endParaRPr>
          </a:p>
          <a:p>
            <a:pPr>
              <a:buFont typeface="Arial" panose="020B0604020202020204"/>
              <a:buChar char="•"/>
            </a:pPr>
            <a:r>
              <a:rPr b="1">
                <a:latin typeface="Times New Roman" panose="02020603050405020304" pitchFamily="18" charset="0"/>
                <a:cs typeface="Times New Roman" panose="02020603050405020304" pitchFamily="18" charset="0"/>
              </a:rPr>
              <a:t>PyCaret:</a:t>
            </a:r>
            <a:r>
              <a:rPr>
                <a:latin typeface="Times New Roman" panose="02020603050405020304" pitchFamily="18" charset="0"/>
                <a:cs typeface="Times New Roman" panose="02020603050405020304" pitchFamily="18" charset="0"/>
              </a:rPr>
              <a:t> An AutoML tool that automates model selection, training, and hyperparameter tuning for better predictions.</a:t>
            </a:r>
            <a:endParaRPr>
              <a:latin typeface="Times New Roman" panose="02020603050405020304" pitchFamily="18" charset="0"/>
              <a:cs typeface="Times New Roman" panose="02020603050405020304" pitchFamily="18" charset="0"/>
            </a:endParaRPr>
          </a:p>
          <a:p>
            <a:pPr>
              <a:buFont typeface="Arial" panose="020B0604020202020204"/>
              <a:buChar char="•"/>
            </a:pPr>
            <a:endParaRPr>
              <a:latin typeface="Times New Roman" panose="02020603050405020304" pitchFamily="18" charset="0"/>
              <a:cs typeface="Times New Roman" panose="02020603050405020304" pitchFamily="18" charset="0"/>
            </a:endParaRPr>
          </a:p>
          <a:p>
            <a:pPr>
              <a:spcAft>
                <a:spcPct val="60000"/>
              </a:spcAft>
            </a:pPr>
            <a:r>
              <a:rPr b="1">
                <a:latin typeface="Times New Roman" panose="02020603050405020304" pitchFamily="18" charset="0"/>
                <a:cs typeface="Times New Roman" panose="02020603050405020304" pitchFamily="18" charset="0"/>
              </a:rPr>
              <a:t>2. Feature Selection &amp; Optimization</a:t>
            </a:r>
            <a:endParaRPr b="1">
              <a:latin typeface="Times New Roman" panose="02020603050405020304" pitchFamily="18" charset="0"/>
              <a:cs typeface="Times New Roman" panose="02020603050405020304" pitchFamily="18" charset="0"/>
            </a:endParaRPr>
          </a:p>
          <a:p>
            <a:pPr>
              <a:buFont typeface="Arial" panose="020B0604020202020204"/>
              <a:buChar char="•"/>
            </a:pPr>
            <a:r>
              <a:rPr b="1">
                <a:latin typeface="Times New Roman" panose="02020603050405020304" pitchFamily="18" charset="0"/>
                <a:cs typeface="Times New Roman" panose="02020603050405020304" pitchFamily="18" charset="0"/>
              </a:rPr>
              <a:t>Lasso Regression</a:t>
            </a:r>
            <a:r>
              <a:rPr>
                <a:latin typeface="Times New Roman" panose="02020603050405020304" pitchFamily="18" charset="0"/>
                <a:cs typeface="Times New Roman" panose="02020603050405020304" pitchFamily="18" charset="0"/>
              </a:rPr>
              <a:t>: Uses L1 regularization to remove irrelevant features, preventing overfitting.</a:t>
            </a:r>
            <a:endParaRPr>
              <a:latin typeface="Times New Roman" panose="02020603050405020304" pitchFamily="18" charset="0"/>
              <a:cs typeface="Times New Roman" panose="02020603050405020304" pitchFamily="18" charset="0"/>
            </a:endParaRPr>
          </a:p>
          <a:p>
            <a:pPr>
              <a:buFont typeface="Arial" panose="020B0604020202020204"/>
              <a:buChar char="•"/>
            </a:pPr>
            <a:r>
              <a:rPr b="1">
                <a:latin typeface="Times New Roman" panose="02020603050405020304" pitchFamily="18" charset="0"/>
                <a:cs typeface="Times New Roman" panose="02020603050405020304" pitchFamily="18" charset="0"/>
              </a:rPr>
              <a:t>Least Angle Regression (LARS)</a:t>
            </a:r>
            <a:r>
              <a:rPr>
                <a:latin typeface="Times New Roman" panose="02020603050405020304" pitchFamily="18" charset="0"/>
                <a:cs typeface="Times New Roman" panose="02020603050405020304" pitchFamily="18" charset="0"/>
              </a:rPr>
              <a:t>: Efficiently selects the most important variables in datasets with correlated features.</a:t>
            </a:r>
            <a:endParaRPr>
              <a:latin typeface="Times New Roman" panose="02020603050405020304" pitchFamily="18" charset="0"/>
              <a:cs typeface="Times New Roman" panose="02020603050405020304" pitchFamily="18" charset="0"/>
            </a:endParaRPr>
          </a:p>
          <a:p>
            <a:pPr>
              <a:buFont typeface="Arial" panose="020B0604020202020204"/>
              <a:buChar char="•"/>
            </a:pPr>
            <a:endParaRPr>
              <a:latin typeface="Times New Roman" panose="02020603050405020304" pitchFamily="18" charset="0"/>
              <a:cs typeface="Times New Roman" panose="02020603050405020304" pitchFamily="18" charset="0"/>
            </a:endParaRPr>
          </a:p>
          <a:p>
            <a:pPr>
              <a:spcAft>
                <a:spcPct val="60000"/>
              </a:spcAft>
            </a:pPr>
            <a:r>
              <a:rPr b="1">
                <a:latin typeface="Times New Roman" panose="02020603050405020304" pitchFamily="18" charset="0"/>
                <a:cs typeface="Times New Roman" panose="02020603050405020304" pitchFamily="18" charset="0"/>
              </a:rPr>
              <a:t>3. Model Performance Evaluation Metrics</a:t>
            </a:r>
            <a:endParaRPr b="1">
              <a:latin typeface="Times New Roman" panose="02020603050405020304" pitchFamily="18" charset="0"/>
              <a:cs typeface="Times New Roman" panose="02020603050405020304" pitchFamily="18" charset="0"/>
            </a:endParaRPr>
          </a:p>
          <a:p>
            <a:pPr>
              <a:buFont typeface="Arial" panose="020B0604020202020204"/>
              <a:buChar char="•"/>
            </a:pPr>
            <a:r>
              <a:rPr b="1">
                <a:latin typeface="Times New Roman" panose="02020603050405020304" pitchFamily="18" charset="0"/>
                <a:cs typeface="Times New Roman" panose="02020603050405020304" pitchFamily="18" charset="0"/>
              </a:rPr>
              <a:t>Mean Absolute Error (MAE):</a:t>
            </a:r>
            <a:r>
              <a:rPr>
                <a:latin typeface="Times New Roman" panose="02020603050405020304" pitchFamily="18" charset="0"/>
                <a:cs typeface="Times New Roman" panose="02020603050405020304" pitchFamily="18" charset="0"/>
              </a:rPr>
              <a:t> Measures the average absolute difference between actual and predicted sales.</a:t>
            </a:r>
            <a:endParaRPr>
              <a:latin typeface="Times New Roman" panose="02020603050405020304" pitchFamily="18" charset="0"/>
              <a:cs typeface="Times New Roman" panose="02020603050405020304" pitchFamily="18" charset="0"/>
            </a:endParaRPr>
          </a:p>
          <a:p>
            <a:pPr>
              <a:buFont typeface="Arial" panose="020B0604020202020204"/>
              <a:buChar char="•"/>
            </a:pPr>
            <a:r>
              <a:rPr b="1">
                <a:latin typeface="Times New Roman" panose="02020603050405020304" pitchFamily="18" charset="0"/>
                <a:cs typeface="Times New Roman" panose="02020603050405020304" pitchFamily="18" charset="0"/>
              </a:rPr>
              <a:t>Mean Squared Error (MSE):</a:t>
            </a:r>
            <a:r>
              <a:rPr>
                <a:latin typeface="Times New Roman" panose="02020603050405020304" pitchFamily="18" charset="0"/>
                <a:cs typeface="Times New Roman" panose="02020603050405020304" pitchFamily="18" charset="0"/>
              </a:rPr>
              <a:t> Similar to MAE but penalizes larger errors more.</a:t>
            </a:r>
            <a:endParaRPr>
              <a:latin typeface="Times New Roman" panose="02020603050405020304" pitchFamily="18" charset="0"/>
              <a:cs typeface="Times New Roman" panose="02020603050405020304" pitchFamily="18" charset="0"/>
            </a:endParaRPr>
          </a:p>
          <a:p>
            <a:pPr>
              <a:buFont typeface="Arial" panose="020B0604020202020204"/>
              <a:buChar char="•"/>
            </a:pPr>
            <a:r>
              <a:rPr b="1">
                <a:latin typeface="Times New Roman" panose="02020603050405020304" pitchFamily="18" charset="0"/>
                <a:cs typeface="Times New Roman" panose="02020603050405020304" pitchFamily="18" charset="0"/>
              </a:rPr>
              <a:t>R² Score</a:t>
            </a:r>
            <a:r>
              <a:rPr>
                <a:latin typeface="Times New Roman" panose="02020603050405020304" pitchFamily="18" charset="0"/>
                <a:cs typeface="Times New Roman" panose="02020603050405020304" pitchFamily="18" charset="0"/>
              </a:rPr>
              <a:t>: Indicates how well the model explains sales variations (closer to 1 is better).</a:t>
            </a:r>
            <a:endParaRPr>
              <a:latin typeface="Times New Roman" panose="02020603050405020304" pitchFamily="18" charset="0"/>
              <a:cs typeface="Times New Roman" panose="02020603050405020304" pitchFamily="18" charset="0"/>
            </a:endParaRPr>
          </a:p>
          <a:p>
            <a:r>
              <a:rPr>
                <a:latin typeface="Times New Roman" panose="02020603050405020304" pitchFamily="18" charset="0"/>
                <a:cs typeface="Times New Roman" panose="02020603050405020304" pitchFamily="18" charset="0"/>
              </a:rPr>
              <a:t>These techniques improve forecasting accuracy, feature selection, and business decision-making for Amazon sales analysis. </a:t>
            </a:r>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dirty="0" smtClean="0">
                <a:sym typeface="+mn-ea"/>
              </a:rPr>
              <a:t> </a:t>
            </a:r>
            <a:r>
              <a:rPr lang="en-US" altLang="en-US" b="1" dirty="0">
                <a:latin typeface="Times New Roman" panose="02020603050405020304" pitchFamily="18" charset="0"/>
                <a:cs typeface="Times New Roman" panose="02020603050405020304" pitchFamily="18" charset="0"/>
                <a:sym typeface="+mn-ea"/>
              </a:rPr>
              <a:t>Proposed </a:t>
            </a:r>
            <a:r>
              <a:rPr lang="en-IN" dirty="0" smtClean="0">
                <a:sym typeface="+mn-ea"/>
              </a:rPr>
              <a:t>Methodology</a:t>
            </a:r>
            <a:endParaRPr lang="en-US"/>
          </a:p>
        </p:txBody>
      </p:sp>
      <p:sp>
        <p:nvSpPr>
          <p:cNvPr id="3" name="Text Box 2"/>
          <p:cNvSpPr txBox="1"/>
          <p:nvPr/>
        </p:nvSpPr>
        <p:spPr>
          <a:xfrm>
            <a:off x="808355" y="974725"/>
            <a:ext cx="7423785" cy="4965065"/>
          </a:xfrm>
          <a:prstGeom prst="rect">
            <a:avLst/>
          </a:prstGeom>
        </p:spPr>
        <p:txBody>
          <a:bodyPr wrap="square">
            <a:spAutoFit/>
          </a:bodyPr>
          <a:p>
            <a:pPr indent="0">
              <a:lnSpc>
                <a:spcPct val="120000"/>
              </a:lnSpc>
              <a:buFont typeface="Arial" panose="020B0604020202020204"/>
              <a:buNone/>
            </a:pPr>
            <a:endParaRPr lang="en-US" altLang="en-US" sz="2400" b="1"/>
          </a:p>
          <a:p>
            <a:pPr indent="0">
              <a:lnSpc>
                <a:spcPct val="120000"/>
              </a:lnSpc>
              <a:buFont typeface="Arial" panose="020B0604020202020204"/>
              <a:buNone/>
            </a:pPr>
            <a:r>
              <a:rPr lang="en-US" altLang="en-US" sz="2400" b="1"/>
              <a:t>1. Data Collection  </a:t>
            </a:r>
            <a:endParaRPr lang="en-US" altLang="en-US" sz="2400" b="1"/>
          </a:p>
          <a:p>
            <a:pPr indent="0">
              <a:lnSpc>
                <a:spcPct val="120000"/>
              </a:lnSpc>
              <a:buFont typeface="Arial" panose="020B0604020202020204"/>
              <a:buNone/>
            </a:pPr>
            <a:r>
              <a:rPr lang="en-US" altLang="en-US" sz="2400" b="1"/>
              <a:t>2. Data Preprocessing  </a:t>
            </a:r>
            <a:endParaRPr lang="en-US" altLang="en-US" sz="2400" b="1"/>
          </a:p>
          <a:p>
            <a:pPr indent="0">
              <a:lnSpc>
                <a:spcPct val="120000"/>
              </a:lnSpc>
              <a:buFont typeface="Arial" panose="020B0604020202020204"/>
              <a:buNone/>
            </a:pPr>
            <a:r>
              <a:rPr lang="en-US" altLang="en-US" sz="2400" b="1"/>
              <a:t>3. Data Analysis  </a:t>
            </a:r>
            <a:endParaRPr lang="en-US" altLang="en-US" sz="2400" b="1"/>
          </a:p>
          <a:p>
            <a:pPr indent="0">
              <a:lnSpc>
                <a:spcPct val="120000"/>
              </a:lnSpc>
              <a:buFont typeface="Arial" panose="020B0604020202020204"/>
              <a:buNone/>
            </a:pPr>
            <a:r>
              <a:rPr lang="en-US" altLang="en-US" sz="2400" b="1"/>
              <a:t>4. Predictive Modeling  and Model Evaluation  </a:t>
            </a:r>
            <a:endParaRPr lang="en-US" altLang="en-US" sz="2400" b="1"/>
          </a:p>
          <a:p>
            <a:pPr indent="0">
              <a:lnSpc>
                <a:spcPct val="120000"/>
              </a:lnSpc>
              <a:buFont typeface="Arial" panose="020B0604020202020204"/>
              <a:buNone/>
            </a:pPr>
            <a:r>
              <a:rPr lang="en-US" altLang="en-US" sz="2400" b="1"/>
              <a:t>5. Interactive Visualization  </a:t>
            </a:r>
            <a:endParaRPr lang="en-US" altLang="en-US" sz="2400" b="1"/>
          </a:p>
          <a:p>
            <a:pPr indent="0">
              <a:lnSpc>
                <a:spcPct val="120000"/>
              </a:lnSpc>
              <a:buFont typeface="Arial" panose="020B0604020202020204"/>
              <a:buNone/>
            </a:pPr>
            <a:r>
              <a:rPr lang="en-US" altLang="en-US" sz="2400" b="1"/>
              <a:t>6. Real-time Data Processing  </a:t>
            </a:r>
            <a:endParaRPr lang="en-US" altLang="en-US" sz="2400" b="1"/>
          </a:p>
          <a:p>
            <a:pPr indent="0">
              <a:lnSpc>
                <a:spcPct val="120000"/>
              </a:lnSpc>
              <a:buFont typeface="Arial" panose="020B0604020202020204"/>
              <a:buNone/>
            </a:pPr>
            <a:r>
              <a:rPr lang="en-US" altLang="en-US" sz="2400" b="1"/>
              <a:t>7. Model Optimization  </a:t>
            </a:r>
            <a:endParaRPr lang="en-US" altLang="en-US" sz="2400" b="1"/>
          </a:p>
          <a:p>
            <a:pPr indent="0">
              <a:lnSpc>
                <a:spcPct val="120000"/>
              </a:lnSpc>
              <a:buFont typeface="Arial" panose="020B0604020202020204"/>
              <a:buNone/>
            </a:pPr>
            <a:r>
              <a:rPr lang="en-US" altLang="en-US" sz="2400" b="1"/>
              <a:t>8. Anomaly Detection  </a:t>
            </a:r>
            <a:endParaRPr lang="en-US" altLang="en-US" sz="2400" b="1"/>
          </a:p>
          <a:p>
            <a:pPr indent="0">
              <a:lnSpc>
                <a:spcPct val="120000"/>
              </a:lnSpc>
              <a:buFont typeface="Arial" panose="020B0604020202020204"/>
              <a:buNone/>
            </a:pPr>
            <a:r>
              <a:rPr lang="en-US" altLang="en-US" sz="2400" b="1"/>
              <a:t>9. Deployment  </a:t>
            </a:r>
            <a:endParaRPr lang="en-US" altLang="en-US" sz="2400" b="1"/>
          </a:p>
          <a:p>
            <a:pPr indent="0">
              <a:lnSpc>
                <a:spcPct val="120000"/>
              </a:lnSpc>
              <a:buFont typeface="Arial" panose="020B0604020202020204"/>
              <a:buNone/>
            </a:pPr>
            <a:r>
              <a:rPr lang="en-US" altLang="en-US" sz="2400" b="1"/>
              <a:t>10. Outcome and Insights  </a:t>
            </a:r>
            <a:endParaRPr lang="en-US" altLang="en-US" sz="24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609600" y="533400"/>
            <a:ext cx="11309985" cy="5864225"/>
          </a:xfrm>
          <a:prstGeom prst="rect">
            <a:avLst/>
          </a:prstGeom>
        </p:spPr>
        <p:txBody>
          <a:bodyPr wrap="square">
            <a:noAutofit/>
          </a:bodyPr>
          <a:p>
            <a:pPr indent="0" algn="just">
              <a:lnSpc>
                <a:spcPct val="120000"/>
              </a:lnSpc>
              <a:buFont typeface="Arial" panose="020B0604020202020204"/>
              <a:buNone/>
            </a:pPr>
            <a:r>
              <a:rPr lang="en-US" altLang="en-US" b="1">
                <a:latin typeface="Times New Roman" panose="02020603050405020304" pitchFamily="18" charset="0"/>
                <a:cs typeface="Times New Roman" panose="02020603050405020304" pitchFamily="18" charset="0"/>
              </a:rPr>
              <a:t>1.Data Collection:</a:t>
            </a:r>
            <a:endParaRPr lang="en-US" altLang="en-US" b="1">
              <a:latin typeface="Times New Roman" panose="02020603050405020304" pitchFamily="18" charset="0"/>
              <a:cs typeface="Times New Roman" panose="02020603050405020304" pitchFamily="18" charset="0"/>
            </a:endParaRPr>
          </a:p>
          <a:p>
            <a:pPr indent="0" algn="just">
              <a:lnSpc>
                <a:spcPct val="120000"/>
              </a:lnSpc>
              <a:buFont typeface="Arial" panose="020B0604020202020204"/>
              <a:buNone/>
            </a:pPr>
            <a:r>
              <a:rPr lang="en-US" altLang="en-US">
                <a:latin typeface="Times New Roman" panose="02020603050405020304" pitchFamily="18" charset="0"/>
                <a:cs typeface="Times New Roman" panose="02020603050405020304" pitchFamily="18" charset="0"/>
              </a:rPr>
              <a:t>The project utilizes a dataset that includes historical Amazon sales data, including metrics like order date, ship date, units sold, revenue, cost, profit, and region. The raw data is sourced from CSV files, with the data structured for analysis using Pandas.</a:t>
            </a:r>
            <a:endParaRPr lang="en-US" altLang="en-US">
              <a:latin typeface="Times New Roman" panose="02020603050405020304" pitchFamily="18" charset="0"/>
              <a:cs typeface="Times New Roman" panose="02020603050405020304" pitchFamily="18" charset="0"/>
            </a:endParaRPr>
          </a:p>
          <a:p>
            <a:pPr indent="0" algn="just">
              <a:lnSpc>
                <a:spcPct val="120000"/>
              </a:lnSpc>
              <a:buFont typeface="Arial" panose="020B0604020202020204"/>
              <a:buNone/>
            </a:pPr>
            <a:endParaRPr lang="en-US" altLang="en-US">
              <a:latin typeface="Times New Roman" panose="02020603050405020304" pitchFamily="18" charset="0"/>
              <a:cs typeface="Times New Roman" panose="02020603050405020304" pitchFamily="18" charset="0"/>
            </a:endParaRPr>
          </a:p>
          <a:p>
            <a:pPr indent="0" algn="just">
              <a:lnSpc>
                <a:spcPct val="120000"/>
              </a:lnSpc>
              <a:buFont typeface="Arial" panose="020B0604020202020204"/>
              <a:buNone/>
            </a:pPr>
            <a:r>
              <a:rPr lang="en-US" altLang="en-US" b="1">
                <a:latin typeface="Times New Roman" panose="02020603050405020304" pitchFamily="18" charset="0"/>
                <a:cs typeface="Times New Roman" panose="02020603050405020304" pitchFamily="18" charset="0"/>
              </a:rPr>
              <a:t>2.Data Preprocessing</a:t>
            </a:r>
            <a:r>
              <a:rPr lang="en-US" altLang="en-US">
                <a:latin typeface="Times New Roman" panose="02020603050405020304" pitchFamily="18" charset="0"/>
                <a:cs typeface="Times New Roman" panose="02020603050405020304" pitchFamily="18" charset="0"/>
              </a:rPr>
              <a:t>:</a:t>
            </a:r>
            <a:endParaRPr lang="en-US" altLang="en-US">
              <a:latin typeface="Times New Roman" panose="02020603050405020304" pitchFamily="18" charset="0"/>
              <a:cs typeface="Times New Roman" panose="02020603050405020304" pitchFamily="18" charset="0"/>
            </a:endParaRPr>
          </a:p>
          <a:p>
            <a:pPr indent="0" algn="just">
              <a:lnSpc>
                <a:spcPct val="120000"/>
              </a:lnSpc>
              <a:buFont typeface="Arial" panose="020B0604020202020204"/>
              <a:buNone/>
            </a:pPr>
            <a:r>
              <a:rPr lang="en-US" altLang="en-US">
                <a:latin typeface="Times New Roman" panose="02020603050405020304" pitchFamily="18" charset="0"/>
                <a:cs typeface="Times New Roman" panose="02020603050405020304" pitchFamily="18" charset="0"/>
              </a:rPr>
              <a:t>Data cleaning is the first step, where the following tasks are performed:</a:t>
            </a:r>
            <a:endParaRPr lang="en-US" altLang="en-US">
              <a:latin typeface="Times New Roman" panose="02020603050405020304" pitchFamily="18" charset="0"/>
              <a:cs typeface="Times New Roman" panose="02020603050405020304" pitchFamily="18" charset="0"/>
            </a:endParaRPr>
          </a:p>
          <a:p>
            <a:pPr indent="0" algn="just">
              <a:lnSpc>
                <a:spcPct val="120000"/>
              </a:lnSpc>
              <a:buFont typeface="Arial" panose="020B0604020202020204"/>
              <a:buNone/>
            </a:pPr>
            <a:endParaRPr lang="en-US" altLang="en-US">
              <a:latin typeface="Times New Roman" panose="02020603050405020304" pitchFamily="18" charset="0"/>
              <a:cs typeface="Times New Roman" panose="02020603050405020304" pitchFamily="18" charset="0"/>
            </a:endParaRPr>
          </a:p>
          <a:p>
            <a:pPr indent="0" algn="just">
              <a:lnSpc>
                <a:spcPct val="120000"/>
              </a:lnSpc>
              <a:buFont typeface="Arial" panose="020B0604020202020204"/>
              <a:buNone/>
            </a:pPr>
            <a:r>
              <a:rPr lang="en-US" altLang="en-US">
                <a:latin typeface="Times New Roman" panose="02020603050405020304" pitchFamily="18" charset="0"/>
                <a:cs typeface="Times New Roman" panose="02020603050405020304" pitchFamily="18" charset="0"/>
              </a:rPr>
              <a:t>Handling Missing Values: Missing values in columns such as total revenue, total cost, and units sold are addressed by filling or removing them based on the nature of the data.</a:t>
            </a:r>
            <a:endParaRPr lang="en-US" altLang="en-US">
              <a:latin typeface="Times New Roman" panose="02020603050405020304" pitchFamily="18" charset="0"/>
              <a:cs typeface="Times New Roman" panose="02020603050405020304" pitchFamily="18" charset="0"/>
            </a:endParaRPr>
          </a:p>
          <a:p>
            <a:pPr indent="0" algn="just">
              <a:lnSpc>
                <a:spcPct val="120000"/>
              </a:lnSpc>
              <a:buFont typeface="Arial" panose="020B0604020202020204"/>
              <a:buNone/>
            </a:pPr>
            <a:r>
              <a:rPr lang="en-US" altLang="en-US">
                <a:latin typeface="Times New Roman" panose="02020603050405020304" pitchFamily="18" charset="0"/>
                <a:cs typeface="Times New Roman" panose="02020603050405020304" pitchFamily="18" charset="0"/>
              </a:rPr>
              <a:t>Date Conversion: Order Date and Ship Date are converted into the appropriate datetime format for time-based analysis.</a:t>
            </a:r>
            <a:endParaRPr lang="en-US" altLang="en-US">
              <a:latin typeface="Times New Roman" panose="02020603050405020304" pitchFamily="18" charset="0"/>
              <a:cs typeface="Times New Roman" panose="02020603050405020304" pitchFamily="18" charset="0"/>
            </a:endParaRPr>
          </a:p>
          <a:p>
            <a:pPr indent="0" algn="just">
              <a:lnSpc>
                <a:spcPct val="120000"/>
              </a:lnSpc>
              <a:buFont typeface="Arial" panose="020B0604020202020204"/>
              <a:buNone/>
            </a:pPr>
            <a:r>
              <a:rPr lang="en-US" altLang="en-US">
                <a:latin typeface="Times New Roman" panose="02020603050405020304" pitchFamily="18" charset="0"/>
                <a:cs typeface="Times New Roman" panose="02020603050405020304" pitchFamily="18" charset="0"/>
              </a:rPr>
              <a:t>Feature Engineering: Additional features like Year, Month, and Processing Time (calculated as the difference between Order Date and Ship Date) are created for more granular analysis.</a:t>
            </a:r>
            <a:endParaRPr lang="en-US" altLang="en-US">
              <a:latin typeface="Times New Roman" panose="02020603050405020304" pitchFamily="18" charset="0"/>
              <a:cs typeface="Times New Roman" panose="02020603050405020304" pitchFamily="18" charset="0"/>
            </a:endParaRPr>
          </a:p>
          <a:p>
            <a:pPr indent="0" algn="just">
              <a:lnSpc>
                <a:spcPct val="120000"/>
              </a:lnSpc>
              <a:buFont typeface="Arial" panose="020B0604020202020204"/>
              <a:buNone/>
            </a:pPr>
            <a:r>
              <a:rPr lang="en-US" altLang="en-US">
                <a:latin typeface="Times New Roman" panose="02020603050405020304" pitchFamily="18" charset="0"/>
                <a:cs typeface="Times New Roman" panose="02020603050405020304" pitchFamily="18" charset="0"/>
              </a:rPr>
              <a:t>Data Filtering: The application enables dynamic filtering of the data by product category, region, and order priority.</a:t>
            </a:r>
            <a:endParaRPr lang="en-US" altLang="en-US">
              <a:latin typeface="Times New Roman" panose="02020603050405020304" pitchFamily="18" charset="0"/>
              <a:cs typeface="Times New Roman" panose="02020603050405020304" pitchFamily="18" charset="0"/>
            </a:endParaRPr>
          </a:p>
          <a:p>
            <a:pPr indent="0" algn="just">
              <a:lnSpc>
                <a:spcPct val="120000"/>
              </a:lnSpc>
              <a:buFont typeface="Arial" panose="020B0604020202020204"/>
              <a:buNone/>
            </a:pPr>
            <a:endParaRPr lang="en-US" altLang="en-US">
              <a:latin typeface="Times New Roman" panose="02020603050405020304" pitchFamily="18" charset="0"/>
              <a:cs typeface="Times New Roman" panose="02020603050405020304" pitchFamily="18" charset="0"/>
            </a:endParaRPr>
          </a:p>
          <a:p>
            <a:pPr indent="0" algn="just">
              <a:lnSpc>
                <a:spcPct val="120000"/>
              </a:lnSpc>
              <a:buFont typeface="Arial" panose="020B0604020202020204"/>
              <a:buNone/>
            </a:pPr>
            <a:r>
              <a:rPr lang="en-US" altLang="en-US" b="1">
                <a:latin typeface="Times New Roman" panose="02020603050405020304" pitchFamily="18" charset="0"/>
                <a:cs typeface="Times New Roman" panose="02020603050405020304" pitchFamily="18" charset="0"/>
              </a:rPr>
              <a:t>3.Data Analysis:</a:t>
            </a:r>
            <a:endParaRPr lang="en-US" altLang="en-US" b="1">
              <a:latin typeface="Times New Roman" panose="02020603050405020304" pitchFamily="18" charset="0"/>
              <a:cs typeface="Times New Roman" panose="02020603050405020304" pitchFamily="18" charset="0"/>
            </a:endParaRPr>
          </a:p>
          <a:p>
            <a:pPr indent="0" algn="just">
              <a:lnSpc>
                <a:spcPct val="120000"/>
              </a:lnSpc>
              <a:buFont typeface="Arial" panose="020B0604020202020204"/>
              <a:buNone/>
            </a:pPr>
            <a:r>
              <a:rPr lang="en-US" altLang="en-US">
                <a:latin typeface="Times New Roman" panose="02020603050405020304" pitchFamily="18" charset="0"/>
                <a:cs typeface="Times New Roman" panose="02020603050405020304" pitchFamily="18" charset="0"/>
              </a:rPr>
              <a:t>The cleaned and preprocessed data is used to analyze sales patterns and trends. Key metrics, including revenue, profit, units sold, and regional sales performance, are analyzed through descriptive statistics and visualized using Plotly.</a:t>
            </a:r>
            <a:endParaRPr lang="en-US" altLang="en-US">
              <a:latin typeface="Times New Roman" panose="02020603050405020304" pitchFamily="18" charset="0"/>
              <a:cs typeface="Times New Roman" panose="02020603050405020304" pitchFamily="18" charset="0"/>
            </a:endParaRPr>
          </a:p>
          <a:p>
            <a:pPr indent="0" algn="just">
              <a:lnSpc>
                <a:spcPct val="120000"/>
              </a:lnSpc>
              <a:buFont typeface="Arial" panose="020B0604020202020204"/>
              <a:buNone/>
            </a:pPr>
            <a:endParaRPr lang="en-US" altLang="en-US">
              <a:latin typeface="Times New Roman" panose="02020603050405020304" pitchFamily="18" charset="0"/>
              <a:cs typeface="Times New Roman" panose="02020603050405020304" pitchFamily="18" charset="0"/>
            </a:endParaRPr>
          </a:p>
          <a:p>
            <a:pPr indent="0" algn="just">
              <a:lnSpc>
                <a:spcPct val="120000"/>
              </a:lnSpc>
              <a:buFont typeface="Arial" panose="020B0604020202020204"/>
              <a:buNone/>
            </a:pP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474980" y="587375"/>
            <a:ext cx="11434445" cy="5810885"/>
          </a:xfrm>
          <a:prstGeom prst="rect">
            <a:avLst/>
          </a:prstGeom>
        </p:spPr>
        <p:txBody>
          <a:bodyPr wrap="square">
            <a:noAutofit/>
          </a:bodyPr>
          <a:p>
            <a:pPr lvl="1" indent="0" algn="just">
              <a:lnSpc>
                <a:spcPct val="130000"/>
              </a:lnSpc>
              <a:buFont typeface="Arial" panose="020B0604020202020204"/>
              <a:buNone/>
            </a:pPr>
            <a:r>
              <a:rPr lang="en-US" altLang="en-US" b="1">
                <a:latin typeface="Times New Roman" panose="02020603050405020304" pitchFamily="18" charset="0"/>
                <a:cs typeface="Times New Roman" panose="02020603050405020304" pitchFamily="18" charset="0"/>
              </a:rPr>
              <a:t>4.Predictive Modeling:</a:t>
            </a:r>
            <a:endParaRPr lang="en-US" altLang="en-US" b="1">
              <a:latin typeface="Times New Roman" panose="02020603050405020304" pitchFamily="18" charset="0"/>
              <a:cs typeface="Times New Roman" panose="02020603050405020304" pitchFamily="18" charset="0"/>
            </a:endParaRPr>
          </a:p>
          <a:p>
            <a:pPr lvl="1" indent="0" algn="just">
              <a:lnSpc>
                <a:spcPct val="130000"/>
              </a:lnSpc>
              <a:buFont typeface="Arial" panose="020B0604020202020204"/>
              <a:buNone/>
            </a:pPr>
            <a:r>
              <a:rPr lang="en-US" altLang="en-US">
                <a:latin typeface="Times New Roman" panose="02020603050405020304" pitchFamily="18" charset="0"/>
                <a:cs typeface="Times New Roman" panose="02020603050405020304" pitchFamily="18" charset="0"/>
              </a:rPr>
              <a:t>Several machine learning techniques are used to forecast future sales and optimize the models:</a:t>
            </a:r>
            <a:endParaRPr lang="en-US" altLang="en-US">
              <a:latin typeface="Times New Roman" panose="02020603050405020304" pitchFamily="18" charset="0"/>
              <a:cs typeface="Times New Roman" panose="02020603050405020304" pitchFamily="18" charset="0"/>
            </a:endParaRPr>
          </a:p>
          <a:p>
            <a:pPr lvl="1" indent="0" algn="just">
              <a:lnSpc>
                <a:spcPct val="130000"/>
              </a:lnSpc>
              <a:buFont typeface="Arial" panose="020B0604020202020204"/>
              <a:buNone/>
            </a:pPr>
            <a:r>
              <a:rPr lang="en-US" altLang="en-US" b="1">
                <a:latin typeface="Times New Roman" panose="02020603050405020304" pitchFamily="18" charset="0"/>
                <a:cs typeface="Times New Roman" panose="02020603050405020304" pitchFamily="18" charset="0"/>
              </a:rPr>
              <a:t>Linear Regression:</a:t>
            </a:r>
            <a:r>
              <a:rPr lang="en-US" altLang="en-US">
                <a:latin typeface="Times New Roman" panose="02020603050405020304" pitchFamily="18" charset="0"/>
                <a:cs typeface="Times New Roman" panose="02020603050405020304" pitchFamily="18" charset="0"/>
              </a:rPr>
              <a:t> This technique is used for sales forecasting based on historical data. It helps predict future sales trends and analyze relationships between independent and dependent variables.</a:t>
            </a:r>
            <a:endParaRPr lang="en-US" altLang="en-US">
              <a:latin typeface="Times New Roman" panose="02020603050405020304" pitchFamily="18" charset="0"/>
              <a:cs typeface="Times New Roman" panose="02020603050405020304" pitchFamily="18" charset="0"/>
            </a:endParaRPr>
          </a:p>
          <a:p>
            <a:pPr lvl="1" indent="0" algn="just">
              <a:lnSpc>
                <a:spcPct val="130000"/>
              </a:lnSpc>
              <a:buFont typeface="Arial" panose="020B0604020202020204"/>
              <a:buNone/>
            </a:pPr>
            <a:r>
              <a:rPr lang="en-US" altLang="en-US" b="1">
                <a:latin typeface="Times New Roman" panose="02020603050405020304" pitchFamily="18" charset="0"/>
                <a:cs typeface="Times New Roman" panose="02020603050405020304" pitchFamily="18" charset="0"/>
              </a:rPr>
              <a:t>Lasso and Least Angle Regression (LARS):</a:t>
            </a:r>
            <a:r>
              <a:rPr lang="en-US" altLang="en-US">
                <a:latin typeface="Times New Roman" panose="02020603050405020304" pitchFamily="18" charset="0"/>
                <a:cs typeface="Times New Roman" panose="02020603050405020304" pitchFamily="18" charset="0"/>
              </a:rPr>
              <a:t> These methods are employed for feature selection, which helps identify the most important features contributing to sales predictions.</a:t>
            </a:r>
            <a:endParaRPr lang="en-US" altLang="en-US">
              <a:latin typeface="Times New Roman" panose="02020603050405020304" pitchFamily="18" charset="0"/>
              <a:cs typeface="Times New Roman" panose="02020603050405020304" pitchFamily="18" charset="0"/>
            </a:endParaRPr>
          </a:p>
          <a:p>
            <a:pPr lvl="1" indent="0" algn="just">
              <a:lnSpc>
                <a:spcPct val="130000"/>
              </a:lnSpc>
              <a:buFont typeface="Arial" panose="020B0604020202020204"/>
              <a:buNone/>
            </a:pPr>
            <a:r>
              <a:rPr lang="en-US" altLang="en-US" b="1">
                <a:latin typeface="Times New Roman" panose="02020603050405020304" pitchFamily="18" charset="0"/>
                <a:cs typeface="Times New Roman" panose="02020603050405020304" pitchFamily="18" charset="0"/>
              </a:rPr>
              <a:t>Model Evaluation:</a:t>
            </a:r>
            <a:r>
              <a:rPr lang="en-US" altLang="en-US">
                <a:latin typeface="Times New Roman" panose="02020603050405020304" pitchFamily="18" charset="0"/>
                <a:cs typeface="Times New Roman" panose="02020603050405020304" pitchFamily="18" charset="0"/>
              </a:rPr>
              <a:t> Model performance is evaluated using various statistical metrics such as Mean Absolute Error (MAE), Mean Squared Error (MSE), Root Mean Squared Error (RMSE), R² score, and Mean Absolute Percentage Error (MAPE).</a:t>
            </a:r>
            <a:endParaRPr lang="en-US" altLang="en-US">
              <a:latin typeface="Times New Roman" panose="02020603050405020304" pitchFamily="18" charset="0"/>
              <a:cs typeface="Times New Roman" panose="02020603050405020304" pitchFamily="18" charset="0"/>
            </a:endParaRPr>
          </a:p>
          <a:p>
            <a:pPr lvl="1" indent="0" algn="just">
              <a:lnSpc>
                <a:spcPct val="130000"/>
              </a:lnSpc>
              <a:buFont typeface="Arial" panose="020B0604020202020204"/>
              <a:buNone/>
            </a:pPr>
            <a:endParaRPr lang="en-US" altLang="en-US">
              <a:latin typeface="Times New Roman" panose="02020603050405020304" pitchFamily="18" charset="0"/>
              <a:cs typeface="Times New Roman" panose="02020603050405020304" pitchFamily="18" charset="0"/>
            </a:endParaRPr>
          </a:p>
          <a:p>
            <a:pPr lvl="1" indent="0" algn="just">
              <a:lnSpc>
                <a:spcPct val="130000"/>
              </a:lnSpc>
              <a:buFont typeface="Arial" panose="020B0604020202020204"/>
              <a:buNone/>
            </a:pPr>
            <a:r>
              <a:rPr lang="en-US" altLang="en-US" b="1">
                <a:latin typeface="Times New Roman" panose="02020603050405020304" pitchFamily="18" charset="0"/>
                <a:cs typeface="Times New Roman" panose="02020603050405020304" pitchFamily="18" charset="0"/>
              </a:rPr>
              <a:t>5.Interactive Visualization:</a:t>
            </a:r>
            <a:endParaRPr lang="en-US" altLang="en-US" b="1">
              <a:latin typeface="Times New Roman" panose="02020603050405020304" pitchFamily="18" charset="0"/>
              <a:cs typeface="Times New Roman" panose="02020603050405020304" pitchFamily="18" charset="0"/>
            </a:endParaRPr>
          </a:p>
          <a:p>
            <a:pPr lvl="1" indent="0" algn="just">
              <a:lnSpc>
                <a:spcPct val="130000"/>
              </a:lnSpc>
              <a:buFont typeface="Arial" panose="020B0604020202020204"/>
              <a:buNone/>
            </a:pPr>
            <a:r>
              <a:rPr lang="en-US" altLang="en-US">
                <a:latin typeface="Times New Roman" panose="02020603050405020304" pitchFamily="18" charset="0"/>
                <a:cs typeface="Times New Roman" panose="02020603050405020304" pitchFamily="18" charset="0"/>
              </a:rPr>
              <a:t>Interactive visualizations are created using Dash and Plotly. The dashboard includes multiple graphs and plots to allow users to explore trends, regional sales distribution, unit price distributions, profitability comparisons, and more. Visualizations include:</a:t>
            </a:r>
            <a:endParaRPr lang="en-US" altLang="en-US">
              <a:latin typeface="Times New Roman" panose="02020603050405020304" pitchFamily="18" charset="0"/>
              <a:cs typeface="Times New Roman" panose="02020603050405020304" pitchFamily="18" charset="0"/>
            </a:endParaRPr>
          </a:p>
          <a:p>
            <a:pPr lvl="1" indent="0" algn="just">
              <a:lnSpc>
                <a:spcPct val="130000"/>
              </a:lnSpc>
              <a:buFont typeface="Arial" panose="020B0604020202020204"/>
              <a:buNone/>
            </a:pPr>
            <a:r>
              <a:rPr lang="en-US" altLang="en-US">
                <a:latin typeface="Times New Roman" panose="02020603050405020304" pitchFamily="18" charset="0"/>
                <a:cs typeface="Times New Roman" panose="02020603050405020304" pitchFamily="18" charset="0"/>
              </a:rPr>
              <a:t>Sales trends over time.</a:t>
            </a:r>
            <a:endParaRPr lang="en-US" altLang="en-US">
              <a:latin typeface="Times New Roman" panose="02020603050405020304" pitchFamily="18" charset="0"/>
              <a:cs typeface="Times New Roman" panose="02020603050405020304" pitchFamily="18" charset="0"/>
            </a:endParaRPr>
          </a:p>
          <a:p>
            <a:pPr lvl="1" indent="0" algn="just">
              <a:lnSpc>
                <a:spcPct val="130000"/>
              </a:lnSpc>
              <a:buFont typeface="Arial" panose="020B0604020202020204"/>
              <a:buNone/>
            </a:pPr>
            <a:r>
              <a:rPr lang="en-US" altLang="en-US">
                <a:latin typeface="Times New Roman" panose="02020603050405020304" pitchFamily="18" charset="0"/>
                <a:cs typeface="Times New Roman" panose="02020603050405020304" pitchFamily="18" charset="0"/>
              </a:rPr>
              <a:t>Regional sales performance.</a:t>
            </a:r>
            <a:endParaRPr lang="en-US" altLang="en-US">
              <a:latin typeface="Times New Roman" panose="02020603050405020304" pitchFamily="18" charset="0"/>
              <a:cs typeface="Times New Roman" panose="02020603050405020304" pitchFamily="18" charset="0"/>
            </a:endParaRPr>
          </a:p>
          <a:p>
            <a:pPr lvl="1" indent="0" algn="just">
              <a:lnSpc>
                <a:spcPct val="130000"/>
              </a:lnSpc>
              <a:buFont typeface="Arial" panose="020B0604020202020204"/>
              <a:buNone/>
            </a:pPr>
            <a:r>
              <a:rPr lang="en-US" altLang="en-US">
                <a:latin typeface="Times New Roman" panose="02020603050405020304" pitchFamily="18" charset="0"/>
                <a:cs typeface="Times New Roman" panose="02020603050405020304" pitchFamily="18" charset="0"/>
              </a:rPr>
              <a:t>Unit price distributions and profit comparisons.</a:t>
            </a:r>
            <a:endParaRPr lang="en-US" altLang="en-US">
              <a:latin typeface="Times New Roman" panose="02020603050405020304" pitchFamily="18" charset="0"/>
              <a:cs typeface="Times New Roman" panose="02020603050405020304" pitchFamily="18" charset="0"/>
            </a:endParaRPr>
          </a:p>
          <a:p>
            <a:pPr lvl="1" indent="0" algn="just">
              <a:lnSpc>
                <a:spcPct val="130000"/>
              </a:lnSpc>
              <a:buFont typeface="Arial" panose="020B0604020202020204"/>
              <a:buNone/>
            </a:pP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568325" y="403225"/>
            <a:ext cx="10798175" cy="6185535"/>
          </a:xfrm>
          <a:prstGeom prst="rect">
            <a:avLst/>
          </a:prstGeom>
        </p:spPr>
        <p:txBody>
          <a:bodyPr wrap="square">
            <a:spAutoFit/>
          </a:bodyPr>
          <a:p>
            <a:r>
              <a:rPr lang="en-US" b="1">
                <a:latin typeface="Times New Roman" panose="02020603050405020304" pitchFamily="18" charset="0"/>
                <a:cs typeface="Times New Roman" panose="02020603050405020304" pitchFamily="18" charset="0"/>
              </a:rPr>
              <a:t>6.</a:t>
            </a:r>
            <a:r>
              <a:rPr b="1">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Real-time Data Processing:</a:t>
            </a:r>
            <a:endParaRPr lang="en-US" altLang="en-US" b="1">
              <a:latin typeface="Times New Roman" panose="02020603050405020304" pitchFamily="18" charset="0"/>
              <a:cs typeface="Times New Roman" panose="02020603050405020304" pitchFamily="18" charset="0"/>
            </a:endParaRPr>
          </a:p>
          <a:p>
            <a:r>
              <a:rPr>
                <a:latin typeface="Times New Roman" panose="02020603050405020304" pitchFamily="18" charset="0"/>
                <a:cs typeface="Times New Roman" panose="02020603050405020304" pitchFamily="18" charset="0"/>
              </a:rPr>
              <a:t>The application allows users to interactively filter the data based on various criteria such as product type, region, and order priority. This helps users get customized insights tailored to their business needs.</a:t>
            </a:r>
            <a:endParaRPr>
              <a:latin typeface="Times New Roman" panose="02020603050405020304" pitchFamily="18" charset="0"/>
              <a:cs typeface="Times New Roman" panose="02020603050405020304" pitchFamily="18" charset="0"/>
            </a:endParaRPr>
          </a:p>
          <a:p>
            <a:endParaRPr>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7.</a:t>
            </a:r>
            <a:r>
              <a:rPr b="1">
                <a:latin typeface="Times New Roman" panose="02020603050405020304" pitchFamily="18" charset="0"/>
                <a:cs typeface="Times New Roman" panose="02020603050405020304" pitchFamily="18" charset="0"/>
              </a:rPr>
              <a:t>Model Optimization:</a:t>
            </a:r>
            <a:endParaRPr b="1">
              <a:latin typeface="Times New Roman" panose="02020603050405020304" pitchFamily="18" charset="0"/>
              <a:cs typeface="Times New Roman" panose="02020603050405020304" pitchFamily="18" charset="0"/>
            </a:endParaRPr>
          </a:p>
          <a:p>
            <a:r>
              <a:rPr>
                <a:latin typeface="Times New Roman" panose="02020603050405020304" pitchFamily="18" charset="0"/>
                <a:cs typeface="Times New Roman" panose="02020603050405020304" pitchFamily="18" charset="0"/>
              </a:rPr>
              <a:t> Model optimization techniques, including hyperparameter tuning and cross-validation, are applied to enhance model performance. PyCaret, an automated machine learning library, is used to compare and select the best model for forecasting.</a:t>
            </a:r>
            <a:endParaRPr>
              <a:latin typeface="Times New Roman" panose="02020603050405020304" pitchFamily="18" charset="0"/>
              <a:cs typeface="Times New Roman" panose="02020603050405020304" pitchFamily="18" charset="0"/>
            </a:endParaRPr>
          </a:p>
          <a:p>
            <a:endParaRPr>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8.</a:t>
            </a:r>
            <a:r>
              <a:rPr b="1">
                <a:latin typeface="Times New Roman" panose="02020603050405020304" pitchFamily="18" charset="0"/>
                <a:cs typeface="Times New Roman" panose="02020603050405020304" pitchFamily="18" charset="0"/>
              </a:rPr>
              <a:t>Anomaly Detection:</a:t>
            </a:r>
            <a:endParaRPr b="1">
              <a:latin typeface="Times New Roman" panose="02020603050405020304" pitchFamily="18" charset="0"/>
              <a:cs typeface="Times New Roman" panose="02020603050405020304" pitchFamily="18" charset="0"/>
            </a:endParaRPr>
          </a:p>
          <a:p>
            <a:r>
              <a:rPr>
                <a:latin typeface="Times New Roman" panose="02020603050405020304" pitchFamily="18" charset="0"/>
                <a:cs typeface="Times New Roman" panose="02020603050405020304" pitchFamily="18" charset="0"/>
              </a:rPr>
              <a:t> The project identifies cost outliers and anomalies in sales patterns. This helps businesses detect irregularities in the data that may require attention, such as unexpectedly high costs or sales dips.</a:t>
            </a:r>
            <a:endParaRPr>
              <a:latin typeface="Times New Roman" panose="02020603050405020304" pitchFamily="18" charset="0"/>
              <a:cs typeface="Times New Roman" panose="02020603050405020304" pitchFamily="18" charset="0"/>
            </a:endParaRPr>
          </a:p>
          <a:p>
            <a:endParaRPr>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9.</a:t>
            </a:r>
            <a:r>
              <a:rPr b="1">
                <a:latin typeface="Times New Roman" panose="02020603050405020304" pitchFamily="18" charset="0"/>
                <a:cs typeface="Times New Roman" panose="02020603050405020304" pitchFamily="18" charset="0"/>
              </a:rPr>
              <a:t>Deployment:</a:t>
            </a:r>
            <a:endParaRPr b="1">
              <a:latin typeface="Times New Roman" panose="02020603050405020304" pitchFamily="18" charset="0"/>
              <a:cs typeface="Times New Roman" panose="02020603050405020304" pitchFamily="18" charset="0"/>
            </a:endParaRPr>
          </a:p>
          <a:p>
            <a:r>
              <a:rPr>
                <a:latin typeface="Times New Roman" panose="02020603050405020304" pitchFamily="18" charset="0"/>
                <a:cs typeface="Times New Roman" panose="02020603050405020304" pitchFamily="18" charset="0"/>
              </a:rPr>
              <a:t> The final dashboard is deployed as a web application using Dash, allowing businesses to interact with the data and gain actionable insights in real-time. Users can filter and visualize the data in a way that aids in decision-making and sales strategy optimization.</a:t>
            </a:r>
            <a:endParaRPr>
              <a:latin typeface="Times New Roman" panose="02020603050405020304" pitchFamily="18" charset="0"/>
              <a:cs typeface="Times New Roman" panose="02020603050405020304" pitchFamily="18" charset="0"/>
            </a:endParaRPr>
          </a:p>
          <a:p>
            <a:endParaRPr>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10.</a:t>
            </a:r>
            <a:r>
              <a:rPr b="1">
                <a:latin typeface="Times New Roman" panose="02020603050405020304" pitchFamily="18" charset="0"/>
                <a:cs typeface="Times New Roman" panose="02020603050405020304" pitchFamily="18" charset="0"/>
              </a:rPr>
              <a:t>Outcome and Insights:</a:t>
            </a:r>
            <a:endParaRPr b="1">
              <a:latin typeface="Times New Roman" panose="02020603050405020304" pitchFamily="18" charset="0"/>
              <a:cs typeface="Times New Roman" panose="02020603050405020304" pitchFamily="18" charset="0"/>
            </a:endParaRPr>
          </a:p>
          <a:p>
            <a:r>
              <a:rPr>
                <a:latin typeface="Times New Roman" panose="02020603050405020304" pitchFamily="18" charset="0"/>
                <a:cs typeface="Times New Roman" panose="02020603050405020304" pitchFamily="18" charset="0"/>
              </a:rPr>
              <a:t> The methodology ensures that the project delivers accurate, data-driven insights into sales forecasting, profitability, inventory optimization, and business performance. The interactive nature of the dashboard empowers businesses to make informed decisions that can help enhance sales strategies and improve overall profitability.</a:t>
            </a:r>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52095" y="560705"/>
            <a:ext cx="10407650" cy="3475990"/>
          </a:xfrm>
          <a:prstGeom prst="rect">
            <a:avLst/>
          </a:prstGeom>
          <a:noFill/>
        </p:spPr>
        <p:txBody>
          <a:bodyPr wrap="square" rtlCol="0" anchor="t">
            <a:noAutofit/>
          </a:bodyPr>
          <a:p>
            <a:pPr lvl="1" indent="0">
              <a:buFont typeface="Arial" panose="020B0604020202020204"/>
              <a:buNone/>
            </a:pPr>
            <a:r>
              <a:rPr lang="en-US" altLang="en-US" sz="1600">
                <a:cs typeface="+mn-lt"/>
                <a:sym typeface="+mn-ea"/>
              </a:rPr>
              <a:t>.</a:t>
            </a:r>
            <a:endParaRPr lang="en-US" altLang="en-US" sz="1600">
              <a:cs typeface="+mn-lt"/>
            </a:endParaRPr>
          </a:p>
          <a:p>
            <a:pPr lvl="1">
              <a:buFont typeface="Arial" panose="020B0604020202020204"/>
              <a:buChar char="◦"/>
            </a:pPr>
            <a:endParaRPr sz="1600">
              <a:cs typeface="+mn-lt"/>
            </a:endParaRPr>
          </a:p>
          <a:p>
            <a:pPr lvl="1" indent="0">
              <a:buFont typeface="Arial" panose="020B0604020202020204"/>
              <a:buNone/>
            </a:pPr>
            <a:endParaRPr lang="en-US" sz="1600">
              <a:cs typeface="+mn-lt"/>
            </a:endParaRPr>
          </a:p>
        </p:txBody>
      </p:sp>
      <p:sp>
        <p:nvSpPr>
          <p:cNvPr id="2" name="Text Box 1"/>
          <p:cNvSpPr txBox="1"/>
          <p:nvPr/>
        </p:nvSpPr>
        <p:spPr>
          <a:xfrm>
            <a:off x="424180" y="654685"/>
            <a:ext cx="11192510" cy="5548630"/>
          </a:xfrm>
          <a:prstGeom prst="rect">
            <a:avLst/>
          </a:prstGeom>
        </p:spPr>
        <p:txBody>
          <a:bodyPr wrap="square">
            <a:noAutofit/>
          </a:bodyPr>
          <a:p>
            <a:pPr>
              <a:lnSpc>
                <a:spcPct val="130000"/>
              </a:lnSpc>
              <a:spcAft>
                <a:spcPct val="60000"/>
              </a:spcAft>
            </a:pPr>
            <a:endParaRPr sz="1600"/>
          </a:p>
        </p:txBody>
      </p:sp>
      <p:pic>
        <p:nvPicPr>
          <p:cNvPr id="5" name="Picture 4" descr="Untitled diagram-2025-03-16-062703"/>
          <p:cNvPicPr>
            <a:picLocks noChangeAspect="1"/>
          </p:cNvPicPr>
          <p:nvPr/>
        </p:nvPicPr>
        <p:blipFill>
          <a:blip r:embed="rId1"/>
          <a:stretch>
            <a:fillRect/>
          </a:stretch>
        </p:blipFill>
        <p:spPr>
          <a:xfrm>
            <a:off x="2262505" y="560705"/>
            <a:ext cx="7666355" cy="5642610"/>
          </a:xfrm>
          <a:prstGeom prst="rect">
            <a:avLst/>
          </a:prstGeom>
        </p:spPr>
      </p:pic>
      <p:sp>
        <p:nvSpPr>
          <p:cNvPr id="6" name="Text Box 5"/>
          <p:cNvSpPr txBox="1"/>
          <p:nvPr/>
        </p:nvSpPr>
        <p:spPr>
          <a:xfrm>
            <a:off x="5162550" y="6339205"/>
            <a:ext cx="1736090" cy="368300"/>
          </a:xfrm>
          <a:prstGeom prst="rect">
            <a:avLst/>
          </a:prstGeom>
          <a:noFill/>
        </p:spPr>
        <p:txBody>
          <a:bodyPr wrap="square" rtlCol="0">
            <a:spAutoFit/>
          </a:bodyPr>
          <a:p>
            <a:r>
              <a:rPr lang="en-US"/>
              <a:t>Flow Chart</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24180"/>
            <a:ext cx="10972800" cy="990600"/>
          </a:xfrm>
        </p:spPr>
        <p:txBody>
          <a:bodyPr/>
          <a:p>
            <a:r>
              <a:rPr b="1" spc="-10" dirty="0">
                <a:solidFill>
                  <a:srgbClr val="292934"/>
                </a:solidFill>
                <a:latin typeface="Times New Roman" panose="02020603050405020304"/>
                <a:cs typeface="Times New Roman" panose="02020603050405020304"/>
                <a:sym typeface="+mn-ea"/>
              </a:rPr>
              <a:t>Implementation.</a:t>
            </a:r>
            <a:endParaRPr lang="en-US" altLang="en-US"/>
          </a:p>
        </p:txBody>
      </p:sp>
      <p:sp>
        <p:nvSpPr>
          <p:cNvPr id="3" name="Text Box 2"/>
          <p:cNvSpPr txBox="1"/>
          <p:nvPr/>
        </p:nvSpPr>
        <p:spPr>
          <a:xfrm>
            <a:off x="499745" y="1258570"/>
            <a:ext cx="11082655" cy="5396865"/>
          </a:xfrm>
          <a:prstGeom prst="rect">
            <a:avLst/>
          </a:prstGeom>
        </p:spPr>
        <p:txBody>
          <a:bodyPr wrap="square">
            <a:noAutofit/>
          </a:bodyPr>
          <a:p>
            <a:pPr indent="0">
              <a:buFont typeface="Arial" panose="020B0604020202020204"/>
              <a:buNone/>
            </a:pPr>
            <a:r>
              <a:rPr lang="en-US" altLang="en-US" b="1">
                <a:latin typeface="Times New Roman" panose="02020603050405020304" pitchFamily="18" charset="0"/>
                <a:cs typeface="Times New Roman" panose="02020603050405020304" pitchFamily="18" charset="0"/>
              </a:rPr>
              <a:t>1.Dynamic Data Filtering:</a:t>
            </a:r>
            <a:endParaRPr lang="en-US" altLang="en-US" b="1">
              <a:latin typeface="Times New Roman" panose="02020603050405020304" pitchFamily="18" charset="0"/>
              <a:cs typeface="Times New Roman" panose="02020603050405020304" pitchFamily="18" charset="0"/>
            </a:endParaRPr>
          </a:p>
          <a:p>
            <a:pPr indent="0">
              <a:buFont typeface="Arial" panose="020B0604020202020204"/>
              <a:buNone/>
            </a:pPr>
            <a:r>
              <a:rPr lang="en-US" altLang="en-US">
                <a:latin typeface="Times New Roman" panose="02020603050405020304" pitchFamily="18" charset="0"/>
                <a:cs typeface="Times New Roman" panose="02020603050405020304" pitchFamily="18" charset="0"/>
              </a:rPr>
              <a:t>Allows users to filter Amazon sales data based on Product, Region, Order Priority, Year, and Unit Price to get customized insights.</a:t>
            </a:r>
            <a:endParaRPr lang="en-US" altLang="en-US">
              <a:latin typeface="Times New Roman" panose="02020603050405020304" pitchFamily="18" charset="0"/>
              <a:cs typeface="Times New Roman" panose="02020603050405020304" pitchFamily="18" charset="0"/>
            </a:endParaRPr>
          </a:p>
          <a:p>
            <a:pPr indent="0">
              <a:buFont typeface="Arial" panose="020B0604020202020204"/>
              <a:buNone/>
            </a:pPr>
            <a:endParaRPr lang="en-US" altLang="en-US">
              <a:latin typeface="Times New Roman" panose="02020603050405020304" pitchFamily="18" charset="0"/>
              <a:cs typeface="Times New Roman" panose="02020603050405020304" pitchFamily="18" charset="0"/>
            </a:endParaRPr>
          </a:p>
          <a:p>
            <a:pPr indent="0">
              <a:buFont typeface="Arial" panose="020B0604020202020204"/>
              <a:buNone/>
            </a:pPr>
            <a:r>
              <a:rPr lang="en-US" altLang="en-US" b="1">
                <a:latin typeface="Times New Roman" panose="02020603050405020304" pitchFamily="18" charset="0"/>
                <a:cs typeface="Times New Roman" panose="02020603050405020304" pitchFamily="18" charset="0"/>
              </a:rPr>
              <a:t>2.Interactive Data Visualization:</a:t>
            </a:r>
            <a:endParaRPr lang="en-US" altLang="en-US" b="1">
              <a:latin typeface="Times New Roman" panose="02020603050405020304" pitchFamily="18" charset="0"/>
              <a:cs typeface="Times New Roman" panose="02020603050405020304" pitchFamily="18" charset="0"/>
            </a:endParaRPr>
          </a:p>
          <a:p>
            <a:pPr indent="0">
              <a:buFont typeface="Arial" panose="020B0604020202020204"/>
              <a:buNone/>
            </a:pPr>
            <a:r>
              <a:rPr lang="en-US" altLang="en-US">
                <a:latin typeface="Times New Roman" panose="02020603050405020304" pitchFamily="18" charset="0"/>
                <a:cs typeface="Times New Roman" panose="02020603050405020304" pitchFamily="18" charset="0"/>
              </a:rPr>
              <a:t>Provides real-time updates of various graphs (e.g., Sales Trends, Revenue by Region, Unit Price Distribution) to help users analyze trends and performance across different metrics.</a:t>
            </a:r>
            <a:endParaRPr lang="en-US" altLang="en-US">
              <a:latin typeface="Times New Roman" panose="02020603050405020304" pitchFamily="18" charset="0"/>
              <a:cs typeface="Times New Roman" panose="02020603050405020304" pitchFamily="18" charset="0"/>
            </a:endParaRPr>
          </a:p>
          <a:p>
            <a:pPr indent="0">
              <a:buFont typeface="Arial" panose="020B0604020202020204"/>
              <a:buNone/>
            </a:pPr>
            <a:endParaRPr lang="en-US" altLang="en-US">
              <a:latin typeface="Times New Roman" panose="02020603050405020304" pitchFamily="18" charset="0"/>
              <a:cs typeface="Times New Roman" panose="02020603050405020304" pitchFamily="18" charset="0"/>
            </a:endParaRPr>
          </a:p>
          <a:p>
            <a:pPr indent="0">
              <a:buFont typeface="Arial" panose="020B0604020202020204"/>
              <a:buNone/>
            </a:pPr>
            <a:r>
              <a:rPr lang="en-US" altLang="en-US" b="1">
                <a:latin typeface="Times New Roman" panose="02020603050405020304" pitchFamily="18" charset="0"/>
                <a:cs typeface="Times New Roman" panose="02020603050405020304" pitchFamily="18" charset="0"/>
              </a:rPr>
              <a:t>3.Sales Insights and Anomaly Detection:</a:t>
            </a:r>
            <a:endParaRPr lang="en-US" altLang="en-US" b="1">
              <a:latin typeface="Times New Roman" panose="02020603050405020304" pitchFamily="18" charset="0"/>
              <a:cs typeface="Times New Roman" panose="02020603050405020304" pitchFamily="18" charset="0"/>
            </a:endParaRPr>
          </a:p>
          <a:p>
            <a:pPr indent="0">
              <a:buFont typeface="Arial" panose="020B0604020202020204"/>
              <a:buNone/>
            </a:pPr>
            <a:r>
              <a:rPr lang="en-US" altLang="en-US">
                <a:latin typeface="Times New Roman" panose="02020603050405020304" pitchFamily="18" charset="0"/>
                <a:cs typeface="Times New Roman" panose="02020603050405020304" pitchFamily="18" charset="0"/>
              </a:rPr>
              <a:t>Highlights key insights like outliers in costs or revenue dips, helping users identify potential issues or areas for improvement.</a:t>
            </a:r>
            <a:endParaRPr lang="en-US" altLang="en-US">
              <a:latin typeface="Times New Roman" panose="02020603050405020304" pitchFamily="18" charset="0"/>
              <a:cs typeface="Times New Roman" panose="02020603050405020304" pitchFamily="18" charset="0"/>
            </a:endParaRPr>
          </a:p>
          <a:p>
            <a:pPr indent="0">
              <a:buFont typeface="Arial" panose="020B0604020202020204"/>
              <a:buNone/>
            </a:pPr>
            <a:endParaRPr lang="en-US" altLang="en-US">
              <a:latin typeface="Times New Roman" panose="02020603050405020304" pitchFamily="18" charset="0"/>
              <a:cs typeface="Times New Roman" panose="02020603050405020304" pitchFamily="18" charset="0"/>
            </a:endParaRPr>
          </a:p>
          <a:p>
            <a:pPr indent="0">
              <a:buFont typeface="Arial" panose="020B0604020202020204"/>
              <a:buNone/>
            </a:pPr>
            <a:r>
              <a:rPr lang="en-US" altLang="en-US" b="1">
                <a:latin typeface="Times New Roman" panose="02020603050405020304" pitchFamily="18" charset="0"/>
                <a:cs typeface="Times New Roman" panose="02020603050405020304" pitchFamily="18" charset="0"/>
              </a:rPr>
              <a:t>4.Real-Time Data Processing:</a:t>
            </a:r>
            <a:endParaRPr lang="en-US" altLang="en-US" b="1">
              <a:latin typeface="Times New Roman" panose="02020603050405020304" pitchFamily="18" charset="0"/>
              <a:cs typeface="Times New Roman" panose="02020603050405020304" pitchFamily="18" charset="0"/>
            </a:endParaRPr>
          </a:p>
          <a:p>
            <a:pPr indent="0">
              <a:buFont typeface="Arial" panose="020B0604020202020204"/>
              <a:buNone/>
            </a:pPr>
            <a:r>
              <a:rPr lang="en-US" altLang="en-US">
                <a:latin typeface="Times New Roman" panose="02020603050405020304" pitchFamily="18" charset="0"/>
                <a:cs typeface="Times New Roman" panose="02020603050405020304" pitchFamily="18" charset="0"/>
              </a:rPr>
              <a:t>Ensures that the dashboard updates dynamically based on the user’s selections, offering up-to-date, accurate visualizations.</a:t>
            </a:r>
            <a:endParaRPr lang="en-US" altLang="en-US">
              <a:latin typeface="Times New Roman" panose="02020603050405020304" pitchFamily="18" charset="0"/>
              <a:cs typeface="Times New Roman" panose="02020603050405020304" pitchFamily="18" charset="0"/>
            </a:endParaRPr>
          </a:p>
          <a:p>
            <a:pPr indent="0">
              <a:buFont typeface="Arial" panose="020B0604020202020204"/>
              <a:buNone/>
            </a:pPr>
            <a:endParaRPr lang="en-US" altLang="en-US">
              <a:latin typeface="Times New Roman" panose="02020603050405020304" pitchFamily="18" charset="0"/>
              <a:cs typeface="Times New Roman" panose="02020603050405020304" pitchFamily="18" charset="0"/>
            </a:endParaRPr>
          </a:p>
          <a:p>
            <a:pPr indent="0">
              <a:buFont typeface="Arial" panose="020B0604020202020204"/>
              <a:buNone/>
            </a:pPr>
            <a:r>
              <a:rPr lang="en-US" altLang="en-US" b="1">
                <a:latin typeface="Times New Roman" panose="02020603050405020304" pitchFamily="18" charset="0"/>
                <a:cs typeface="Times New Roman" panose="02020603050405020304" pitchFamily="18" charset="0"/>
              </a:rPr>
              <a:t>5.User-Friendly Interface:</a:t>
            </a:r>
            <a:endParaRPr lang="en-US" altLang="en-US" b="1">
              <a:latin typeface="Times New Roman" panose="02020603050405020304" pitchFamily="18" charset="0"/>
              <a:cs typeface="Times New Roman" panose="02020603050405020304" pitchFamily="18" charset="0"/>
            </a:endParaRPr>
          </a:p>
          <a:p>
            <a:pPr indent="0">
              <a:buFont typeface="Arial" panose="020B0604020202020204"/>
              <a:buNone/>
            </a:pPr>
            <a:r>
              <a:rPr lang="en-US" altLang="en-US">
                <a:latin typeface="Times New Roman" panose="02020603050405020304" pitchFamily="18" charset="0"/>
                <a:cs typeface="Times New Roman" panose="02020603050405020304" pitchFamily="18" charset="0"/>
              </a:rPr>
              <a:t>Features an intuitive dashboard where users can easily filter data, view visualizations, and make data-driven decisions based on insights from the sales data.</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5464810" y="6090920"/>
            <a:ext cx="1973580" cy="445770"/>
          </a:xfrm>
          <a:prstGeom prst="rect">
            <a:avLst/>
          </a:prstGeom>
        </p:spPr>
        <p:txBody>
          <a:bodyPr>
            <a:noAutofit/>
          </a:bodyPr>
          <a:p>
            <a:pPr marL="0" indent="0" defTabSz="457200">
              <a:spcBef>
                <a:spcPct val="0"/>
              </a:spcBef>
              <a:spcAft>
                <a:spcPct val="0"/>
              </a:spcAft>
            </a:pPr>
            <a:r>
              <a:rPr lang="en-US" sz="1900" b="1">
                <a:ea typeface="Times New Roman" panose="02020603050405020304"/>
              </a:rPr>
              <a:t>ClassDiagram</a:t>
            </a:r>
            <a:endParaRPr lang="en-US" sz="1900" b="1">
              <a:ea typeface="Times New Roman" panose="02020603050405020304"/>
            </a:endParaRPr>
          </a:p>
          <a:p>
            <a:pPr marL="0" indent="0" defTabSz="457200">
              <a:spcBef>
                <a:spcPct val="0"/>
              </a:spcBef>
              <a:spcAft>
                <a:spcPct val="0"/>
              </a:spcAft>
            </a:pPr>
            <a:r>
              <a:rPr lang="en-US" sz="1600" b="1">
                <a:ea typeface="Times New Roman" panose="02020603050405020304"/>
              </a:rPr>
              <a:t> </a:t>
            </a:r>
            <a:endParaRPr lang="en-US" sz="1600" b="1">
              <a:ea typeface="Times New Roman" panose="02020603050405020304"/>
            </a:endParaRPr>
          </a:p>
        </p:txBody>
      </p:sp>
      <p:pic>
        <p:nvPicPr>
          <p:cNvPr id="2" name="Picture 1"/>
          <p:cNvPicPr/>
          <p:nvPr/>
        </p:nvPicPr>
        <p:blipFill>
          <a:blip r:embed="rId1"/>
          <a:stretch>
            <a:fillRect/>
          </a:stretch>
        </p:blipFill>
        <p:spPr>
          <a:xfrm>
            <a:off x="3544570" y="668020"/>
            <a:ext cx="4828540" cy="515810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1508125" y="960120"/>
            <a:ext cx="9175750" cy="4485640"/>
          </a:xfrm>
          <a:prstGeom prst="rect">
            <a:avLst/>
          </a:prstGeom>
        </p:spPr>
      </p:pic>
      <p:sp>
        <p:nvSpPr>
          <p:cNvPr id="4" name="Text Box 3"/>
          <p:cNvSpPr txBox="1"/>
          <p:nvPr/>
        </p:nvSpPr>
        <p:spPr>
          <a:xfrm>
            <a:off x="2503805" y="5808345"/>
            <a:ext cx="6096000" cy="337185"/>
          </a:xfrm>
          <a:prstGeom prst="rect">
            <a:avLst/>
          </a:prstGeom>
          <a:noFill/>
        </p:spPr>
        <p:txBody>
          <a:bodyPr wrap="square" rtlCol="0" anchor="t">
            <a:spAutoFit/>
          </a:bodyPr>
          <a:p>
            <a:pPr marL="2270125" indent="0" defTabSz="457200">
              <a:spcBef>
                <a:spcPts val="1200"/>
              </a:spcBef>
              <a:spcAft>
                <a:spcPct val="0"/>
              </a:spcAft>
            </a:pPr>
            <a:r>
              <a:rPr lang="en-US" sz="1600" b="1">
                <a:ea typeface="Times New Roman" panose="02020603050405020304"/>
                <a:sym typeface="+mn-ea"/>
              </a:rPr>
              <a:t>StateDiagram</a:t>
            </a:r>
            <a:endParaRPr lang="en-US" sz="1600" b="1">
              <a:ea typeface="Times New Roman" panose="02020603050405020304"/>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4477385" y="6182678"/>
            <a:ext cx="5080000" cy="337185"/>
          </a:xfrm>
          <a:prstGeom prst="rect">
            <a:avLst/>
          </a:prstGeom>
        </p:spPr>
        <p:txBody>
          <a:bodyPr>
            <a:spAutoFit/>
          </a:bodyPr>
          <a:p>
            <a:pPr defTabSz="457200"/>
            <a:r>
              <a:rPr lang="en-US" sz="1600" b="1">
                <a:latin typeface="Times New Roman" panose="02020603050405020304"/>
                <a:ea typeface="Times New Roman" panose="02020603050405020304"/>
              </a:rPr>
              <a:t>SequenceDiagram</a:t>
            </a:r>
            <a:endParaRPr lang="en-US" sz="1600" b="1">
              <a:latin typeface="Times New Roman" panose="02020603050405020304"/>
              <a:ea typeface="Times New Roman" panose="02020603050405020304"/>
            </a:endParaRPr>
          </a:p>
        </p:txBody>
      </p:sp>
      <p:pic>
        <p:nvPicPr>
          <p:cNvPr id="2" name="Picture 1" descr="Untitled diagram-2025-03-16-063112"/>
          <p:cNvPicPr>
            <a:picLocks noChangeAspect="1"/>
          </p:cNvPicPr>
          <p:nvPr/>
        </p:nvPicPr>
        <p:blipFill>
          <a:blip r:embed="rId1"/>
          <a:stretch>
            <a:fillRect/>
          </a:stretch>
        </p:blipFill>
        <p:spPr>
          <a:xfrm>
            <a:off x="2837180" y="603885"/>
            <a:ext cx="5438140" cy="55791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IN" dirty="0"/>
          </a:p>
        </p:txBody>
      </p:sp>
      <p:sp>
        <p:nvSpPr>
          <p:cNvPr id="3" name="TextBox 2"/>
          <p:cNvSpPr txBox="1"/>
          <p:nvPr/>
        </p:nvSpPr>
        <p:spPr>
          <a:xfrm>
            <a:off x="1393709" y="1431290"/>
            <a:ext cx="9404465" cy="4893310"/>
          </a:xfrm>
          <a:prstGeom prst="rect">
            <a:avLst/>
          </a:prstGeom>
          <a:noFill/>
        </p:spPr>
        <p:txBody>
          <a:bodyPr wrap="square" rtlCol="0">
            <a:spAutoFit/>
          </a:bodyPr>
          <a:lstStyle/>
          <a:p>
            <a:pPr>
              <a:lnSpc>
                <a:spcPct val="100000"/>
              </a:lnSpc>
              <a:tabLst>
                <a:tab pos="355600" algn="l"/>
              </a:tabLst>
            </a:pPr>
            <a:r>
              <a:rPr sz="2400" b="1" spc="-10" dirty="0">
                <a:solidFill>
                  <a:srgbClr val="292934"/>
                </a:solidFill>
                <a:latin typeface="Times New Roman" panose="02020603050405020304"/>
                <a:cs typeface="Times New Roman" panose="02020603050405020304"/>
                <a:sym typeface="+mn-ea"/>
              </a:rPr>
              <a:t>Abstract.</a:t>
            </a:r>
            <a:endParaRPr sz="2400">
              <a:latin typeface="Times New Roman" panose="02020603050405020304"/>
              <a:cs typeface="Times New Roman" panose="02020603050405020304"/>
            </a:endParaRPr>
          </a:p>
          <a:p>
            <a:pPr>
              <a:lnSpc>
                <a:spcPct val="100000"/>
              </a:lnSpc>
              <a:tabLst>
                <a:tab pos="355600" algn="l"/>
              </a:tabLst>
            </a:pPr>
            <a:r>
              <a:rPr sz="2400" b="1" spc="-10" dirty="0">
                <a:solidFill>
                  <a:srgbClr val="292934"/>
                </a:solidFill>
                <a:latin typeface="Times New Roman" panose="02020603050405020304"/>
                <a:cs typeface="Times New Roman" panose="02020603050405020304"/>
                <a:sym typeface="+mn-ea"/>
              </a:rPr>
              <a:t>Introduction.</a:t>
            </a:r>
            <a:endParaRPr sz="2400" b="1" spc="-10" dirty="0">
              <a:solidFill>
                <a:srgbClr val="292934"/>
              </a:solidFill>
              <a:latin typeface="Times New Roman" panose="02020603050405020304"/>
              <a:cs typeface="Times New Roman" panose="02020603050405020304"/>
              <a:sym typeface="+mn-ea"/>
            </a:endParaRPr>
          </a:p>
          <a:p>
            <a:pPr>
              <a:lnSpc>
                <a:spcPct val="100000"/>
              </a:lnSpc>
              <a:tabLst>
                <a:tab pos="355600" algn="l"/>
              </a:tabLst>
            </a:pPr>
            <a:r>
              <a:rPr lang="en-US" altLang="en-US" sz="2400" b="1" dirty="0">
                <a:latin typeface="Times New Roman" panose="02020603050405020304" pitchFamily="18" charset="0"/>
                <a:cs typeface="Times New Roman" panose="02020603050405020304" pitchFamily="18" charset="0"/>
                <a:sym typeface="+mn-ea"/>
              </a:rPr>
              <a:t>Existing algorithms</a:t>
            </a:r>
            <a:endParaRPr lang="en-US" altLang="en-US" sz="2400" b="1" dirty="0">
              <a:latin typeface="Times New Roman" panose="02020603050405020304" pitchFamily="18" charset="0"/>
              <a:cs typeface="Times New Roman" panose="02020603050405020304" pitchFamily="18" charset="0"/>
              <a:sym typeface="+mn-ea"/>
            </a:endParaRPr>
          </a:p>
          <a:p>
            <a:pPr>
              <a:lnSpc>
                <a:spcPct val="100000"/>
              </a:lnSpc>
              <a:tabLst>
                <a:tab pos="355600" algn="l"/>
              </a:tabLst>
            </a:pPr>
            <a:r>
              <a:rPr lang="en-US" altLang="en-US" sz="2400" b="1" dirty="0">
                <a:latin typeface="Times New Roman" panose="02020603050405020304" pitchFamily="18" charset="0"/>
                <a:cs typeface="Times New Roman" panose="02020603050405020304" pitchFamily="18" charset="0"/>
                <a:sym typeface="+mn-ea"/>
              </a:rPr>
              <a:t>Proposed statement</a:t>
            </a:r>
            <a:endParaRPr lang="en-US" altLang="en-US" sz="2400" b="1" dirty="0">
              <a:latin typeface="Times New Roman" panose="02020603050405020304" pitchFamily="18" charset="0"/>
              <a:cs typeface="Times New Roman" panose="02020603050405020304" pitchFamily="18" charset="0"/>
              <a:sym typeface="+mn-ea"/>
            </a:endParaRPr>
          </a:p>
          <a:p>
            <a:pPr>
              <a:lnSpc>
                <a:spcPct val="100000"/>
              </a:lnSpc>
              <a:tabLst>
                <a:tab pos="355600" algn="l"/>
              </a:tabLst>
            </a:pPr>
            <a:r>
              <a:rPr lang="en-US" altLang="en-US" sz="2400" b="1" dirty="0">
                <a:latin typeface="Times New Roman" panose="02020603050405020304" pitchFamily="18" charset="0"/>
                <a:cs typeface="Times New Roman" panose="02020603050405020304" pitchFamily="18" charset="0"/>
                <a:sym typeface="+mn-ea"/>
              </a:rPr>
              <a:t>Proposed methodology</a:t>
            </a:r>
            <a:r>
              <a:rPr lang="en-US" altLang="en-US" sz="2400" dirty="0">
                <a:sym typeface="+mn-ea"/>
              </a:rPr>
              <a:t> </a:t>
            </a:r>
            <a:endParaRPr sz="2400" b="1">
              <a:latin typeface="Times New Roman" panose="02020603050405020304" pitchFamily="18" charset="0"/>
              <a:cs typeface="Times New Roman" panose="02020603050405020304" pitchFamily="18" charset="0"/>
            </a:endParaRPr>
          </a:p>
          <a:p>
            <a:pPr>
              <a:lnSpc>
                <a:spcPct val="100000"/>
              </a:lnSpc>
              <a:tabLst>
                <a:tab pos="355600" algn="l"/>
              </a:tabLst>
            </a:pPr>
            <a:r>
              <a:rPr sz="2400" b="1" spc="-10" dirty="0">
                <a:solidFill>
                  <a:srgbClr val="292934"/>
                </a:solidFill>
                <a:latin typeface="Times New Roman" panose="02020603050405020304"/>
                <a:cs typeface="Times New Roman" panose="02020603050405020304"/>
                <a:sym typeface="+mn-ea"/>
              </a:rPr>
              <a:t>Objectives.</a:t>
            </a:r>
            <a:endParaRPr sz="2400">
              <a:latin typeface="Times New Roman" panose="02020603050405020304"/>
              <a:cs typeface="Times New Roman" panose="02020603050405020304"/>
            </a:endParaRPr>
          </a:p>
          <a:p>
            <a:pPr>
              <a:lnSpc>
                <a:spcPct val="100000"/>
              </a:lnSpc>
              <a:tabLst>
                <a:tab pos="355600" algn="l"/>
              </a:tabLst>
            </a:pPr>
            <a:r>
              <a:rPr sz="2400" b="1" spc="-10" dirty="0">
                <a:solidFill>
                  <a:srgbClr val="292934"/>
                </a:solidFill>
                <a:latin typeface="Times New Roman" panose="02020603050405020304"/>
                <a:cs typeface="Times New Roman" panose="02020603050405020304"/>
                <a:sym typeface="+mn-ea"/>
              </a:rPr>
              <a:t>Methodology.</a:t>
            </a:r>
            <a:endParaRPr sz="2400">
              <a:latin typeface="Times New Roman" panose="02020603050405020304"/>
              <a:cs typeface="Times New Roman" panose="02020603050405020304"/>
            </a:endParaRPr>
          </a:p>
          <a:p>
            <a:pPr>
              <a:lnSpc>
                <a:spcPct val="100000"/>
              </a:lnSpc>
              <a:spcBef>
                <a:spcPts val="5"/>
              </a:spcBef>
              <a:tabLst>
                <a:tab pos="355600" algn="l"/>
              </a:tabLst>
            </a:pPr>
            <a:r>
              <a:rPr sz="2400" b="1" spc="-10" dirty="0">
                <a:solidFill>
                  <a:srgbClr val="292934"/>
                </a:solidFill>
                <a:latin typeface="Times New Roman" panose="02020603050405020304"/>
                <a:cs typeface="Times New Roman" panose="02020603050405020304"/>
                <a:sym typeface="+mn-ea"/>
              </a:rPr>
              <a:t>Implementation.</a:t>
            </a:r>
            <a:endParaRPr sz="2400">
              <a:latin typeface="Times New Roman" panose="02020603050405020304"/>
              <a:cs typeface="Times New Roman" panose="02020603050405020304"/>
            </a:endParaRPr>
          </a:p>
          <a:p>
            <a:pPr>
              <a:lnSpc>
                <a:spcPct val="100000"/>
              </a:lnSpc>
              <a:tabLst>
                <a:tab pos="355600" algn="l"/>
              </a:tabLst>
            </a:pPr>
            <a:r>
              <a:rPr sz="2400" b="1" dirty="0">
                <a:solidFill>
                  <a:srgbClr val="292934"/>
                </a:solidFill>
                <a:latin typeface="Times New Roman" panose="02020603050405020304"/>
                <a:cs typeface="Times New Roman" panose="02020603050405020304"/>
                <a:sym typeface="+mn-ea"/>
              </a:rPr>
              <a:t>Results</a:t>
            </a:r>
            <a:r>
              <a:rPr sz="2400" b="1" spc="-50" dirty="0">
                <a:solidFill>
                  <a:srgbClr val="292934"/>
                </a:solidFill>
                <a:latin typeface="Times New Roman" panose="02020603050405020304"/>
                <a:cs typeface="Times New Roman" panose="02020603050405020304"/>
                <a:sym typeface="+mn-ea"/>
              </a:rPr>
              <a:t> </a:t>
            </a:r>
            <a:r>
              <a:rPr sz="2400" b="1" spc="-10" dirty="0">
                <a:solidFill>
                  <a:srgbClr val="292934"/>
                </a:solidFill>
                <a:latin typeface="Times New Roman" panose="02020603050405020304"/>
                <a:cs typeface="Times New Roman" panose="02020603050405020304"/>
                <a:sym typeface="+mn-ea"/>
              </a:rPr>
              <a:t>.</a:t>
            </a:r>
            <a:endParaRPr sz="2400">
              <a:latin typeface="Times New Roman" panose="02020603050405020304"/>
              <a:cs typeface="Times New Roman" panose="02020603050405020304"/>
            </a:endParaRPr>
          </a:p>
          <a:p>
            <a:pPr>
              <a:lnSpc>
                <a:spcPct val="100000"/>
              </a:lnSpc>
              <a:tabLst>
                <a:tab pos="355600" algn="l"/>
              </a:tabLst>
            </a:pPr>
            <a:r>
              <a:rPr sz="2400" b="1" dirty="0">
                <a:solidFill>
                  <a:srgbClr val="292934"/>
                </a:solidFill>
                <a:latin typeface="Times New Roman" panose="02020603050405020304"/>
                <a:cs typeface="Times New Roman" panose="02020603050405020304"/>
                <a:sym typeface="+mn-ea"/>
              </a:rPr>
              <a:t>Conclusion</a:t>
            </a:r>
            <a:r>
              <a:rPr sz="2400" b="1" spc="-45" dirty="0">
                <a:solidFill>
                  <a:srgbClr val="292934"/>
                </a:solidFill>
                <a:latin typeface="Times New Roman" panose="02020603050405020304"/>
                <a:cs typeface="Times New Roman" panose="02020603050405020304"/>
                <a:sym typeface="+mn-ea"/>
              </a:rPr>
              <a:t> </a:t>
            </a:r>
            <a:r>
              <a:rPr sz="2400" b="1" dirty="0">
                <a:solidFill>
                  <a:srgbClr val="292934"/>
                </a:solidFill>
                <a:latin typeface="Times New Roman" panose="02020603050405020304"/>
                <a:cs typeface="Times New Roman" panose="02020603050405020304"/>
                <a:sym typeface="+mn-ea"/>
              </a:rPr>
              <a:t>&amp;</a:t>
            </a:r>
            <a:r>
              <a:rPr sz="2400" b="1" spc="-45" dirty="0">
                <a:solidFill>
                  <a:srgbClr val="292934"/>
                </a:solidFill>
                <a:latin typeface="Times New Roman" panose="02020603050405020304"/>
                <a:cs typeface="Times New Roman" panose="02020603050405020304"/>
                <a:sym typeface="+mn-ea"/>
              </a:rPr>
              <a:t> </a:t>
            </a:r>
            <a:r>
              <a:rPr sz="2400" b="1" dirty="0">
                <a:solidFill>
                  <a:srgbClr val="292934"/>
                </a:solidFill>
                <a:latin typeface="Times New Roman" panose="02020603050405020304"/>
                <a:cs typeface="Times New Roman" panose="02020603050405020304"/>
                <a:sym typeface="+mn-ea"/>
              </a:rPr>
              <a:t>Future</a:t>
            </a:r>
            <a:r>
              <a:rPr sz="2400" b="1" spc="-45" dirty="0">
                <a:solidFill>
                  <a:srgbClr val="292934"/>
                </a:solidFill>
                <a:latin typeface="Times New Roman" panose="02020603050405020304"/>
                <a:cs typeface="Times New Roman" panose="02020603050405020304"/>
                <a:sym typeface="+mn-ea"/>
              </a:rPr>
              <a:t> </a:t>
            </a:r>
            <a:r>
              <a:rPr sz="2400" b="1" dirty="0">
                <a:solidFill>
                  <a:srgbClr val="292934"/>
                </a:solidFill>
                <a:latin typeface="Times New Roman" panose="02020603050405020304"/>
                <a:cs typeface="Times New Roman" panose="02020603050405020304"/>
                <a:sym typeface="+mn-ea"/>
              </a:rPr>
              <a:t>Scope</a:t>
            </a:r>
            <a:r>
              <a:rPr sz="2400" b="1" spc="-45" dirty="0">
                <a:solidFill>
                  <a:srgbClr val="292934"/>
                </a:solidFill>
                <a:latin typeface="Times New Roman" panose="02020603050405020304"/>
                <a:cs typeface="Times New Roman" panose="02020603050405020304"/>
                <a:sym typeface="+mn-ea"/>
              </a:rPr>
              <a:t> </a:t>
            </a:r>
            <a:r>
              <a:rPr sz="2400" b="1" spc="-50" dirty="0">
                <a:solidFill>
                  <a:srgbClr val="292934"/>
                </a:solidFill>
                <a:latin typeface="Times New Roman" panose="02020603050405020304"/>
                <a:cs typeface="Times New Roman" panose="02020603050405020304"/>
                <a:sym typeface="+mn-ea"/>
              </a:rPr>
              <a:t>.</a:t>
            </a:r>
            <a:endParaRPr sz="2400">
              <a:latin typeface="Times New Roman" panose="02020603050405020304"/>
              <a:cs typeface="Times New Roman" panose="02020603050405020304"/>
            </a:endParaRPr>
          </a:p>
          <a:p>
            <a:pPr>
              <a:lnSpc>
                <a:spcPct val="100000"/>
              </a:lnSpc>
              <a:tabLst>
                <a:tab pos="355600" algn="l"/>
              </a:tabLst>
            </a:pPr>
            <a:r>
              <a:rPr sz="2400" b="1" spc="-10" dirty="0">
                <a:solidFill>
                  <a:srgbClr val="292934"/>
                </a:solidFill>
                <a:latin typeface="Times New Roman" panose="02020603050405020304"/>
                <a:cs typeface="Times New Roman" panose="02020603050405020304"/>
                <a:sym typeface="+mn-ea"/>
              </a:rPr>
              <a:t>References.</a:t>
            </a:r>
            <a:endParaRPr sz="2400" b="1" spc="-10" dirty="0">
              <a:solidFill>
                <a:srgbClr val="292934"/>
              </a:solidFill>
              <a:latin typeface="Times New Roman" panose="02020603050405020304"/>
              <a:cs typeface="Times New Roman" panose="02020603050405020304"/>
              <a:sym typeface="+mn-ea"/>
            </a:endParaRPr>
          </a:p>
          <a:p>
            <a:pPr>
              <a:lnSpc>
                <a:spcPct val="100000"/>
              </a:lnSpc>
              <a:tabLst>
                <a:tab pos="355600" algn="l"/>
              </a:tabLst>
            </a:pPr>
            <a:r>
              <a:rPr lang="en-US" altLang="en-US" sz="2400" dirty="0"/>
              <a:t> </a:t>
            </a:r>
            <a:endParaRPr lang="en-US" altLang="en-US" sz="2400" dirty="0"/>
          </a:p>
          <a:p>
            <a:pPr>
              <a:lnSpc>
                <a:spcPct val="100000"/>
              </a:lnSpc>
              <a:tabLst>
                <a:tab pos="355600" algn="l"/>
              </a:tabLst>
            </a:pPr>
            <a:endParaRPr lang="en-US" alt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4433570" y="6147753"/>
            <a:ext cx="5080000" cy="337185"/>
          </a:xfrm>
          <a:prstGeom prst="rect">
            <a:avLst/>
          </a:prstGeom>
        </p:spPr>
        <p:txBody>
          <a:bodyPr>
            <a:spAutoFit/>
          </a:bodyPr>
          <a:p>
            <a:pPr marL="0" indent="0" defTabSz="457200">
              <a:spcBef>
                <a:spcPts val="1200"/>
              </a:spcBef>
              <a:spcAft>
                <a:spcPct val="0"/>
              </a:spcAft>
            </a:pPr>
            <a:r>
              <a:rPr lang="en-US" sz="1600" b="1">
                <a:ea typeface="Times New Roman" panose="02020603050405020304"/>
              </a:rPr>
              <a:t>BlockDiagram</a:t>
            </a:r>
            <a:endParaRPr lang="en-US" sz="1600" b="1">
              <a:ea typeface="Times New Roman" panose="02020603050405020304"/>
            </a:endParaRPr>
          </a:p>
        </p:txBody>
      </p:sp>
      <p:pic>
        <p:nvPicPr>
          <p:cNvPr id="4" name="Picture 3"/>
          <p:cNvPicPr>
            <a:picLocks noChangeAspect="1"/>
          </p:cNvPicPr>
          <p:nvPr/>
        </p:nvPicPr>
        <p:blipFill>
          <a:blip r:embed="rId1"/>
          <a:stretch>
            <a:fillRect/>
          </a:stretch>
        </p:blipFill>
        <p:spPr>
          <a:xfrm>
            <a:off x="938530" y="692150"/>
            <a:ext cx="9494520" cy="512381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648075" y="5741352"/>
            <a:ext cx="5080000" cy="583565"/>
          </a:xfrm>
          <a:prstGeom prst="rect">
            <a:avLst/>
          </a:prstGeom>
        </p:spPr>
        <p:txBody>
          <a:bodyPr>
            <a:spAutoFit/>
          </a:bodyPr>
          <a:p>
            <a:pPr marL="0" indent="1988820" defTabSz="457200">
              <a:spcBef>
                <a:spcPct val="0"/>
              </a:spcBef>
              <a:spcAft>
                <a:spcPct val="0"/>
              </a:spcAft>
            </a:pPr>
            <a:r>
              <a:rPr lang="en-US" sz="1600" b="1">
                <a:ea typeface="Times New Roman" panose="02020603050405020304"/>
              </a:rPr>
              <a:t>Activity Diagram</a:t>
            </a:r>
            <a:endParaRPr lang="en-US" sz="1600" b="1">
              <a:ea typeface="Times New Roman" panose="02020603050405020304"/>
            </a:endParaRPr>
          </a:p>
          <a:p>
            <a:pPr marL="0" indent="0" defTabSz="457200">
              <a:spcBef>
                <a:spcPct val="0"/>
              </a:spcBef>
              <a:spcAft>
                <a:spcPct val="0"/>
              </a:spcAft>
            </a:pPr>
            <a:r>
              <a:rPr lang="en-US" sz="1600" b="1">
                <a:ea typeface="Times New Roman" panose="02020603050405020304"/>
              </a:rPr>
              <a:t> </a:t>
            </a:r>
            <a:endParaRPr lang="en-US" sz="1600" b="1">
              <a:ea typeface="Times New Roman" panose="02020603050405020304"/>
            </a:endParaRPr>
          </a:p>
        </p:txBody>
      </p:sp>
      <p:pic>
        <p:nvPicPr>
          <p:cNvPr id="4" name="Picture 3"/>
          <p:cNvPicPr>
            <a:picLocks noChangeAspect="1"/>
          </p:cNvPicPr>
          <p:nvPr/>
        </p:nvPicPr>
        <p:blipFill>
          <a:blip r:embed="rId1"/>
          <a:stretch>
            <a:fillRect/>
          </a:stretch>
        </p:blipFill>
        <p:spPr>
          <a:xfrm>
            <a:off x="758190" y="778510"/>
            <a:ext cx="10824210" cy="451548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8" name="Picture 6"/>
          <p:cNvPicPr>
            <a:picLocks noChangeAspect="1"/>
          </p:cNvPicPr>
          <p:nvPr/>
        </p:nvPicPr>
        <p:blipFill>
          <a:blip r:embed="rId1"/>
          <a:stretch>
            <a:fillRect/>
          </a:stretch>
        </p:blipFill>
        <p:spPr>
          <a:xfrm>
            <a:off x="581025" y="512445"/>
            <a:ext cx="10881360" cy="4686300"/>
          </a:xfrm>
          <a:prstGeom prst="rect">
            <a:avLst/>
          </a:prstGeom>
          <a:noFill/>
          <a:ln>
            <a:noFill/>
          </a:ln>
        </p:spPr>
      </p:pic>
      <p:sp>
        <p:nvSpPr>
          <p:cNvPr id="3" name="Text Box 2"/>
          <p:cNvSpPr txBox="1"/>
          <p:nvPr/>
        </p:nvSpPr>
        <p:spPr>
          <a:xfrm>
            <a:off x="3229610" y="5337493"/>
            <a:ext cx="5080000" cy="337185"/>
          </a:xfrm>
          <a:prstGeom prst="rect">
            <a:avLst/>
          </a:prstGeom>
        </p:spPr>
        <p:txBody>
          <a:bodyPr>
            <a:spAutoFit/>
          </a:bodyPr>
          <a:p>
            <a:pPr marL="0" indent="1988820" defTabSz="457200">
              <a:spcBef>
                <a:spcPct val="0"/>
              </a:spcBef>
              <a:spcAft>
                <a:spcPct val="0"/>
              </a:spcAft>
            </a:pPr>
            <a:r>
              <a:rPr lang="en-US" sz="1600" b="1">
                <a:ea typeface="Times New Roman" panose="02020603050405020304"/>
              </a:rPr>
              <a:t>Use Case Diagram</a:t>
            </a:r>
            <a:endParaRPr lang="en-US" sz="1600" b="1">
              <a:ea typeface="Times New Roman" panose="020206030504050203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709295" y="751840"/>
            <a:ext cx="10561955" cy="3556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b="1" dirty="0">
                <a:solidFill>
                  <a:srgbClr val="292934"/>
                </a:solidFill>
                <a:latin typeface="Times New Roman" panose="02020603050405020304"/>
                <a:cs typeface="Times New Roman" panose="02020603050405020304"/>
                <a:sym typeface="+mn-ea"/>
              </a:rPr>
              <a:t>Results</a:t>
            </a:r>
            <a:r>
              <a:rPr b="1" spc="-10" dirty="0">
                <a:solidFill>
                  <a:srgbClr val="292934"/>
                </a:solidFill>
                <a:latin typeface="Times New Roman" panose="02020603050405020304"/>
                <a:cs typeface="Times New Roman" panose="02020603050405020304"/>
                <a:sym typeface="+mn-ea"/>
              </a:rPr>
              <a:t>.</a:t>
            </a:r>
            <a:endParaRPr lang="en-US"/>
          </a:p>
        </p:txBody>
      </p:sp>
      <p:sp>
        <p:nvSpPr>
          <p:cNvPr id="3" name="Text Box 2"/>
          <p:cNvSpPr txBox="1"/>
          <p:nvPr/>
        </p:nvSpPr>
        <p:spPr>
          <a:xfrm>
            <a:off x="792480" y="1233805"/>
            <a:ext cx="10414000" cy="4596130"/>
          </a:xfrm>
          <a:prstGeom prst="rect">
            <a:avLst/>
          </a:prstGeom>
        </p:spPr>
        <p:txBody>
          <a:bodyPr wrap="square">
            <a:spAutoFit/>
          </a:bodyPr>
          <a:p>
            <a:pPr>
              <a:spcAft>
                <a:spcPct val="60000"/>
              </a:spcAft>
            </a:pPr>
            <a:r>
              <a:rPr lang="en-US" altLang="en-US" sz="2000">
                <a:latin typeface="Times New Roman" panose="02020603050405020304" pitchFamily="18" charset="0"/>
                <a:cs typeface="Times New Roman" panose="02020603050405020304" pitchFamily="18" charset="0"/>
              </a:rPr>
              <a:t>1. Interactive Visualizations: Real-time graphs help users analyze sales data across various metrics.  </a:t>
            </a:r>
            <a:endParaRPr lang="en-US" altLang="en-US" sz="2000">
              <a:latin typeface="Times New Roman" panose="02020603050405020304" pitchFamily="18" charset="0"/>
              <a:cs typeface="Times New Roman" panose="02020603050405020304" pitchFamily="18" charset="0"/>
            </a:endParaRPr>
          </a:p>
          <a:p>
            <a:pPr>
              <a:spcAft>
                <a:spcPct val="60000"/>
              </a:spcAft>
            </a:pPr>
            <a:r>
              <a:rPr lang="en-US" altLang="en-US" sz="2000">
                <a:latin typeface="Times New Roman" panose="02020603050405020304" pitchFamily="18" charset="0"/>
                <a:cs typeface="Times New Roman" panose="02020603050405020304" pitchFamily="18" charset="0"/>
              </a:rPr>
              <a:t>2. Efficient Filtering: Users can filter data by **Product**, **Region**, **Order Priority**, etc., for targeted insights.  </a:t>
            </a:r>
            <a:endParaRPr lang="en-US" altLang="en-US" sz="2000">
              <a:latin typeface="Times New Roman" panose="02020603050405020304" pitchFamily="18" charset="0"/>
              <a:cs typeface="Times New Roman" panose="02020603050405020304" pitchFamily="18" charset="0"/>
            </a:endParaRPr>
          </a:p>
          <a:p>
            <a:pPr>
              <a:spcAft>
                <a:spcPct val="60000"/>
              </a:spcAft>
            </a:pPr>
            <a:r>
              <a:rPr lang="en-US" altLang="en-US" sz="2000">
                <a:latin typeface="Times New Roman" panose="02020603050405020304" pitchFamily="18" charset="0"/>
                <a:cs typeface="Times New Roman" panose="02020603050405020304" pitchFamily="18" charset="0"/>
              </a:rPr>
              <a:t>3. Trend Identification &amp; Anomalies: Users can spot sales trends, cost outliers, and revenue dips.  </a:t>
            </a:r>
            <a:endParaRPr lang="en-US" altLang="en-US" sz="2000">
              <a:latin typeface="Times New Roman" panose="02020603050405020304" pitchFamily="18" charset="0"/>
              <a:cs typeface="Times New Roman" panose="02020603050405020304" pitchFamily="18" charset="0"/>
            </a:endParaRPr>
          </a:p>
          <a:p>
            <a:pPr>
              <a:spcAft>
                <a:spcPct val="60000"/>
              </a:spcAft>
            </a:pPr>
            <a:r>
              <a:rPr lang="en-US" altLang="en-US" sz="2000">
                <a:latin typeface="Times New Roman" panose="02020603050405020304" pitchFamily="18" charset="0"/>
                <a:cs typeface="Times New Roman" panose="02020603050405020304" pitchFamily="18" charset="0"/>
              </a:rPr>
              <a:t>4. Real-Time Updates: Dashboard updates instantly with filter changes.  </a:t>
            </a:r>
            <a:endParaRPr lang="en-US" altLang="en-US" sz="2000">
              <a:latin typeface="Times New Roman" panose="02020603050405020304" pitchFamily="18" charset="0"/>
              <a:cs typeface="Times New Roman" panose="02020603050405020304" pitchFamily="18" charset="0"/>
            </a:endParaRPr>
          </a:p>
          <a:p>
            <a:pPr>
              <a:spcAft>
                <a:spcPct val="60000"/>
              </a:spcAft>
            </a:pPr>
            <a:r>
              <a:rPr lang="en-US" altLang="en-US" sz="2000">
                <a:latin typeface="Times New Roman" panose="02020603050405020304" pitchFamily="18" charset="0"/>
                <a:cs typeface="Times New Roman" panose="02020603050405020304" pitchFamily="18" charset="0"/>
              </a:rPr>
              <a:t>5. Data-Driven Decisions: Helps businesses optimize strategies based on insights.  </a:t>
            </a:r>
            <a:endParaRPr lang="en-US" altLang="en-US" sz="2000">
              <a:latin typeface="Times New Roman" panose="02020603050405020304" pitchFamily="18" charset="0"/>
              <a:cs typeface="Times New Roman" panose="02020603050405020304" pitchFamily="18" charset="0"/>
            </a:endParaRPr>
          </a:p>
          <a:p>
            <a:pPr>
              <a:spcAft>
                <a:spcPct val="60000"/>
              </a:spcAft>
            </a:pPr>
            <a:r>
              <a:rPr lang="en-US" altLang="en-US" sz="2000">
                <a:latin typeface="Times New Roman" panose="02020603050405020304" pitchFamily="18" charset="0"/>
                <a:cs typeface="Times New Roman" panose="02020603050405020304" pitchFamily="18" charset="0"/>
              </a:rPr>
              <a:t>6. User-Friendly: Simple design for easy navigation. </a:t>
            </a:r>
            <a:endParaRPr lang="en-US" altLang="en-US" sz="2000">
              <a:latin typeface="Times New Roman" panose="02020603050405020304" pitchFamily="18" charset="0"/>
              <a:cs typeface="Times New Roman" panose="02020603050405020304" pitchFamily="18" charset="0"/>
            </a:endParaRPr>
          </a:p>
          <a:p>
            <a:pPr>
              <a:spcAft>
                <a:spcPct val="60000"/>
              </a:spcAft>
            </a:pPr>
            <a:r>
              <a:rPr lang="en-US" altLang="en-US" sz="2000">
                <a:latin typeface="Times New Roman" panose="02020603050405020304" pitchFamily="18" charset="0"/>
                <a:cs typeface="Times New Roman" panose="02020603050405020304" pitchFamily="18" charset="0"/>
              </a:rPr>
              <a:t> Discussion:  </a:t>
            </a:r>
            <a:endParaRPr lang="en-US" altLang="en-US" sz="2000">
              <a:latin typeface="Times New Roman" panose="02020603050405020304" pitchFamily="18" charset="0"/>
              <a:cs typeface="Times New Roman" panose="02020603050405020304" pitchFamily="18" charset="0"/>
            </a:endParaRPr>
          </a:p>
          <a:p>
            <a:pPr>
              <a:spcAft>
                <a:spcPct val="60000"/>
              </a:spcAft>
            </a:pPr>
            <a:r>
              <a:rPr lang="en-US" altLang="en-US" sz="2000">
                <a:latin typeface="Times New Roman" panose="02020603050405020304" pitchFamily="18" charset="0"/>
                <a:cs typeface="Times New Roman" panose="02020603050405020304" pitchFamily="18" charset="0"/>
              </a:rPr>
              <a:t>The tool provides actionable insights and can be enhanced with features like **predictive analytics** and **advanced anomaly detection**.</a:t>
            </a:r>
            <a:endParaRPr lang="en-US" alt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617855" y="494665"/>
            <a:ext cx="11291570" cy="5283200"/>
          </a:xfrm>
          <a:prstGeom prst="rect">
            <a:avLst/>
          </a:prstGeom>
        </p:spPr>
      </p:pic>
      <p:sp>
        <p:nvSpPr>
          <p:cNvPr id="4" name="Text Box 3"/>
          <p:cNvSpPr txBox="1"/>
          <p:nvPr/>
        </p:nvSpPr>
        <p:spPr>
          <a:xfrm>
            <a:off x="4679950" y="6045200"/>
            <a:ext cx="2495550" cy="368300"/>
          </a:xfrm>
          <a:prstGeom prst="rect">
            <a:avLst/>
          </a:prstGeom>
          <a:noFill/>
        </p:spPr>
        <p:txBody>
          <a:bodyPr wrap="square" rtlCol="0">
            <a:spAutoFit/>
          </a:bodyPr>
          <a:p>
            <a:r>
              <a:rPr lang="en-US"/>
              <a:t>Main Page</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tretch>
            <a:fillRect/>
          </a:stretch>
        </p:blipFill>
        <p:spPr>
          <a:xfrm>
            <a:off x="0" y="339090"/>
            <a:ext cx="6719570" cy="6315075"/>
          </a:xfrm>
          <a:prstGeom prst="rect">
            <a:avLst/>
          </a:prstGeom>
        </p:spPr>
      </p:pic>
      <p:pic>
        <p:nvPicPr>
          <p:cNvPr id="6" name="Picture 5"/>
          <p:cNvPicPr>
            <a:picLocks noChangeAspect="1"/>
          </p:cNvPicPr>
          <p:nvPr/>
        </p:nvPicPr>
        <p:blipFill>
          <a:blip r:embed="rId2"/>
          <a:stretch>
            <a:fillRect/>
          </a:stretch>
        </p:blipFill>
        <p:spPr>
          <a:xfrm>
            <a:off x="6421755" y="338455"/>
            <a:ext cx="5770245" cy="61976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207645" y="372110"/>
            <a:ext cx="5578475" cy="6113780"/>
          </a:xfrm>
          <a:prstGeom prst="rect">
            <a:avLst/>
          </a:prstGeom>
        </p:spPr>
      </p:pic>
      <p:pic>
        <p:nvPicPr>
          <p:cNvPr id="5" name="Picture 4"/>
          <p:cNvPicPr>
            <a:picLocks noChangeAspect="1"/>
          </p:cNvPicPr>
          <p:nvPr/>
        </p:nvPicPr>
        <p:blipFill>
          <a:blip r:embed="rId2"/>
          <a:stretch>
            <a:fillRect/>
          </a:stretch>
        </p:blipFill>
        <p:spPr>
          <a:xfrm>
            <a:off x="5965825" y="372110"/>
            <a:ext cx="5983605" cy="619950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118110" y="346075"/>
            <a:ext cx="5753100" cy="6316980"/>
          </a:xfrm>
          <a:prstGeom prst="rect">
            <a:avLst/>
          </a:prstGeom>
        </p:spPr>
      </p:pic>
      <p:pic>
        <p:nvPicPr>
          <p:cNvPr id="4" name="Picture 3"/>
          <p:cNvPicPr>
            <a:picLocks noChangeAspect="1"/>
          </p:cNvPicPr>
          <p:nvPr/>
        </p:nvPicPr>
        <p:blipFill>
          <a:blip r:embed="rId2"/>
          <a:stretch>
            <a:fillRect/>
          </a:stretch>
        </p:blipFill>
        <p:spPr>
          <a:xfrm>
            <a:off x="5871210" y="473710"/>
            <a:ext cx="6320790" cy="606234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tretch>
            <a:fillRect/>
          </a:stretch>
        </p:blipFill>
        <p:spPr>
          <a:xfrm>
            <a:off x="69850" y="459105"/>
            <a:ext cx="6182995" cy="6336030"/>
          </a:xfrm>
          <a:prstGeom prst="rect">
            <a:avLst/>
          </a:prstGeom>
        </p:spPr>
      </p:pic>
      <p:pic>
        <p:nvPicPr>
          <p:cNvPr id="6" name="Picture 5"/>
          <p:cNvPicPr>
            <a:picLocks noChangeAspect="1"/>
          </p:cNvPicPr>
          <p:nvPr/>
        </p:nvPicPr>
        <p:blipFill>
          <a:blip r:embed="rId2"/>
          <a:stretch>
            <a:fillRect/>
          </a:stretch>
        </p:blipFill>
        <p:spPr>
          <a:xfrm>
            <a:off x="6398260" y="531495"/>
            <a:ext cx="5793740" cy="61537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84150"/>
            <a:ext cx="10972800" cy="990600"/>
          </a:xfrm>
        </p:spPr>
        <p:txBody>
          <a:bodyPr/>
          <a:p>
            <a:r>
              <a:rPr b="1" dirty="0">
                <a:solidFill>
                  <a:srgbClr val="292934"/>
                </a:solidFill>
                <a:latin typeface="Times New Roman" panose="02020603050405020304"/>
                <a:cs typeface="Times New Roman" panose="02020603050405020304"/>
                <a:sym typeface="+mn-ea"/>
              </a:rPr>
              <a:t>Title</a:t>
            </a:r>
            <a:r>
              <a:rPr b="1" spc="-75" dirty="0">
                <a:solidFill>
                  <a:srgbClr val="292934"/>
                </a:solidFill>
                <a:latin typeface="Times New Roman" panose="02020603050405020304"/>
                <a:cs typeface="Times New Roman" panose="02020603050405020304"/>
                <a:sym typeface="+mn-ea"/>
              </a:rPr>
              <a:t> </a:t>
            </a:r>
            <a:r>
              <a:rPr b="1" spc="-10" dirty="0">
                <a:solidFill>
                  <a:srgbClr val="292934"/>
                </a:solidFill>
                <a:latin typeface="Times New Roman" panose="02020603050405020304"/>
                <a:cs typeface="Times New Roman" panose="02020603050405020304"/>
                <a:sym typeface="+mn-ea"/>
              </a:rPr>
              <a:t>Explanation</a:t>
            </a:r>
            <a:endParaRPr lang="en-US"/>
          </a:p>
        </p:txBody>
      </p:sp>
      <p:sp>
        <p:nvSpPr>
          <p:cNvPr id="3" name="Text Box 2"/>
          <p:cNvSpPr txBox="1"/>
          <p:nvPr/>
        </p:nvSpPr>
        <p:spPr>
          <a:xfrm>
            <a:off x="609600" y="951865"/>
            <a:ext cx="10972165" cy="5629275"/>
          </a:xfrm>
          <a:prstGeom prst="rect">
            <a:avLst/>
          </a:prstGeom>
        </p:spPr>
        <p:txBody>
          <a:bodyPr wrap="square">
            <a:spAutoFit/>
          </a:bodyPr>
          <a:p>
            <a:pPr algn="just"/>
            <a:r>
              <a:rPr lang="en-US">
                <a:latin typeface="Times New Roman" panose="02020603050405020304" pitchFamily="18" charset="0"/>
                <a:cs typeface="Times New Roman" panose="02020603050405020304" pitchFamily="18" charset="0"/>
              </a:rPr>
              <a:t>This</a:t>
            </a:r>
            <a:r>
              <a:rPr>
                <a:latin typeface="Times New Roman" panose="02020603050405020304" pitchFamily="18" charset="0"/>
                <a:cs typeface="Times New Roman" panose="02020603050405020304" pitchFamily="18" charset="0"/>
              </a:rPr>
              <a:t> project focuses on Amazon sales data analysis and forecasting. This title perfectly aligns with the project's scope. Here's a breakdown:</a:t>
            </a:r>
            <a:endParaRPr>
              <a:latin typeface="Times New Roman" panose="02020603050405020304" pitchFamily="18" charset="0"/>
              <a:cs typeface="Times New Roman" panose="02020603050405020304" pitchFamily="18" charset="0"/>
            </a:endParaRPr>
          </a:p>
          <a:p>
            <a:pPr algn="just"/>
            <a:endParaRPr>
              <a:latin typeface="Times New Roman" panose="02020603050405020304" pitchFamily="18" charset="0"/>
              <a:cs typeface="Times New Roman" panose="02020603050405020304" pitchFamily="18" charset="0"/>
            </a:endParaRPr>
          </a:p>
          <a:p>
            <a:pPr algn="just">
              <a:spcAft>
                <a:spcPct val="60000"/>
              </a:spcAft>
            </a:pPr>
            <a:r>
              <a:rPr b="1">
                <a:latin typeface="Times New Roman" panose="02020603050405020304" pitchFamily="18" charset="0"/>
                <a:cs typeface="Times New Roman" panose="02020603050405020304" pitchFamily="18" charset="0"/>
              </a:rPr>
              <a:t>Amazon Sales Forecasting &amp; Analytics</a:t>
            </a:r>
            <a:endParaRPr b="1">
              <a:latin typeface="Times New Roman" panose="02020603050405020304" pitchFamily="18" charset="0"/>
              <a:cs typeface="Times New Roman" panose="02020603050405020304" pitchFamily="18" charset="0"/>
            </a:endParaRPr>
          </a:p>
          <a:p>
            <a:pPr algn="just">
              <a:buFont typeface="Arial" panose="020B0604020202020204"/>
              <a:buChar char="•"/>
            </a:pPr>
            <a:r>
              <a:rPr>
                <a:latin typeface="Times New Roman" panose="02020603050405020304" pitchFamily="18" charset="0"/>
                <a:cs typeface="Times New Roman" panose="02020603050405020304" pitchFamily="18" charset="0"/>
              </a:rPr>
              <a:t>Amazon Sales → Represents that the project deals with Amazon marketplace sales data.</a:t>
            </a:r>
            <a:endParaRPr>
              <a:latin typeface="Times New Roman" panose="02020603050405020304" pitchFamily="18" charset="0"/>
              <a:cs typeface="Times New Roman" panose="02020603050405020304" pitchFamily="18" charset="0"/>
            </a:endParaRPr>
          </a:p>
          <a:p>
            <a:pPr algn="just">
              <a:buFont typeface="Arial" panose="020B0604020202020204"/>
              <a:buChar char="•"/>
            </a:pPr>
            <a:r>
              <a:rPr>
                <a:latin typeface="Times New Roman" panose="02020603050405020304" pitchFamily="18" charset="0"/>
                <a:cs typeface="Times New Roman" panose="02020603050405020304" pitchFamily="18" charset="0"/>
              </a:rPr>
              <a:t>Forecasting → Emphasizes the predictive analytics aspect, which helps analyze historical data to predict future sales trends.</a:t>
            </a:r>
            <a:endParaRPr>
              <a:latin typeface="Times New Roman" panose="02020603050405020304" pitchFamily="18" charset="0"/>
              <a:cs typeface="Times New Roman" panose="02020603050405020304" pitchFamily="18" charset="0"/>
            </a:endParaRPr>
          </a:p>
          <a:p>
            <a:pPr algn="just">
              <a:buFont typeface="Arial" panose="020B0604020202020204"/>
              <a:buChar char="•"/>
            </a:pPr>
            <a:r>
              <a:rPr>
                <a:latin typeface="Times New Roman" panose="02020603050405020304" pitchFamily="18" charset="0"/>
                <a:cs typeface="Times New Roman" panose="02020603050405020304" pitchFamily="18" charset="0"/>
              </a:rPr>
              <a:t>Analytics → Involves detailed sales data analysis, uncovering patterns, trends, and insights.</a:t>
            </a:r>
            <a:endParaRPr>
              <a:latin typeface="Times New Roman" panose="02020603050405020304" pitchFamily="18" charset="0"/>
              <a:cs typeface="Times New Roman" panose="02020603050405020304" pitchFamily="18" charset="0"/>
            </a:endParaRPr>
          </a:p>
          <a:p>
            <a:pPr algn="just">
              <a:buFont typeface="Arial" panose="020B0604020202020204"/>
              <a:buChar char="•"/>
            </a:pPr>
            <a:endParaRPr>
              <a:latin typeface="Times New Roman" panose="02020603050405020304" pitchFamily="18" charset="0"/>
              <a:cs typeface="Times New Roman" panose="02020603050405020304" pitchFamily="18" charset="0"/>
            </a:endParaRPr>
          </a:p>
          <a:p>
            <a:pPr algn="just">
              <a:spcAft>
                <a:spcPct val="60000"/>
              </a:spcAft>
            </a:pPr>
            <a:r>
              <a:rPr b="1">
                <a:latin typeface="Times New Roman" panose="02020603050405020304" pitchFamily="18" charset="0"/>
                <a:cs typeface="Times New Roman" panose="02020603050405020304" pitchFamily="18" charset="0"/>
              </a:rPr>
              <a:t>Trends &amp; Insights</a:t>
            </a:r>
            <a:endParaRPr b="1">
              <a:latin typeface="Times New Roman" panose="02020603050405020304" pitchFamily="18" charset="0"/>
              <a:cs typeface="Times New Roman" panose="02020603050405020304" pitchFamily="18" charset="0"/>
            </a:endParaRPr>
          </a:p>
          <a:p>
            <a:pPr algn="just">
              <a:buFont typeface="Arial" panose="020B0604020202020204"/>
              <a:buChar char="•"/>
            </a:pPr>
            <a:r>
              <a:rPr>
                <a:latin typeface="Times New Roman" panose="02020603050405020304" pitchFamily="18" charset="0"/>
                <a:cs typeface="Times New Roman" panose="02020603050405020304" pitchFamily="18" charset="0"/>
              </a:rPr>
              <a:t>Trends → The project identifies historical sales patterns, such as  regional variations, and product sales fluctuations.</a:t>
            </a:r>
            <a:endParaRPr>
              <a:latin typeface="Times New Roman" panose="02020603050405020304" pitchFamily="18" charset="0"/>
              <a:cs typeface="Times New Roman" panose="02020603050405020304" pitchFamily="18" charset="0"/>
            </a:endParaRPr>
          </a:p>
          <a:p>
            <a:pPr algn="just">
              <a:buFont typeface="Arial" panose="020B0604020202020204"/>
              <a:buChar char="•"/>
            </a:pPr>
            <a:r>
              <a:rPr>
                <a:latin typeface="Times New Roman" panose="02020603050405020304" pitchFamily="18" charset="0"/>
                <a:cs typeface="Times New Roman" panose="02020603050405020304" pitchFamily="18" charset="0"/>
              </a:rPr>
              <a:t>Insights → The analysis provides meaningful business intelligence, helping sellers understand past  sales performance.</a:t>
            </a:r>
            <a:endParaRPr>
              <a:latin typeface="Times New Roman" panose="02020603050405020304" pitchFamily="18" charset="0"/>
              <a:cs typeface="Times New Roman" panose="02020603050405020304" pitchFamily="18" charset="0"/>
            </a:endParaRPr>
          </a:p>
          <a:p>
            <a:pPr algn="just">
              <a:buFont typeface="Arial" panose="020B0604020202020204"/>
              <a:buChar char="•"/>
            </a:pPr>
            <a:endParaRPr>
              <a:latin typeface="Times New Roman" panose="02020603050405020304" pitchFamily="18" charset="0"/>
              <a:cs typeface="Times New Roman" panose="02020603050405020304" pitchFamily="18" charset="0"/>
            </a:endParaRPr>
          </a:p>
          <a:p>
            <a:pPr algn="just">
              <a:spcAft>
                <a:spcPct val="60000"/>
              </a:spcAft>
            </a:pPr>
            <a:r>
              <a:rPr b="1">
                <a:latin typeface="Times New Roman" panose="02020603050405020304" pitchFamily="18" charset="0"/>
                <a:cs typeface="Times New Roman" panose="02020603050405020304" pitchFamily="18" charset="0"/>
              </a:rPr>
              <a:t>Performance</a:t>
            </a:r>
            <a:endParaRPr b="1">
              <a:latin typeface="Times New Roman" panose="02020603050405020304" pitchFamily="18" charset="0"/>
              <a:cs typeface="Times New Roman" panose="02020603050405020304" pitchFamily="18" charset="0"/>
            </a:endParaRPr>
          </a:p>
          <a:p>
            <a:pPr algn="just">
              <a:buFont typeface="Arial" panose="020B0604020202020204"/>
              <a:buChar char="•"/>
            </a:pPr>
            <a:r>
              <a:rPr>
                <a:latin typeface="Times New Roman" panose="02020603050405020304" pitchFamily="18" charset="0"/>
                <a:cs typeface="Times New Roman" panose="02020603050405020304" pitchFamily="18" charset="0"/>
              </a:rPr>
              <a:t>The project evaluates key sales performance indicators (KPIs) like total revenue, profit, units sold, and order priority.</a:t>
            </a:r>
            <a:endParaRPr>
              <a:latin typeface="Times New Roman" panose="02020603050405020304" pitchFamily="18" charset="0"/>
              <a:cs typeface="Times New Roman" panose="02020603050405020304" pitchFamily="18" charset="0"/>
            </a:endParaRPr>
          </a:p>
          <a:p>
            <a:pPr algn="just">
              <a:buFont typeface="Arial" panose="020B0604020202020204"/>
              <a:buChar char="•"/>
            </a:pPr>
            <a:r>
              <a:rPr>
                <a:latin typeface="Times New Roman" panose="02020603050405020304" pitchFamily="18" charset="0"/>
                <a:cs typeface="Times New Roman" panose="02020603050405020304" pitchFamily="18" charset="0"/>
              </a:rPr>
              <a:t>The visual dashboards and graphs help analyze regional sales, product demand, and unit price distribution, making the data easy to interpret.</a:t>
            </a:r>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b="1" dirty="0">
                <a:solidFill>
                  <a:srgbClr val="292934"/>
                </a:solidFill>
                <a:latin typeface="Times New Roman" panose="02020603050405020304"/>
                <a:cs typeface="Times New Roman" panose="02020603050405020304"/>
                <a:sym typeface="+mn-ea"/>
              </a:rPr>
              <a:t>Conclusion</a:t>
            </a:r>
            <a:r>
              <a:rPr b="1" spc="-45" dirty="0">
                <a:solidFill>
                  <a:srgbClr val="292934"/>
                </a:solidFill>
                <a:latin typeface="Times New Roman" panose="02020603050405020304"/>
                <a:cs typeface="Times New Roman" panose="02020603050405020304"/>
                <a:sym typeface="+mn-ea"/>
              </a:rPr>
              <a:t> </a:t>
            </a:r>
            <a:r>
              <a:rPr b="1" spc="-50" dirty="0">
                <a:solidFill>
                  <a:srgbClr val="292934"/>
                </a:solidFill>
                <a:latin typeface="Times New Roman" panose="02020603050405020304"/>
                <a:cs typeface="Times New Roman" panose="02020603050405020304"/>
                <a:sym typeface="+mn-ea"/>
              </a:rPr>
              <a:t>.</a:t>
            </a:r>
            <a:endParaRPr lang="en-US" b="1">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609600" y="1447165"/>
            <a:ext cx="11174730" cy="5039995"/>
          </a:xfrm>
          <a:prstGeom prst="rect">
            <a:avLst/>
          </a:prstGeom>
        </p:spPr>
        <p:txBody>
          <a:bodyPr>
            <a:noAutofit/>
          </a:bodyPr>
          <a:p>
            <a:pPr algn="just"/>
            <a:r>
              <a:rPr lang="en-US" altLang="en-US">
                <a:latin typeface="Times New Roman" panose="02020603050405020304" pitchFamily="18" charset="0"/>
                <a:cs typeface="Times New Roman" panose="02020603050405020304" pitchFamily="18" charset="0"/>
              </a:rPr>
              <a:t>Conclusion:</a:t>
            </a:r>
            <a:endParaRPr lang="en-US" altLang="en-US">
              <a:latin typeface="Times New Roman" panose="02020603050405020304" pitchFamily="18" charset="0"/>
              <a:cs typeface="Times New Roman" panose="02020603050405020304" pitchFamily="18" charset="0"/>
            </a:endParaRPr>
          </a:p>
          <a:p>
            <a:pPr algn="just"/>
            <a:r>
              <a:rPr lang="en-US" altLang="en-US">
                <a:latin typeface="Times New Roman" panose="02020603050405020304" pitchFamily="18" charset="0"/>
                <a:cs typeface="Times New Roman" panose="02020603050405020304" pitchFamily="18" charset="0"/>
              </a:rPr>
              <a:t>The Amazon Sales Data Analysis tool effectively empowers businesses to derive valuable insights from their sales data. By providing real-time visualizations, dynamic filtering, and the ability to track key metrics, the application enables users to make informed decisions, optimize sales strategies, and identify growth opportunities. Its user-friendly interface ensures accessibility for both technical and non-technical users. This tool plays a crucial role in improving business performance and profitability through data-driven insights.</a:t>
            </a:r>
            <a:endParaRPr lang="en-US" altLang="en-US">
              <a:latin typeface="Times New Roman" panose="02020603050405020304" pitchFamily="18" charset="0"/>
              <a:cs typeface="Times New Roman" panose="02020603050405020304" pitchFamily="18" charset="0"/>
            </a:endParaRPr>
          </a:p>
          <a:p>
            <a:pPr algn="just"/>
            <a:endParaRPr lang="en-US" altLang="en-US">
              <a:latin typeface="Times New Roman" panose="02020603050405020304" pitchFamily="18" charset="0"/>
              <a:cs typeface="Times New Roman" panose="02020603050405020304" pitchFamily="18" charset="0"/>
            </a:endParaRPr>
          </a:p>
          <a:p>
            <a:pPr algn="just"/>
            <a:r>
              <a:rPr lang="en-US" altLang="en-US">
                <a:latin typeface="Times New Roman" panose="02020603050405020304" pitchFamily="18" charset="0"/>
                <a:cs typeface="Times New Roman" panose="02020603050405020304" pitchFamily="18" charset="0"/>
              </a:rPr>
              <a:t>Future Scope:</a:t>
            </a:r>
            <a:endParaRPr lang="en-US" altLang="en-US">
              <a:latin typeface="Times New Roman" panose="02020603050405020304" pitchFamily="18" charset="0"/>
              <a:cs typeface="Times New Roman" panose="02020603050405020304" pitchFamily="18" charset="0"/>
            </a:endParaRPr>
          </a:p>
          <a:p>
            <a:pPr algn="just"/>
            <a:r>
              <a:rPr lang="en-US" altLang="en-US" b="1">
                <a:latin typeface="Times New Roman" panose="02020603050405020304" pitchFamily="18" charset="0"/>
                <a:cs typeface="Times New Roman" panose="02020603050405020304" pitchFamily="18" charset="0"/>
              </a:rPr>
              <a:t>Personalized Dashboards:</a:t>
            </a:r>
            <a:r>
              <a:rPr lang="en-US" altLang="en-US">
                <a:latin typeface="Times New Roman" panose="02020603050405020304" pitchFamily="18" charset="0"/>
                <a:cs typeface="Times New Roman" panose="02020603050405020304" pitchFamily="18" charset="0"/>
              </a:rPr>
              <a:t> Allowing users to customize their dashboards based on their specific business needs, enhancing the user experience.</a:t>
            </a:r>
            <a:endParaRPr lang="en-US" altLang="en-US">
              <a:latin typeface="Times New Roman" panose="02020603050405020304" pitchFamily="18" charset="0"/>
              <a:cs typeface="Times New Roman" panose="02020603050405020304" pitchFamily="18" charset="0"/>
            </a:endParaRPr>
          </a:p>
          <a:p>
            <a:pPr algn="just"/>
            <a:r>
              <a:rPr lang="en-US" altLang="en-US" b="1">
                <a:latin typeface="Times New Roman" panose="02020603050405020304" pitchFamily="18" charset="0"/>
                <a:cs typeface="Times New Roman" panose="02020603050405020304" pitchFamily="18" charset="0"/>
              </a:rPr>
              <a:t>Integration with Business Tools:</a:t>
            </a:r>
            <a:r>
              <a:rPr lang="en-US" altLang="en-US">
                <a:latin typeface="Times New Roman" panose="02020603050405020304" pitchFamily="18" charset="0"/>
                <a:cs typeface="Times New Roman" panose="02020603050405020304" pitchFamily="18" charset="0"/>
              </a:rPr>
              <a:t> Enabling the platform to integrate with other business systems like CRM and ERP for a comprehensive analytics ecosystem.</a:t>
            </a:r>
            <a:endParaRPr lang="en-US" altLang="en-US">
              <a:latin typeface="Times New Roman" panose="02020603050405020304" pitchFamily="18" charset="0"/>
              <a:cs typeface="Times New Roman" panose="02020603050405020304" pitchFamily="18" charset="0"/>
            </a:endParaRPr>
          </a:p>
          <a:p>
            <a:pPr algn="just"/>
            <a:r>
              <a:rPr lang="en-US" altLang="en-US" b="1">
                <a:latin typeface="Times New Roman" panose="02020603050405020304" pitchFamily="18" charset="0"/>
                <a:cs typeface="Times New Roman" panose="02020603050405020304" pitchFamily="18" charset="0"/>
              </a:rPr>
              <a:t>Real-Time Market Insights:</a:t>
            </a:r>
            <a:r>
              <a:rPr lang="en-US" altLang="en-US">
                <a:latin typeface="Times New Roman" panose="02020603050405020304" pitchFamily="18" charset="0"/>
                <a:cs typeface="Times New Roman" panose="02020603050405020304" pitchFamily="18" charset="0"/>
              </a:rPr>
              <a:t> Expanding to include real-time market and competitor data for more contextual decision-making.</a:t>
            </a:r>
            <a:endParaRPr lang="en-US" altLang="en-US">
              <a:latin typeface="Times New Roman" panose="02020603050405020304" pitchFamily="18" charset="0"/>
              <a:cs typeface="Times New Roman" panose="02020603050405020304" pitchFamily="18" charset="0"/>
            </a:endParaRPr>
          </a:p>
          <a:p>
            <a:pPr algn="just"/>
            <a:r>
              <a:rPr lang="en-US" altLang="en-US" b="1">
                <a:latin typeface="Times New Roman" panose="02020603050405020304" pitchFamily="18" charset="0"/>
                <a:cs typeface="Times New Roman" panose="02020603050405020304" pitchFamily="18" charset="0"/>
              </a:rPr>
              <a:t>Voice Integration:</a:t>
            </a:r>
            <a:r>
              <a:rPr lang="en-US" altLang="en-US">
                <a:latin typeface="Times New Roman" panose="02020603050405020304" pitchFamily="18" charset="0"/>
                <a:cs typeface="Times New Roman" panose="02020603050405020304" pitchFamily="18" charset="0"/>
              </a:rPr>
              <a:t> Incorporating AI-powered voice assistants to allow users to interact with the system hands-free.</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dirty="0" smtClean="0">
                <a:sym typeface="+mn-ea"/>
              </a:rPr>
              <a:t>References</a:t>
            </a:r>
            <a:endParaRPr lang="en-US"/>
          </a:p>
        </p:txBody>
      </p:sp>
      <p:sp>
        <p:nvSpPr>
          <p:cNvPr id="3" name="Text Box 2"/>
          <p:cNvSpPr txBox="1"/>
          <p:nvPr/>
        </p:nvSpPr>
        <p:spPr>
          <a:xfrm>
            <a:off x="609600" y="1389380"/>
            <a:ext cx="10972800" cy="5117465"/>
          </a:xfrm>
          <a:prstGeom prst="rect">
            <a:avLst/>
          </a:prstGeom>
        </p:spPr>
        <p:txBody>
          <a:bodyPr>
            <a:noAutofit/>
          </a:bodyPr>
          <a:p>
            <a:endParaRPr lang="en-US" altLang="en-US">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rPr>
              <a:t>[1]. Sharma, R., &amp; Patel, D. (2022). "The Role of Data Analytics in E-commerce Growth." *International Journal of Business Intelligence*.  </a:t>
            </a:r>
            <a:endParaRPr lang="en-US" altLang="en-US">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rPr>
              <a:t>[2]. McKinsey &amp; Company. (2023). "Harnessing Data for E-commerce Success." *McKinsey Insights*. Retrieved from [https://www.mckinsey.com](https://www.mckinsey.com).  </a:t>
            </a:r>
            <a:endParaRPr lang="en-US" altLang="en-US">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rPr>
              <a:t>[3]. Amazon Web Services. (2022)."ETL Best Practices for Large-Scale E-commerce Data." *AWS Documentation*. Retrieved from [https://aws.amazon.com](https://aws.amazon.com).  </a:t>
            </a:r>
            <a:endParaRPr lang="en-US" altLang="en-US">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rPr>
              <a:t>[4]. Gupta, A., &amp; Roy, S. (2021). "Sales Trend Analysis Using Power BI and Python." *Proceedings of the Data Science Conference*.  </a:t>
            </a:r>
            <a:endParaRPr lang="en-US" altLang="en-US">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rPr>
              <a:t>[5]. Kamat, R., &amp; Gupta, P. (2022). "Enhancing Sales Analytics with Power BI: A Case Study on E-commerce Data." *International Journal of Business Analytics*.</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75208"/>
            <a:ext cx="11140844" cy="6098959"/>
          </a:xfrm>
        </p:spPr>
        <p:txBody>
          <a:bodyPr>
            <a:normAutofit/>
          </a:bodyPr>
          <a:lstStyle/>
          <a:p>
            <a:pPr algn="ctr"/>
            <a:r>
              <a:rPr lang="en-US" sz="2800" b="1" dirty="0">
                <a:solidFill>
                  <a:schemeClr val="tx1"/>
                </a:solidFill>
                <a:latin typeface="Calibri" panose="020F0502020204030204" pitchFamily="34" charset="0"/>
                <a:cs typeface="Calibri" panose="020F0502020204030204" pitchFamily="34" charset="0"/>
              </a:rPr>
              <a:t>THANK YOU</a:t>
            </a:r>
            <a:endParaRPr lang="en-IN" sz="2800" b="1" dirty="0">
              <a:solidFill>
                <a:schemeClr val="tx1"/>
              </a:solidFill>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49250"/>
            <a:ext cx="10972800" cy="990600"/>
          </a:xfrm>
        </p:spPr>
        <p:txBody>
          <a:bodyPr/>
          <a:p>
            <a:r>
              <a:rPr lang="en-IN" dirty="0" smtClean="0">
                <a:sym typeface="+mn-ea"/>
              </a:rPr>
              <a:t>Abstract</a:t>
            </a:r>
            <a:endParaRPr lang="en-US"/>
          </a:p>
        </p:txBody>
      </p:sp>
      <p:sp>
        <p:nvSpPr>
          <p:cNvPr id="3" name="Text Box 2"/>
          <p:cNvSpPr txBox="1"/>
          <p:nvPr/>
        </p:nvSpPr>
        <p:spPr>
          <a:xfrm>
            <a:off x="751840" y="1093470"/>
            <a:ext cx="11023600" cy="5276215"/>
          </a:xfrm>
          <a:prstGeom prst="rect">
            <a:avLst/>
          </a:prstGeom>
        </p:spPr>
        <p:txBody>
          <a:bodyPr wrap="square">
            <a:noAutofit/>
          </a:bodyPr>
          <a:p>
            <a:pPr algn="just">
              <a:lnSpc>
                <a:spcPct val="150000"/>
              </a:lnSpc>
            </a:pPr>
            <a:r>
              <a:rPr lang="en-US" altLang="en-US">
                <a:latin typeface="Times New Roman" panose="02020603050405020304" pitchFamily="18" charset="0"/>
                <a:cs typeface="Times New Roman" panose="02020603050405020304" pitchFamily="18" charset="0"/>
              </a:rPr>
              <a:t>The Amazon Sales Data Analysis project is an interactive dashboard designed to explore and forecast Amazon sales trends using data visualization and predictive analytics. Built with Dash, Plotly, Pandas, and Machine Learning algorithms, the application provides insights into key sales metrics such as revenue, profit, units sold, and regional sales performance. The dashboard allows users to filter the data by product category, region, and order priority, providing customized insights into sales trends, price distributions, and profitability.  </a:t>
            </a:r>
            <a:endParaRPr lang="en-US" altLang="en-US">
              <a:latin typeface="Times New Roman" panose="02020603050405020304" pitchFamily="18" charset="0"/>
              <a:cs typeface="Times New Roman" panose="02020603050405020304" pitchFamily="18" charset="0"/>
            </a:endParaRPr>
          </a:p>
          <a:p>
            <a:pPr algn="just">
              <a:lnSpc>
                <a:spcPct val="150000"/>
              </a:lnSpc>
            </a:pPr>
            <a:r>
              <a:rPr lang="en-US" altLang="en-US">
                <a:latin typeface="Times New Roman" panose="02020603050405020304" pitchFamily="18" charset="0"/>
                <a:cs typeface="Times New Roman" panose="02020603050405020304" pitchFamily="18" charset="0"/>
              </a:rPr>
              <a:t>Predictive modeling techniques, including Linear Regression and PyCaret, are used to forecast future sales trends and evaluate model performance with metrics like Mean Absolute Error (MAE), Mean Squared Error (MSE), and R² score. The application preprocesses raw sales data, handling missing values and structuring fields such as total revenue, total cost, and unit price for analysis.  </a:t>
            </a:r>
            <a:endParaRPr lang="en-US" altLang="en-US">
              <a:latin typeface="Times New Roman" panose="02020603050405020304" pitchFamily="18" charset="0"/>
              <a:cs typeface="Times New Roman" panose="02020603050405020304" pitchFamily="18" charset="0"/>
            </a:endParaRPr>
          </a:p>
          <a:p>
            <a:pPr algn="just">
              <a:lnSpc>
                <a:spcPct val="150000"/>
              </a:lnSpc>
            </a:pPr>
            <a:r>
              <a:rPr lang="en-US" altLang="en-US">
                <a:latin typeface="Times New Roman" panose="02020603050405020304" pitchFamily="18" charset="0"/>
                <a:cs typeface="Times New Roman" panose="02020603050405020304" pitchFamily="18" charset="0"/>
              </a:rPr>
              <a:t>The dashboard highlights important patterns such as order processing times, cost outliers, and sales trends based on order priority, helping businesses refine strategies. Machine Learning techniques like Lasso and Least Angle Regression (LARS) are explored for feature selection and model optimization.  </a:t>
            </a:r>
            <a:endParaRPr lang="en-US" altLang="en-US">
              <a:latin typeface="Times New Roman" panose="02020603050405020304" pitchFamily="18" charset="0"/>
              <a:cs typeface="Times New Roman" panose="02020603050405020304" pitchFamily="18" charset="0"/>
            </a:endParaRPr>
          </a:p>
          <a:p>
            <a:pPr algn="just">
              <a:lnSpc>
                <a:spcPct val="150000"/>
              </a:lnSpc>
            </a:pPr>
            <a:r>
              <a:rPr lang="en-US" altLang="en-US">
                <a:latin typeface="Times New Roman" panose="02020603050405020304" pitchFamily="18" charset="0"/>
                <a:cs typeface="Times New Roman" panose="02020603050405020304" pitchFamily="18" charset="0"/>
              </a:rPr>
              <a:t>By integrating interactive visualizations with predictive analytics, this project empowers businesses to improve sales strategies, optimize inventory, and enhance profitability in the competitive e-commerce landscape.</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56210"/>
            <a:ext cx="10972800" cy="990600"/>
          </a:xfrm>
        </p:spPr>
        <p:txBody>
          <a:bodyPr/>
          <a:p>
            <a:r>
              <a:rPr lang="en-IN" dirty="0" smtClean="0">
                <a:sym typeface="+mn-ea"/>
              </a:rPr>
              <a:t>Introduction</a:t>
            </a:r>
            <a:endParaRPr lang="en-US"/>
          </a:p>
        </p:txBody>
      </p:sp>
      <p:sp>
        <p:nvSpPr>
          <p:cNvPr id="3" name="Text Box 2"/>
          <p:cNvSpPr txBox="1"/>
          <p:nvPr/>
        </p:nvSpPr>
        <p:spPr>
          <a:xfrm>
            <a:off x="427990" y="952500"/>
            <a:ext cx="11603355" cy="5163185"/>
          </a:xfrm>
          <a:prstGeom prst="rect">
            <a:avLst/>
          </a:prstGeom>
        </p:spPr>
        <p:txBody>
          <a:bodyPr wrap="square">
            <a:noAutofit/>
          </a:bodyPr>
          <a:p>
            <a:pPr algn="just">
              <a:lnSpc>
                <a:spcPct val="110000"/>
              </a:lnSpc>
            </a:pPr>
            <a:r>
              <a:rPr lang="en-US" altLang="en-US" sz="1600">
                <a:latin typeface="Times New Roman" panose="02020603050405020304" pitchFamily="18" charset="0"/>
                <a:cs typeface="Times New Roman" panose="02020603050405020304" pitchFamily="18" charset="0"/>
              </a:rPr>
              <a:t>In today's competitive e-commerce landscape, data-driven decision-making is crucial for businesses to maximize revenue and optimize sales strategies. The Amazon Sales Data Analysis project is designed to provide insights into sales trends, revenue distribution, and product performance through interactive visualizations and predictive analytics. This project utilizes Dash, Plotly, Pandas, and Machine Learning (ML) techniques to analyze historical sales data, forecast future trends, and evaluate sales performance across different regions and products.</a:t>
            </a:r>
            <a:endParaRPr lang="en-US" altLang="en-US" sz="1600">
              <a:latin typeface="Times New Roman" panose="02020603050405020304" pitchFamily="18" charset="0"/>
              <a:cs typeface="Times New Roman" panose="02020603050405020304" pitchFamily="18" charset="0"/>
            </a:endParaRPr>
          </a:p>
          <a:p>
            <a:pPr algn="just">
              <a:lnSpc>
                <a:spcPct val="110000"/>
              </a:lnSpc>
            </a:pPr>
            <a:r>
              <a:rPr lang="en-US" altLang="en-US" sz="1600">
                <a:latin typeface="Times New Roman" panose="02020603050405020304" pitchFamily="18" charset="0"/>
                <a:cs typeface="Times New Roman" panose="02020603050405020304" pitchFamily="18" charset="0"/>
              </a:rPr>
              <a:t>The primary objective of this project is to help businesses and analysts understand key sales metrics, including total revenue, profit margins, units sold, and regional sales patterns. By leveraging data preprocessing, visualization, and predictive modeling, the project enables users to identify high-performing products, seasonal sales trends, and potential inefficiencies in order processing.</a:t>
            </a:r>
            <a:endParaRPr lang="en-US" altLang="en-US" sz="1600">
              <a:latin typeface="Times New Roman" panose="02020603050405020304" pitchFamily="18" charset="0"/>
              <a:cs typeface="Times New Roman" panose="02020603050405020304" pitchFamily="18" charset="0"/>
            </a:endParaRPr>
          </a:p>
          <a:p>
            <a:pPr algn="just">
              <a:lnSpc>
                <a:spcPct val="110000"/>
              </a:lnSpc>
            </a:pPr>
            <a:r>
              <a:rPr lang="en-US" altLang="en-US" sz="1600">
                <a:latin typeface="Times New Roman" panose="02020603050405020304" pitchFamily="18" charset="0"/>
                <a:cs typeface="Times New Roman" panose="02020603050405020304" pitchFamily="18" charset="0"/>
              </a:rPr>
              <a:t>To enhance predictive capabilities, the project incorporates Machine Learning algorithms such as Linear Regression, Lasso Regression, and Least Angle Regression (LARS) for sales forecasting and revenue prediction. Performance evaluation is conducted using statistical metrics like Mean Absolute Error (MAE), Mean Squared Error (MSE), Root Mean Squared Error (RMSE), R² score, Root Mean Squared Logarithmic Error (RMSLE), and Mean Absolute Percentage Error (MAPE). The PyCaret library is also used to compare multiple models and automate predictive analytics.</a:t>
            </a:r>
            <a:endParaRPr lang="en-US" altLang="en-US" sz="1600">
              <a:latin typeface="Times New Roman" panose="02020603050405020304" pitchFamily="18" charset="0"/>
              <a:cs typeface="Times New Roman" panose="02020603050405020304" pitchFamily="18" charset="0"/>
            </a:endParaRPr>
          </a:p>
          <a:p>
            <a:pPr algn="just">
              <a:lnSpc>
                <a:spcPct val="110000"/>
              </a:lnSpc>
            </a:pPr>
            <a:r>
              <a:rPr lang="en-US" altLang="en-US" sz="1600">
                <a:latin typeface="Times New Roman" panose="02020603050405020304" pitchFamily="18" charset="0"/>
                <a:cs typeface="Times New Roman" panose="02020603050405020304" pitchFamily="18" charset="0"/>
              </a:rPr>
              <a:t>Additionally, Kernel Density Estimation (KDE) plots are utilized to analyze data distributions, while anomaly detection techniques help identify irregularities in sales data. The dashboard allows users to filter data dynamically based on products and geographical regions, providing customized insights through interactive visualizations.</a:t>
            </a:r>
            <a:endParaRPr lang="en-US" altLang="en-US" sz="1600">
              <a:latin typeface="Times New Roman" panose="02020603050405020304" pitchFamily="18" charset="0"/>
              <a:cs typeface="Times New Roman" panose="02020603050405020304" pitchFamily="18" charset="0"/>
            </a:endParaRPr>
          </a:p>
          <a:p>
            <a:pPr algn="just">
              <a:lnSpc>
                <a:spcPct val="110000"/>
              </a:lnSpc>
            </a:pPr>
            <a:r>
              <a:rPr lang="en-US" altLang="en-US" sz="1600">
                <a:latin typeface="Times New Roman" panose="02020603050405020304" pitchFamily="18" charset="0"/>
                <a:cs typeface="Times New Roman" panose="02020603050405020304" pitchFamily="18" charset="0"/>
              </a:rPr>
              <a:t>By integrating real-time data processing, advanced visualizations, and predictive analytics, this project serves as a valuable tool for business intelligence and decision-making. The insights generated can help improve sales strategies, optimize pricing models, forecast demand, and enhance overall operational efficiency in the ecommerce domain.</a:t>
            </a:r>
            <a:endParaRPr lang="en-US" altLang="en-US" sz="1600">
              <a:latin typeface="Times New Roman" panose="02020603050405020304" pitchFamily="18" charset="0"/>
              <a:cs typeface="Times New Roman" panose="02020603050405020304" pitchFamily="18" charset="0"/>
            </a:endParaRPr>
          </a:p>
          <a:p>
            <a:pPr algn="just">
              <a:lnSpc>
                <a:spcPct val="110000"/>
              </a:lnSpc>
            </a:pPr>
            <a:endParaRPr lang="en-US" alt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b="1" spc="-10" dirty="0">
                <a:solidFill>
                  <a:srgbClr val="292934"/>
                </a:solidFill>
                <a:latin typeface="Times New Roman" panose="02020603050405020304"/>
                <a:cs typeface="Times New Roman" panose="02020603050405020304"/>
                <a:sym typeface="+mn-ea"/>
              </a:rPr>
              <a:t>Objectives</a:t>
            </a:r>
            <a:endParaRPr lang="en-US"/>
          </a:p>
        </p:txBody>
      </p:sp>
      <p:sp>
        <p:nvSpPr>
          <p:cNvPr id="3" name="Text Box 2"/>
          <p:cNvSpPr txBox="1"/>
          <p:nvPr/>
        </p:nvSpPr>
        <p:spPr>
          <a:xfrm>
            <a:off x="558165" y="1248410"/>
            <a:ext cx="11024235" cy="5492750"/>
          </a:xfrm>
          <a:prstGeom prst="rect">
            <a:avLst/>
          </a:prstGeom>
        </p:spPr>
        <p:txBody>
          <a:bodyPr wrap="square">
            <a:spAutoFit/>
          </a:bodyPr>
          <a:p>
            <a:pPr marL="419100" indent="0" algn="just" defTabSz="457200">
              <a:lnSpc>
                <a:spcPct val="150000"/>
              </a:lnSpc>
            </a:pPr>
            <a:r>
              <a:rPr lang="en-IN">
                <a:latin typeface="Times New Roman" panose="02020603050405020304"/>
                <a:ea typeface="Times New Roman" panose="02020603050405020304"/>
              </a:rPr>
              <a:t>The Amazon Sales Data Analysis project aims to provide an interactive, data-driven solution for analyzing and predicting sales trends. The primary goal is to help businesses extract meaningful insights from historical sales data to enhance decision-making, forecasting, and operational efficiency.</a:t>
            </a:r>
            <a:endParaRPr lang="en-IN">
              <a:latin typeface="Times New Roman" panose="02020603050405020304"/>
              <a:ea typeface="Times New Roman" panose="02020603050405020304"/>
            </a:endParaRPr>
          </a:p>
          <a:p>
            <a:pPr marL="419100" indent="0" algn="just" defTabSz="457200">
              <a:lnSpc>
                <a:spcPct val="150000"/>
              </a:lnSpc>
            </a:pPr>
            <a:r>
              <a:rPr lang="en-IN">
                <a:latin typeface="Times New Roman" panose="02020603050405020304"/>
                <a:ea typeface="Times New Roman" panose="02020603050405020304"/>
              </a:rPr>
              <a:t>The specific objectives of the project are:</a:t>
            </a:r>
            <a:endParaRPr lang="en-IN">
              <a:latin typeface="Times New Roman" panose="02020603050405020304"/>
              <a:ea typeface="Times New Roman" panose="02020603050405020304"/>
            </a:endParaRPr>
          </a:p>
          <a:p>
            <a:pPr marL="419100" indent="0" algn="just" defTabSz="457200">
              <a:lnSpc>
                <a:spcPct val="150000"/>
              </a:lnSpc>
            </a:pPr>
            <a:r>
              <a:rPr lang="en-US" b="1">
                <a:latin typeface="Times New Roman" panose="02020603050405020304"/>
                <a:ea typeface="Times New Roman" panose="02020603050405020304"/>
              </a:rPr>
              <a:t>1.</a:t>
            </a:r>
            <a:r>
              <a:rPr lang="en-IN" b="1">
                <a:latin typeface="Times New Roman" panose="02020603050405020304"/>
                <a:ea typeface="Times New Roman" panose="02020603050405020304"/>
              </a:rPr>
              <a:t>Analyze Sales Trends </a:t>
            </a:r>
            <a:r>
              <a:rPr lang="en-IN">
                <a:latin typeface="Times New Roman" panose="02020603050405020304"/>
                <a:ea typeface="Times New Roman" panose="02020603050405020304"/>
              </a:rPr>
              <a:t>– Identify patterns in revenue, profit, and units sold over time to understand fluctuations in Amazon sales performance.</a:t>
            </a:r>
            <a:r>
              <a:rPr lang="en-US" altLang="en-IN">
                <a:latin typeface="Times New Roman" panose="02020603050405020304"/>
                <a:ea typeface="Times New Roman" panose="02020603050405020304"/>
              </a:rPr>
              <a:t> </a:t>
            </a:r>
            <a:endParaRPr lang="en-US" altLang="en-IN">
              <a:latin typeface="Times New Roman" panose="02020603050405020304"/>
              <a:ea typeface="Times New Roman" panose="02020603050405020304"/>
            </a:endParaRPr>
          </a:p>
          <a:p>
            <a:pPr marL="419100" indent="0" algn="just" defTabSz="457200">
              <a:lnSpc>
                <a:spcPct val="150000"/>
              </a:lnSpc>
            </a:pPr>
            <a:endParaRPr lang="en-IN">
              <a:latin typeface="Times New Roman" panose="02020603050405020304"/>
              <a:ea typeface="Times New Roman" panose="02020603050405020304"/>
            </a:endParaRPr>
          </a:p>
          <a:p>
            <a:pPr marL="419100" indent="0" algn="just" defTabSz="457200">
              <a:lnSpc>
                <a:spcPct val="150000"/>
              </a:lnSpc>
            </a:pPr>
            <a:r>
              <a:rPr lang="en-US" b="1">
                <a:latin typeface="Times New Roman" panose="02020603050405020304"/>
                <a:ea typeface="Times New Roman" panose="02020603050405020304"/>
              </a:rPr>
              <a:t>2.</a:t>
            </a:r>
            <a:r>
              <a:rPr lang="en-IN" b="1">
                <a:latin typeface="Times New Roman" panose="02020603050405020304"/>
                <a:ea typeface="Times New Roman" panose="02020603050405020304"/>
              </a:rPr>
              <a:t>Develop an Interactive Dashboard </a:t>
            </a:r>
            <a:r>
              <a:rPr lang="en-IN">
                <a:latin typeface="Times New Roman" panose="02020603050405020304"/>
                <a:ea typeface="Times New Roman" panose="02020603050405020304"/>
              </a:rPr>
              <a:t>– Create a user-friendly web application using Dash and Plotly to visualize sales data dynamically, allowing users to filter insights based on products and regions.</a:t>
            </a:r>
            <a:endParaRPr lang="en-IN">
              <a:latin typeface="Times New Roman" panose="02020603050405020304"/>
              <a:ea typeface="Times New Roman" panose="02020603050405020304"/>
            </a:endParaRPr>
          </a:p>
          <a:p>
            <a:pPr marL="419100" indent="0" algn="just" defTabSz="457200">
              <a:lnSpc>
                <a:spcPct val="150000"/>
              </a:lnSpc>
            </a:pPr>
            <a:endParaRPr lang="en-IN">
              <a:latin typeface="Times New Roman" panose="02020603050405020304"/>
              <a:ea typeface="Times New Roman" panose="02020603050405020304"/>
            </a:endParaRPr>
          </a:p>
          <a:p>
            <a:pPr marL="419100" indent="0" algn="just" defTabSz="457200">
              <a:lnSpc>
                <a:spcPct val="150000"/>
              </a:lnSpc>
            </a:pPr>
            <a:r>
              <a:rPr lang="en-US" b="1">
                <a:latin typeface="Times New Roman" panose="02020603050405020304"/>
                <a:ea typeface="Times New Roman" panose="02020603050405020304"/>
              </a:rPr>
              <a:t>3.</a:t>
            </a:r>
            <a:r>
              <a:rPr lang="en-IN" b="1">
                <a:latin typeface="Times New Roman" panose="02020603050405020304"/>
                <a:ea typeface="Times New Roman" panose="02020603050405020304"/>
              </a:rPr>
              <a:t>Predict Future Sales –</a:t>
            </a:r>
            <a:r>
              <a:rPr lang="en-IN">
                <a:latin typeface="Times New Roman" panose="02020603050405020304"/>
                <a:ea typeface="Times New Roman" panose="02020603050405020304"/>
              </a:rPr>
              <a:t> Implement Machine Learning models (Linear Regression, Lasso Regression, and Least Angle Regression - LARS) to forecast future revenue and product demand based on historical trends.</a:t>
            </a:r>
            <a:endParaRPr lang="en-IN">
              <a:latin typeface="Times New Roman" panose="02020603050405020304"/>
              <a:ea typeface="Times New Roman" panose="02020603050405020304"/>
            </a:endParaRPr>
          </a:p>
          <a:p>
            <a:pPr marL="419100" indent="0" algn="just" defTabSz="457200">
              <a:lnSpc>
                <a:spcPct val="150000"/>
              </a:lnSpc>
            </a:pPr>
            <a:endParaRPr lang="en-IN">
              <a:latin typeface="Times New Roman" panose="02020603050405020304"/>
              <a:ea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797560" y="620395"/>
            <a:ext cx="10596880" cy="5077460"/>
          </a:xfrm>
          <a:prstGeom prst="rect">
            <a:avLst/>
          </a:prstGeom>
        </p:spPr>
        <p:txBody>
          <a:bodyPr wrap="square">
            <a:spAutoFit/>
          </a:bodyPr>
          <a:p>
            <a:pPr marL="419100" indent="0" algn="just" defTabSz="457200">
              <a:lnSpc>
                <a:spcPct val="150000"/>
              </a:lnSpc>
            </a:pPr>
            <a:r>
              <a:rPr lang="en-US" b="1">
                <a:latin typeface="Times New Roman" panose="02020603050405020304"/>
                <a:ea typeface="Times New Roman" panose="02020603050405020304"/>
              </a:rPr>
              <a:t>4.</a:t>
            </a:r>
            <a:r>
              <a:rPr lang="en-IN" b="1">
                <a:latin typeface="Times New Roman" panose="02020603050405020304"/>
                <a:ea typeface="Times New Roman" panose="02020603050405020304"/>
              </a:rPr>
              <a:t>Evaluate Model Performance </a:t>
            </a:r>
            <a:r>
              <a:rPr lang="en-IN">
                <a:latin typeface="Times New Roman" panose="02020603050405020304"/>
                <a:ea typeface="Times New Roman" panose="02020603050405020304"/>
              </a:rPr>
              <a:t>– Quantify model accuracy using statistical metrics such as Mean Absolute Error (MAE), Mean Squared Error (MSE), Root Mean Squared Error (RMSE), R² score, Root Mean Squared Logarithmic Error (RMSLE), and Mean Absolute Percentage Error (MAPE).</a:t>
            </a:r>
            <a:endParaRPr lang="en-IN">
              <a:latin typeface="Times New Roman" panose="02020603050405020304"/>
              <a:ea typeface="Times New Roman" panose="02020603050405020304"/>
            </a:endParaRPr>
          </a:p>
          <a:p>
            <a:pPr marL="419100" indent="0" algn="just" defTabSz="457200">
              <a:lnSpc>
                <a:spcPct val="150000"/>
              </a:lnSpc>
            </a:pPr>
            <a:endParaRPr lang="en-IN">
              <a:latin typeface="Times New Roman" panose="02020603050405020304"/>
              <a:ea typeface="Times New Roman" panose="02020603050405020304"/>
            </a:endParaRPr>
          </a:p>
          <a:p>
            <a:pPr marL="419100" indent="0" algn="just" defTabSz="457200">
              <a:lnSpc>
                <a:spcPct val="150000"/>
              </a:lnSpc>
            </a:pPr>
            <a:r>
              <a:rPr lang="en-US" b="1">
                <a:latin typeface="Times New Roman" panose="02020603050405020304"/>
                <a:ea typeface="Times New Roman" panose="02020603050405020304"/>
              </a:rPr>
              <a:t>5.</a:t>
            </a:r>
            <a:r>
              <a:rPr lang="en-IN" b="1">
                <a:latin typeface="Times New Roman" panose="02020603050405020304"/>
                <a:ea typeface="Times New Roman" panose="02020603050405020304"/>
              </a:rPr>
              <a:t>Compare Multiple ML Models </a:t>
            </a:r>
            <a:r>
              <a:rPr lang="en-IN">
                <a:latin typeface="Times New Roman" panose="02020603050405020304"/>
                <a:ea typeface="Times New Roman" panose="02020603050405020304"/>
              </a:rPr>
              <a:t>– Utilize PyCaret, an automated machine learning library, to compare different predictive models and determine the most accurate approach for sales forecasting.</a:t>
            </a:r>
            <a:endParaRPr lang="en-IN">
              <a:latin typeface="Times New Roman" panose="02020603050405020304"/>
              <a:ea typeface="Times New Roman" panose="02020603050405020304"/>
            </a:endParaRPr>
          </a:p>
          <a:p>
            <a:pPr marL="419100" indent="0" algn="just" defTabSz="457200">
              <a:lnSpc>
                <a:spcPct val="150000"/>
              </a:lnSpc>
            </a:pPr>
            <a:endParaRPr lang="en-IN">
              <a:latin typeface="Times New Roman" panose="02020603050405020304"/>
              <a:ea typeface="Times New Roman" panose="02020603050405020304"/>
            </a:endParaRPr>
          </a:p>
          <a:p>
            <a:pPr marL="419100" indent="0" algn="just" defTabSz="457200">
              <a:lnSpc>
                <a:spcPct val="150000"/>
              </a:lnSpc>
            </a:pPr>
            <a:r>
              <a:rPr lang="en-US" b="1">
                <a:latin typeface="Times New Roman" panose="02020603050405020304"/>
                <a:ea typeface="Times New Roman" panose="02020603050405020304"/>
              </a:rPr>
              <a:t>6.</a:t>
            </a:r>
            <a:r>
              <a:rPr lang="en-IN" b="1">
                <a:latin typeface="Times New Roman" panose="02020603050405020304"/>
                <a:ea typeface="Times New Roman" panose="02020603050405020304"/>
              </a:rPr>
              <a:t>Detect Anomalies in Sales Data</a:t>
            </a:r>
            <a:r>
              <a:rPr lang="en-IN">
                <a:latin typeface="Times New Roman" panose="02020603050405020304"/>
                <a:ea typeface="Times New Roman" panose="02020603050405020304"/>
              </a:rPr>
              <a:t> – Identify outliers and irregularities in sales, cost, and order processing using Kernel Density Estimation (KDE) plots and anomaly detection techniques.</a:t>
            </a:r>
            <a:endParaRPr lang="en-IN">
              <a:latin typeface="Times New Roman" panose="02020603050405020304"/>
              <a:ea typeface="Times New Roman" panose="02020603050405020304"/>
            </a:endParaRPr>
          </a:p>
          <a:p>
            <a:pPr marL="419100" indent="0" algn="just" defTabSz="457200">
              <a:lnSpc>
                <a:spcPct val="150000"/>
              </a:lnSpc>
            </a:pPr>
            <a:endParaRPr lang="en-IN">
              <a:latin typeface="Times New Roman" panose="02020603050405020304"/>
              <a:ea typeface="Times New Roman" panose="02020603050405020304"/>
            </a:endParaRPr>
          </a:p>
          <a:p>
            <a:pPr marL="419100" indent="0" algn="just" defTabSz="457200">
              <a:lnSpc>
                <a:spcPct val="150000"/>
              </a:lnSpc>
            </a:pPr>
            <a:r>
              <a:rPr lang="en-US" b="1">
                <a:latin typeface="Times New Roman" panose="02020603050405020304"/>
                <a:ea typeface="Times New Roman" panose="02020603050405020304"/>
              </a:rPr>
              <a:t>7.</a:t>
            </a:r>
            <a:r>
              <a:rPr lang="en-IN" b="1">
                <a:latin typeface="Times New Roman" panose="02020603050405020304"/>
                <a:ea typeface="Times New Roman" panose="02020603050405020304"/>
              </a:rPr>
              <a:t>Improve Business Decision-Making</a:t>
            </a:r>
            <a:r>
              <a:rPr lang="en-IN">
                <a:latin typeface="Times New Roman" panose="02020603050405020304"/>
                <a:ea typeface="Times New Roman" panose="02020603050405020304"/>
              </a:rPr>
              <a:t> – Enable businesses to optimize inventory management, refine pricing strategies, and allocate resources effectively by leveraging data-driven insights.</a:t>
            </a:r>
            <a:endParaRPr lang="en-IN">
              <a:latin typeface="Times New Roman" panose="02020603050405020304"/>
              <a:ea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dirty="0">
                <a:latin typeface="Times New Roman" panose="02020603050405020304" pitchFamily="18" charset="0"/>
                <a:cs typeface="Times New Roman" panose="02020603050405020304" pitchFamily="18" charset="0"/>
                <a:sym typeface="+mn-ea"/>
              </a:rPr>
              <a:t>Existing algorithms</a:t>
            </a:r>
            <a:endParaRPr lang="en-US"/>
          </a:p>
        </p:txBody>
      </p:sp>
      <p:sp>
        <p:nvSpPr>
          <p:cNvPr id="3" name="Text Box 2"/>
          <p:cNvSpPr txBox="1"/>
          <p:nvPr/>
        </p:nvSpPr>
        <p:spPr>
          <a:xfrm>
            <a:off x="534670" y="1311910"/>
            <a:ext cx="11047730" cy="5505450"/>
          </a:xfrm>
          <a:prstGeom prst="rect">
            <a:avLst/>
          </a:prstGeom>
        </p:spPr>
        <p:txBody>
          <a:bodyPr wrap="square">
            <a:spAutoFit/>
          </a:bodyPr>
          <a:p>
            <a:pPr>
              <a:spcAft>
                <a:spcPct val="60000"/>
              </a:spcAft>
            </a:pPr>
            <a:r>
              <a:rPr b="1">
                <a:latin typeface="Times New Roman" panose="02020603050405020304" pitchFamily="18" charset="0"/>
                <a:cs typeface="Times New Roman" panose="02020603050405020304" pitchFamily="18" charset="0"/>
              </a:rPr>
              <a:t>1. Amazon Seller Central Analytics</a:t>
            </a:r>
            <a:endParaRPr b="1">
              <a:latin typeface="Times New Roman" panose="02020603050405020304" pitchFamily="18" charset="0"/>
              <a:cs typeface="Times New Roman" panose="02020603050405020304" pitchFamily="18" charset="0"/>
            </a:endParaRPr>
          </a:p>
          <a:p>
            <a:r>
              <a:rPr>
                <a:latin typeface="Times New Roman" panose="02020603050405020304" pitchFamily="18" charset="0"/>
                <a:cs typeface="Times New Roman" panose="02020603050405020304" pitchFamily="18" charset="0"/>
              </a:rPr>
              <a:t>✅ Provides sales reports, order tracking, and advertising insights.</a:t>
            </a:r>
            <a:endParaRPr>
              <a:latin typeface="Times New Roman" panose="02020603050405020304" pitchFamily="18" charset="0"/>
              <a:cs typeface="Times New Roman" panose="02020603050405020304" pitchFamily="18" charset="0"/>
            </a:endParaRPr>
          </a:p>
          <a:p>
            <a:r>
              <a:rPr>
                <a:latin typeface="Times New Roman" panose="02020603050405020304" pitchFamily="18" charset="0"/>
                <a:cs typeface="Times New Roman" panose="02020603050405020304" pitchFamily="18" charset="0"/>
              </a:rPr>
              <a:t> ❌ Lacks predictive modeling for future sales forecasting.</a:t>
            </a:r>
            <a:endParaRPr>
              <a:latin typeface="Times New Roman" panose="02020603050405020304" pitchFamily="18" charset="0"/>
              <a:cs typeface="Times New Roman" panose="02020603050405020304" pitchFamily="18" charset="0"/>
            </a:endParaRPr>
          </a:p>
          <a:p>
            <a:endParaRPr>
              <a:latin typeface="Times New Roman" panose="02020603050405020304" pitchFamily="18" charset="0"/>
              <a:cs typeface="Times New Roman" panose="02020603050405020304" pitchFamily="18" charset="0"/>
            </a:endParaRPr>
          </a:p>
          <a:p>
            <a:pPr>
              <a:spcAft>
                <a:spcPct val="60000"/>
              </a:spcAft>
            </a:pPr>
            <a:r>
              <a:rPr b="1">
                <a:latin typeface="Times New Roman" panose="02020603050405020304" pitchFamily="18" charset="0"/>
                <a:cs typeface="Times New Roman" panose="02020603050405020304" pitchFamily="18" charset="0"/>
              </a:rPr>
              <a:t>2. Google Analytics (E-commerce Tracking)</a:t>
            </a:r>
            <a:endParaRPr b="1">
              <a:latin typeface="Times New Roman" panose="02020603050405020304" pitchFamily="18" charset="0"/>
              <a:cs typeface="Times New Roman" panose="02020603050405020304" pitchFamily="18" charset="0"/>
            </a:endParaRPr>
          </a:p>
          <a:p>
            <a:r>
              <a:rPr>
                <a:latin typeface="Times New Roman" panose="02020603050405020304" pitchFamily="18" charset="0"/>
                <a:cs typeface="Times New Roman" panose="02020603050405020304" pitchFamily="18" charset="0"/>
              </a:rPr>
              <a:t>✅ Tracks website traffic, customer behavior, and conversion rates.</a:t>
            </a:r>
            <a:endParaRPr>
              <a:latin typeface="Times New Roman" panose="02020603050405020304" pitchFamily="18" charset="0"/>
              <a:cs typeface="Times New Roman" panose="02020603050405020304" pitchFamily="18" charset="0"/>
            </a:endParaRPr>
          </a:p>
          <a:p>
            <a:r>
              <a:rPr>
                <a:latin typeface="Times New Roman" panose="02020603050405020304" pitchFamily="18" charset="0"/>
                <a:cs typeface="Times New Roman" panose="02020603050405020304" pitchFamily="18" charset="0"/>
              </a:rPr>
              <a:t> ❌ No built-in sales trend forecasting capabilities</a:t>
            </a:r>
            <a:r>
              <a:rPr sz="1600"/>
              <a:t>.</a:t>
            </a:r>
            <a:endParaRPr sz="1600"/>
          </a:p>
          <a:p>
            <a:endParaRPr sz="1600"/>
          </a:p>
          <a:p>
            <a:pPr>
              <a:spcAft>
                <a:spcPct val="60000"/>
              </a:spcAft>
            </a:pPr>
            <a:r>
              <a:rPr b="1">
                <a:latin typeface="Times New Roman" panose="02020603050405020304" pitchFamily="18" charset="0"/>
                <a:cs typeface="Times New Roman" panose="02020603050405020304" pitchFamily="18" charset="0"/>
              </a:rPr>
              <a:t>Limitations of Existing Systems</a:t>
            </a:r>
            <a:endParaRPr b="1">
              <a:latin typeface="Times New Roman" panose="02020603050405020304" pitchFamily="18" charset="0"/>
              <a:cs typeface="Times New Roman" panose="02020603050405020304" pitchFamily="18" charset="0"/>
            </a:endParaRPr>
          </a:p>
          <a:p>
            <a:r>
              <a:rPr>
                <a:latin typeface="Times New Roman" panose="02020603050405020304" pitchFamily="18" charset="0"/>
                <a:cs typeface="Times New Roman" panose="02020603050405020304" pitchFamily="18" charset="0"/>
              </a:rPr>
              <a:t>🚫 Focus mainly on descriptive analytics rather than predictive modeling.</a:t>
            </a:r>
            <a:endParaRPr>
              <a:latin typeface="Times New Roman" panose="02020603050405020304" pitchFamily="18" charset="0"/>
              <a:cs typeface="Times New Roman" panose="02020603050405020304" pitchFamily="18" charset="0"/>
            </a:endParaRPr>
          </a:p>
          <a:p>
            <a:r>
              <a:rPr>
                <a:latin typeface="Times New Roman" panose="02020603050405020304" pitchFamily="18" charset="0"/>
                <a:cs typeface="Times New Roman" panose="02020603050405020304" pitchFamily="18" charset="0"/>
              </a:rPr>
              <a:t> 🚫 Lack automated feature selection and machine learning integration.</a:t>
            </a:r>
            <a:endParaRPr>
              <a:latin typeface="Times New Roman" panose="02020603050405020304" pitchFamily="18" charset="0"/>
              <a:cs typeface="Times New Roman" panose="02020603050405020304" pitchFamily="18" charset="0"/>
            </a:endParaRPr>
          </a:p>
          <a:p>
            <a:r>
              <a:rPr>
                <a:latin typeface="Times New Roman" panose="02020603050405020304" pitchFamily="18" charset="0"/>
                <a:cs typeface="Times New Roman" panose="02020603050405020304" pitchFamily="18" charset="0"/>
              </a:rPr>
              <a:t> 🚫 Limited flexibility in customizing forecasting models.</a:t>
            </a:r>
            <a:endParaRPr>
              <a:latin typeface="Times New Roman" panose="02020603050405020304" pitchFamily="18" charset="0"/>
              <a:cs typeface="Times New Roman" panose="02020603050405020304" pitchFamily="18" charset="0"/>
            </a:endParaRPr>
          </a:p>
          <a:p>
            <a:endParaRPr>
              <a:latin typeface="Times New Roman" panose="02020603050405020304" pitchFamily="18" charset="0"/>
              <a:cs typeface="Times New Roman" panose="02020603050405020304" pitchFamily="18" charset="0"/>
            </a:endParaRPr>
          </a:p>
          <a:p>
            <a:pPr>
              <a:spcAft>
                <a:spcPct val="60000"/>
              </a:spcAft>
            </a:pPr>
            <a:r>
              <a:rPr b="1">
                <a:latin typeface="Times New Roman" panose="02020603050405020304" pitchFamily="18" charset="0"/>
                <a:cs typeface="Times New Roman" panose="02020603050405020304" pitchFamily="18" charset="0"/>
              </a:rPr>
              <a:t>How Our System Improves Upon Existing Ones</a:t>
            </a:r>
            <a:endParaRPr b="1">
              <a:latin typeface="Times New Roman" panose="02020603050405020304" pitchFamily="18" charset="0"/>
              <a:cs typeface="Times New Roman" panose="02020603050405020304" pitchFamily="18" charset="0"/>
            </a:endParaRPr>
          </a:p>
          <a:p>
            <a:r>
              <a:rPr>
                <a:latin typeface="Times New Roman" panose="02020603050405020304" pitchFamily="18" charset="0"/>
                <a:cs typeface="Times New Roman" panose="02020603050405020304" pitchFamily="18" charset="0"/>
              </a:rPr>
              <a:t>✅ Integrates data visualization with machine learning for accurate forecasting.</a:t>
            </a:r>
            <a:endParaRPr>
              <a:latin typeface="Times New Roman" panose="02020603050405020304" pitchFamily="18" charset="0"/>
              <a:cs typeface="Times New Roman" panose="02020603050405020304" pitchFamily="18" charset="0"/>
            </a:endParaRPr>
          </a:p>
          <a:p>
            <a:r>
              <a:rPr>
                <a:latin typeface="Times New Roman" panose="02020603050405020304" pitchFamily="18" charset="0"/>
                <a:cs typeface="Times New Roman" panose="02020603050405020304" pitchFamily="18" charset="0"/>
              </a:rPr>
              <a:t> ✅ Uses regression models (Lasso, LARS) for better feature selection.</a:t>
            </a:r>
            <a:endParaRPr>
              <a:latin typeface="Times New Roman" panose="02020603050405020304" pitchFamily="18" charset="0"/>
              <a:cs typeface="Times New Roman" panose="02020603050405020304" pitchFamily="18" charset="0"/>
            </a:endParaRPr>
          </a:p>
          <a:p>
            <a:r>
              <a:rPr>
                <a:latin typeface="Times New Roman" panose="02020603050405020304" pitchFamily="18" charset="0"/>
                <a:cs typeface="Times New Roman" panose="02020603050405020304" pitchFamily="18" charset="0"/>
              </a:rPr>
              <a:t> ✅ Provides real-time insights with interactive filters for decision-making.</a:t>
            </a:r>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dirty="0">
                <a:latin typeface="Times New Roman" panose="02020603050405020304" pitchFamily="18" charset="0"/>
                <a:cs typeface="Times New Roman" panose="02020603050405020304" pitchFamily="18" charset="0"/>
                <a:sym typeface="+mn-ea"/>
              </a:rPr>
              <a:t>Proposed statement</a:t>
            </a:r>
            <a:endParaRPr lang="en-US"/>
          </a:p>
        </p:txBody>
      </p:sp>
      <p:sp>
        <p:nvSpPr>
          <p:cNvPr id="3" name="Text Box 2"/>
          <p:cNvSpPr txBox="1"/>
          <p:nvPr/>
        </p:nvSpPr>
        <p:spPr>
          <a:xfrm>
            <a:off x="868045" y="1524000"/>
            <a:ext cx="10714355" cy="5077460"/>
          </a:xfrm>
          <a:prstGeom prst="rect">
            <a:avLst/>
          </a:prstGeom>
        </p:spPr>
        <p:txBody>
          <a:bodyPr wrap="square">
            <a:spAutoFit/>
          </a:bodyPr>
          <a:p>
            <a:pPr algn="just">
              <a:lnSpc>
                <a:spcPct val="150000"/>
              </a:lnSpc>
            </a:pPr>
            <a:r>
              <a:rPr>
                <a:latin typeface="Times New Roman" panose="02020603050405020304" pitchFamily="18" charset="0"/>
                <a:cs typeface="Times New Roman" panose="02020603050405020304" pitchFamily="18" charset="0"/>
              </a:rPr>
              <a:t>This project aims to develop an interactive Amazon Sales Data Analysis Dashboard that leverages data visualization and predictive analytics to analyze sales trends and forecast future performance. Using Dash, Plotly, Pandas, and Machine Learning algorithms, the dashboard will provide insights into key sales metrics, including revenue, profit, units sold, and regional performance.</a:t>
            </a:r>
            <a:endParaRPr>
              <a:latin typeface="Times New Roman" panose="02020603050405020304" pitchFamily="18" charset="0"/>
              <a:cs typeface="Times New Roman" panose="02020603050405020304" pitchFamily="18" charset="0"/>
            </a:endParaRPr>
          </a:p>
          <a:p>
            <a:pPr algn="just">
              <a:lnSpc>
                <a:spcPct val="150000"/>
              </a:lnSpc>
            </a:pPr>
            <a:r>
              <a:rPr>
                <a:latin typeface="Times New Roman" panose="02020603050405020304" pitchFamily="18" charset="0"/>
                <a:cs typeface="Times New Roman" panose="02020603050405020304" pitchFamily="18" charset="0"/>
              </a:rPr>
              <a:t>To enhance predictive accuracy, the project will implement Linear Regression, Lasso Regression, and Least Angle Regression (LARS), along with PyCaret for automated model selection. The forecasting models will be evaluated using Mean Absolute Error (MAE), Mean Squared Error (MSE), and R² score. The dashboard will feature interactive filters for product category, region, and order priority, enabling users to explore price distributions, sales trends, and cost outliers dynamically.</a:t>
            </a:r>
            <a:endParaRPr>
              <a:latin typeface="Times New Roman" panose="02020603050405020304" pitchFamily="18" charset="0"/>
              <a:cs typeface="Times New Roman" panose="02020603050405020304" pitchFamily="18" charset="0"/>
            </a:endParaRPr>
          </a:p>
          <a:p>
            <a:pPr algn="just">
              <a:lnSpc>
                <a:spcPct val="150000"/>
              </a:lnSpc>
            </a:pPr>
            <a:r>
              <a:rPr>
                <a:latin typeface="Times New Roman" panose="02020603050405020304" pitchFamily="18" charset="0"/>
                <a:cs typeface="Times New Roman" panose="02020603050405020304" pitchFamily="18" charset="0"/>
              </a:rPr>
              <a:t>By integrating data preprocessing, feature selection, and predictive modeling, this project will empower businesses to refine sales strategies, optimize inventory management, and enhance profitability in the competitive e-commerce landscape.</a:t>
            </a:r>
            <a:endParaRPr>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0</TotalTime>
  <Words>18214</Words>
  <Application>WPS Presentation</Application>
  <PresentationFormat>Widescreen</PresentationFormat>
  <Paragraphs>244</Paragraphs>
  <Slides>32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32</vt:i4>
      </vt:variant>
    </vt:vector>
  </HeadingPairs>
  <TitlesOfParts>
    <vt:vector size="43" baseType="lpstr">
      <vt:lpstr>Arial</vt:lpstr>
      <vt:lpstr>SimSun</vt:lpstr>
      <vt:lpstr>Wingdings</vt:lpstr>
      <vt:lpstr>Calibri</vt:lpstr>
      <vt:lpstr>Times New Roman</vt:lpstr>
      <vt:lpstr>Calibri</vt:lpstr>
      <vt:lpstr>Times New Roman</vt:lpstr>
      <vt:lpstr>Arial</vt:lpstr>
      <vt:lpstr>Microsoft YaHei</vt:lpstr>
      <vt:lpstr>Arial Unicode MS</vt:lpstr>
      <vt:lpstr>Clarity</vt:lpstr>
      <vt:lpstr>                                              			                                       		    				Department of Computer Science &amp; Engineering    		      "Amazon Sales Forecasting &amp; Analytics: Trends, Insights, and Performance"                                                                                                                                                 		Batch no. B-91                                                                                                                                 			1. 2211CS010379 (M.SAIRAM)                                                                                                                                  			2. 2211CS010438(P.NIKHITHA)                                                                                                       					3. 2211CS010367(M.VINAY) 									4.2211CS010209(G.KISHORE)             	             Guide  	       Mr.G.Raju </vt:lpstr>
      <vt:lpstr>Table of Contents</vt:lpstr>
      <vt:lpstr>Title Explanation</vt:lpstr>
      <vt:lpstr>Abstract</vt:lpstr>
      <vt:lpstr>Introduction</vt:lpstr>
      <vt:lpstr>Objectives</vt:lpstr>
      <vt:lpstr>PowerPoint 演示文稿</vt:lpstr>
      <vt:lpstr>PowerPoint 演示文稿</vt:lpstr>
      <vt:lpstr>PowerPoint 演示文稿</vt:lpstr>
      <vt:lpstr>PowerPoint 演示文稿</vt:lpstr>
      <vt:lpstr> Methodology</vt:lpstr>
      <vt:lpstr>PowerPoint 演示文稿</vt:lpstr>
      <vt:lpstr>PowerPoint 演示文稿</vt:lpstr>
      <vt:lpstr>PowerPoint 演示文稿</vt:lpstr>
      <vt:lpstr>PowerPoint 演示文稿</vt:lpstr>
      <vt:lpstr>Implementation.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Results &amp; Discussion.</vt:lpstr>
      <vt:lpstr>PowerPoint 演示文稿</vt:lpstr>
      <vt:lpstr>PowerPoint 演示文稿</vt:lpstr>
      <vt:lpstr>PowerPoint 演示文稿</vt:lpstr>
      <vt:lpstr>PowerPoint 演示文稿</vt:lpstr>
      <vt:lpstr>PowerPoint 演示文稿</vt:lpstr>
      <vt:lpstr>Conclusion &amp; Future Scope .</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TALLA PADMAVATHI COLLEGE OF Engineering                       SOMIDI, KAZIPET, WARANGAL.       Department of electronics and communication engineering   Research area : VLSI                             Specific area of research: LOW POWER VLSIDESIGN     Proposed title name of the project:                    AN APC-COM BASED LUT OPTIMIZATION FOR DSP APPLICATIONS                                                                                                                                                           Batch no.1                                                                                                                                                                  1. 18UC1A0420 (N.Sravani)                                                                                                                                                                  2.18UC1A0401 (A.Swapna)                                                                                                                                3.18UC1A0428 (T.Satvika)                                                                                                                                                               4.17UC1A0405(E.Mahesh)</dc:title>
  <dc:creator>sravani neelam</dc:creator>
  <cp:lastModifiedBy>sairam</cp:lastModifiedBy>
  <cp:revision>43</cp:revision>
  <dcterms:created xsi:type="dcterms:W3CDTF">2021-11-21T08:56:00Z</dcterms:created>
  <dcterms:modified xsi:type="dcterms:W3CDTF">2025-03-16T09:19:15Z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521CE179795E4079873B03077DC81B0E_12</vt:lpwstr>
  </property>
  <property fmtid="{D5CDD505-2E9C-101B-9397-08002B2CF9AE}" pid="3" name="KSOProductBuildVer">
    <vt:lpwstr>1033-12.2.0.20326</vt:lpwstr>
  </property>
</Properties>
</file>