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4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E74DEC-41FC-4726-B715-3A1A92E8F955}" v="13" dt="2024-12-06T15:05:14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6/11/relationships/changesInfo" Target="changesInfos/changesInfo1.xml"/><Relationship Id="rId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CC8A6-6C2A-FF2A-8D39-2218CBB3D4AC}"/>
              </a:ext>
            </a:extLst>
          </p:cNvPr>
          <p:cNvSpPr/>
          <p:nvPr/>
        </p:nvSpPr>
        <p:spPr>
          <a:xfrm>
            <a:off x="795752" y="654383"/>
            <a:ext cx="3185889" cy="2804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4E228810-1C57-8AA5-7BA2-CC3227BDD51A}"/>
              </a:ext>
            </a:extLst>
          </p:cNvPr>
          <p:cNvSpPr txBox="1">
            <a:spLocks/>
          </p:cNvSpPr>
          <p:nvPr/>
        </p:nvSpPr>
        <p:spPr>
          <a:xfrm>
            <a:off x="795752" y="2001264"/>
            <a:ext cx="4647661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Features and Integration Details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_title">
            <a:extLst>
              <a:ext uri="{FF2B5EF4-FFF2-40B4-BE49-F238E27FC236}">
                <a16:creationId xmlns:a16="http://schemas.microsoft.com/office/drawing/2014/main" id="{45911A03-2442-E488-E188-9E0A9D685B23}"/>
              </a:ext>
            </a:extLst>
          </p:cNvPr>
          <p:cNvSpPr txBox="1">
            <a:spLocks/>
          </p:cNvSpPr>
          <p:nvPr/>
        </p:nvSpPr>
        <p:spPr>
          <a:xfrm>
            <a:off x="855018" y="590662"/>
            <a:ext cx="3067355" cy="3864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Technical Architecture of AI-Powered Chatbot</a:t>
            </a:r>
          </a:p>
        </p:txBody>
      </p:sp>
      <p:sp>
        <p:nvSpPr>
          <p:cNvPr id="26" name="long_title">
            <a:extLst>
              <a:ext uri="{FF2B5EF4-FFF2-40B4-BE49-F238E27FC236}">
                <a16:creationId xmlns:a16="http://schemas.microsoft.com/office/drawing/2014/main" id="{22BA9DB3-86B4-EFD3-D12D-871A0FA3DF68}"/>
              </a:ext>
            </a:extLst>
          </p:cNvPr>
          <p:cNvSpPr txBox="1">
            <a:spLocks/>
          </p:cNvSpPr>
          <p:nvPr/>
        </p:nvSpPr>
        <p:spPr>
          <a:xfrm>
            <a:off x="795752" y="1076445"/>
            <a:ext cx="9798423" cy="66262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Exploring the Components of the Chatbot's Technical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9E351-0EF3-99A9-BFE5-61D537CCC541}"/>
              </a:ext>
            </a:extLst>
          </p:cNvPr>
          <p:cNvSpPr/>
          <p:nvPr/>
        </p:nvSpPr>
        <p:spPr>
          <a:xfrm>
            <a:off x="795752" y="1870908"/>
            <a:ext cx="19594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ding1">
            <a:extLst>
              <a:ext uri="{FF2B5EF4-FFF2-40B4-BE49-F238E27FC236}">
                <a16:creationId xmlns:a16="http://schemas.microsoft.com/office/drawing/2014/main" id="{41053BD4-C9CE-9450-1AF5-6D20B6B403DA}"/>
              </a:ext>
            </a:extLst>
          </p:cNvPr>
          <p:cNvSpPr txBox="1"/>
          <p:nvPr/>
        </p:nvSpPr>
        <p:spPr>
          <a:xfrm>
            <a:off x="1338061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Vector Database for Process Queries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1">
            <a:extLst>
              <a:ext uri="{FF2B5EF4-FFF2-40B4-BE49-F238E27FC236}">
                <a16:creationId xmlns:a16="http://schemas.microsoft.com/office/drawing/2014/main" id="{F5C8E841-3E50-C734-B2FC-63270CB2D3FE}"/>
              </a:ext>
            </a:extLst>
          </p:cNvPr>
          <p:cNvSpPr txBox="1"/>
          <p:nvPr/>
        </p:nvSpPr>
        <p:spPr>
          <a:xfrm>
            <a:off x="1349145" y="3192144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Utilizes a vector database to handle process-related queries efficiently. This allows the chatbot to retrieve and provide accurate information on procedural steps and guidelines.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65DD1-17AA-B2D9-8C9D-63CC181D7BDC}"/>
              </a:ext>
            </a:extLst>
          </p:cNvPr>
          <p:cNvGrpSpPr/>
          <p:nvPr/>
        </p:nvGrpSpPr>
        <p:grpSpPr>
          <a:xfrm>
            <a:off x="790496" y="2798852"/>
            <a:ext cx="530000" cy="530000"/>
            <a:chOff x="466957" y="1741282"/>
            <a:chExt cx="530000" cy="530000"/>
          </a:xfrm>
        </p:grpSpPr>
        <p:sp>
          <p:nvSpPr>
            <p:cNvPr id="10" name="Shape1_20240823_150448">
              <a:extLst>
                <a:ext uri="{FF2B5EF4-FFF2-40B4-BE49-F238E27FC236}">
                  <a16:creationId xmlns:a16="http://schemas.microsoft.com/office/drawing/2014/main" id="{CC82B8F6-5D64-B259-1459-C1461C4BE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196F714-EC30-6C38-6688-EA837793AF47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851073-C354-59C2-AB55-AA2C46619461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A810BD-09A1-9412-6C7E-EF2332B566B9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D5A122-92D8-DF26-7340-07F6A2B8348F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4BF2EC-92EA-210B-2556-244696AEC9A5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DC0879-6A48-B241-240D-CD1CFFA900BB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3A8F1A1-E7A8-C32D-5AED-342DFCA50861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26B458-56CE-8E32-E13A-CED5817C579B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AE203A1-C3D6-35CE-A8ED-0F109B68D8E6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DD90728-60FC-77F8-8077-CF440DA036DC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F4FE12-B32D-821E-C21D-BA2E87B5A063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0FCF441-6D09-0970-A4FF-AAD45D20EA3D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3E6B47-4F43-2213-08C9-646E5D2F34AB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" name="heading2">
            <a:extLst>
              <a:ext uri="{FF2B5EF4-FFF2-40B4-BE49-F238E27FC236}">
                <a16:creationId xmlns:a16="http://schemas.microsoft.com/office/drawing/2014/main" id="{45B636EC-A7A1-F114-AEE4-73DBBD40CF5A}"/>
              </a:ext>
            </a:extLst>
          </p:cNvPr>
          <p:cNvSpPr txBox="1"/>
          <p:nvPr/>
        </p:nvSpPr>
        <p:spPr>
          <a:xfrm>
            <a:off x="5184462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NL2SQL for Data Queries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ontent2">
            <a:extLst>
              <a:ext uri="{FF2B5EF4-FFF2-40B4-BE49-F238E27FC236}">
                <a16:creationId xmlns:a16="http://schemas.microsoft.com/office/drawing/2014/main" id="{9C803A7D-2D45-01A6-BD41-40F58991F264}"/>
              </a:ext>
            </a:extLst>
          </p:cNvPr>
          <p:cNvSpPr txBox="1"/>
          <p:nvPr/>
        </p:nvSpPr>
        <p:spPr>
          <a:xfrm>
            <a:off x="5192104" y="3192144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Incorporates NL2SQL approach for data-related queries, enabling users to ask questions in natural language and receive SQL-based responses for data retrieval and analysis.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456A81-36D5-31E5-B273-2F79F288E6D7}"/>
              </a:ext>
            </a:extLst>
          </p:cNvPr>
          <p:cNvGrpSpPr/>
          <p:nvPr/>
        </p:nvGrpSpPr>
        <p:grpSpPr>
          <a:xfrm>
            <a:off x="4652678" y="2798852"/>
            <a:ext cx="530000" cy="530000"/>
            <a:chOff x="466957" y="1741282"/>
            <a:chExt cx="530000" cy="530000"/>
          </a:xfrm>
        </p:grpSpPr>
        <p:sp>
          <p:nvSpPr>
            <p:cNvPr id="58" name="Shape1_20240823_150448">
              <a:extLst>
                <a:ext uri="{FF2B5EF4-FFF2-40B4-BE49-F238E27FC236}">
                  <a16:creationId xmlns:a16="http://schemas.microsoft.com/office/drawing/2014/main" id="{D1BACCF7-3C65-7B7B-C9C6-8D316C888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960336-A4BF-7C24-7D81-D826892042CD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8265438-4559-585B-0BE2-489732EE1259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60DC3B1-ACB8-33AD-0B2F-5DCEC8554F2A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40FCD93-78DF-7243-596E-1776B2985B4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342EE-E497-601F-2522-38C0387425E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0EA2EB1-4503-D8A3-44D0-DD448ACB40AB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A29047-7D8E-C05A-EC9B-39F81F5B197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27A58F0-8A55-E1B9-7E5D-CE5E84E6D693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EA4FBF3-06DD-9CDA-4D3C-5936AB6D0260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9BB1BBD-0151-A227-E0E3-EADC2CD9B339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5C6C555-E3A9-54E9-90D2-89FD43D8FEDF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3A9D890-0667-7172-7E5D-4D84BFFAF969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E66BE2D-C38C-FFD4-6512-3697ED71A01D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heading3">
            <a:extLst>
              <a:ext uri="{FF2B5EF4-FFF2-40B4-BE49-F238E27FC236}">
                <a16:creationId xmlns:a16="http://schemas.microsoft.com/office/drawing/2014/main" id="{3DE1C7FA-B9AE-58A3-3CF3-39572265A30F}"/>
              </a:ext>
            </a:extLst>
          </p:cNvPr>
          <p:cNvSpPr txBox="1"/>
          <p:nvPr/>
        </p:nvSpPr>
        <p:spPr>
          <a:xfrm>
            <a:off x="8750936" y="2798852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Microsoft Teams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content3">
            <a:extLst>
              <a:ext uri="{FF2B5EF4-FFF2-40B4-BE49-F238E27FC236}">
                <a16:creationId xmlns:a16="http://schemas.microsoft.com/office/drawing/2014/main" id="{F207B359-81AB-EDA1-7592-2CB219414FC0}"/>
              </a:ext>
            </a:extLst>
          </p:cNvPr>
          <p:cNvSpPr txBox="1"/>
          <p:nvPr/>
        </p:nvSpPr>
        <p:spPr>
          <a:xfrm>
            <a:off x="8760169" y="3192144"/>
            <a:ext cx="2310007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Seamless integration with Microsoft Teams for enhanced collaboration and communication. Users can interact with the chatbot directly within the Teams platform, improving accessibility and productivity.</a:t>
            </a:r>
            <a:endParaRPr lang="en-US" sz="105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2B8FD-8B30-F8C5-6D5E-02941D439325}"/>
              </a:ext>
            </a:extLst>
          </p:cNvPr>
          <p:cNvGrpSpPr/>
          <p:nvPr/>
        </p:nvGrpSpPr>
        <p:grpSpPr>
          <a:xfrm>
            <a:off x="8220936" y="2798852"/>
            <a:ext cx="530000" cy="530000"/>
            <a:chOff x="466957" y="1741282"/>
            <a:chExt cx="530000" cy="530000"/>
          </a:xfrm>
        </p:grpSpPr>
        <p:sp>
          <p:nvSpPr>
            <p:cNvPr id="82" name="Shape1_20240823_150448">
              <a:extLst>
                <a:ext uri="{FF2B5EF4-FFF2-40B4-BE49-F238E27FC236}">
                  <a16:creationId xmlns:a16="http://schemas.microsoft.com/office/drawing/2014/main" id="{2BFF8F55-3C1C-3F46-C3D5-51C77A84A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F4AB4A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2F3FC69-3D87-4A52-C6D8-070298EB9F82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C94896E-5426-3579-476A-512CB45A1D0A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3E428B0-1387-95BE-9943-9AB3967B0A00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BCA6552-F67E-0E16-3F1E-3157158B6963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355066-7629-FE3F-A7A4-13FD5305E72D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8EEF02-B3E5-019B-85C1-F634B644D48A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BD85ED2-F871-B7C7-006D-A70660B79E61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1453358-22E5-8AC9-C97F-06CB0EB2DBB1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C681CF-7D13-F339-6146-160905BBB034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B43D27E-9E6D-6089-E1E8-B3D56030B22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8ABCAA7-2141-8800-CD69-81B6295B76BC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E781EA1-11A9-69E2-E176-E0834BFD740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F08748-4156-B6DA-D6F4-C8A096A8F3D5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eading4">
            <a:extLst>
              <a:ext uri="{FF2B5EF4-FFF2-40B4-BE49-F238E27FC236}">
                <a16:creationId xmlns:a16="http://schemas.microsoft.com/office/drawing/2014/main" id="{7430E17E-5CDD-2235-9E55-13A203346858}"/>
              </a:ext>
            </a:extLst>
          </p:cNvPr>
          <p:cNvSpPr txBox="1"/>
          <p:nvPr/>
        </p:nvSpPr>
        <p:spPr>
          <a:xfrm>
            <a:off x="1338061" y="4781275"/>
            <a:ext cx="2888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Copilot Studio Configuration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4">
            <a:extLst>
              <a:ext uri="{FF2B5EF4-FFF2-40B4-BE49-F238E27FC236}">
                <a16:creationId xmlns:a16="http://schemas.microsoft.com/office/drawing/2014/main" id="{0ADE0A56-E8F6-A03C-C731-A08FF687086B}"/>
              </a:ext>
            </a:extLst>
          </p:cNvPr>
          <p:cNvSpPr txBox="1"/>
          <p:nvPr/>
        </p:nvSpPr>
        <p:spPr>
          <a:xfrm>
            <a:off x="1339912" y="5403155"/>
            <a:ext cx="24483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Configuration and customization of the chatbot are facilitated through Copilot Studio, providing an intuitive interface for setting up responses, workflows, and user interactions.</a:t>
            </a:r>
            <a:endParaRPr lang="en-IN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106DB9-B886-B2D3-3EB0-677D7F8CCA26}"/>
              </a:ext>
            </a:extLst>
          </p:cNvPr>
          <p:cNvGrpSpPr/>
          <p:nvPr/>
        </p:nvGrpSpPr>
        <p:grpSpPr>
          <a:xfrm>
            <a:off x="790496" y="4781275"/>
            <a:ext cx="530000" cy="530000"/>
            <a:chOff x="466957" y="1741282"/>
            <a:chExt cx="530000" cy="530000"/>
          </a:xfrm>
        </p:grpSpPr>
        <p:sp>
          <p:nvSpPr>
            <p:cNvPr id="27" name="Shape1_20240823_150448">
              <a:extLst>
                <a:ext uri="{FF2B5EF4-FFF2-40B4-BE49-F238E27FC236}">
                  <a16:creationId xmlns:a16="http://schemas.microsoft.com/office/drawing/2014/main" id="{BA130739-4D12-7251-8ECD-C051CCDED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409C7C1-B578-F98B-E400-98458FCF528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E8B3F15-4E10-231F-E830-5DDFAFC04FC6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19F5BF-0A1C-2D6F-4ACB-CA4B143003E5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A9B6F17-C5D2-03D3-7711-01BB27DE5D04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9A4709-741F-4BCD-3AF7-5B30FAC29547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6B93979-6868-BB97-89C2-50703426F08F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DFBBF-3C21-B047-9D08-446B7E4A05D8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7F1457-1F28-41C3-0F9B-B553B39523E8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72F563D-9D64-FE54-5A34-6C9B01097BE8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9554D1-77C3-798E-8A44-46F06567D39E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761051-2C12-1C19-0410-3ED89D2379DB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E3FFE79-2A32-A7E7-B114-EA125CEE3E88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FF1A389-3B6E-A4CE-0FA9-4C3078A52F7E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heading5">
            <a:extLst>
              <a:ext uri="{FF2B5EF4-FFF2-40B4-BE49-F238E27FC236}">
                <a16:creationId xmlns:a16="http://schemas.microsoft.com/office/drawing/2014/main" id="{4D3BF150-C58E-77BA-6B3B-3C642E80B999}"/>
              </a:ext>
            </a:extLst>
          </p:cNvPr>
          <p:cNvSpPr txBox="1"/>
          <p:nvPr/>
        </p:nvSpPr>
        <p:spPr>
          <a:xfrm>
            <a:off x="5184462" y="4781275"/>
            <a:ext cx="288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Learning Database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content5">
            <a:extLst>
              <a:ext uri="{FF2B5EF4-FFF2-40B4-BE49-F238E27FC236}">
                <a16:creationId xmlns:a16="http://schemas.microsoft.com/office/drawing/2014/main" id="{2A4880B7-26EE-7038-C90E-579F2558387F}"/>
              </a:ext>
            </a:extLst>
          </p:cNvPr>
          <p:cNvSpPr txBox="1"/>
          <p:nvPr/>
        </p:nvSpPr>
        <p:spPr>
          <a:xfrm>
            <a:off x="5182871" y="5403155"/>
            <a:ext cx="2310007" cy="119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05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chatbot's database employs dynamic learning capabilities, allowing it to adapt and improve responses based on user interactions. This ensures continuous enhancement of the chatbot's knowledge base.</a:t>
            </a:r>
            <a:endParaRPr lang="en-IN" sz="105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181026-D70F-2D22-B3F0-8ED363DDDC0E}"/>
              </a:ext>
            </a:extLst>
          </p:cNvPr>
          <p:cNvGrpSpPr/>
          <p:nvPr/>
        </p:nvGrpSpPr>
        <p:grpSpPr>
          <a:xfrm>
            <a:off x="4652678" y="4781275"/>
            <a:ext cx="530000" cy="530000"/>
            <a:chOff x="466957" y="1741282"/>
            <a:chExt cx="530000" cy="530000"/>
          </a:xfrm>
        </p:grpSpPr>
        <p:sp>
          <p:nvSpPr>
            <p:cNvPr id="44" name="Shape1_20240823_150448">
              <a:extLst>
                <a:ext uri="{FF2B5EF4-FFF2-40B4-BE49-F238E27FC236}">
                  <a16:creationId xmlns:a16="http://schemas.microsoft.com/office/drawing/2014/main" id="{008FEE35-CE34-AC14-7978-9EBA94C30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957" y="1741282"/>
              <a:ext cx="530000" cy="530000"/>
            </a:xfrm>
            <a:prstGeom prst="ellipse">
              <a:avLst/>
            </a:prstGeom>
            <a:solidFill>
              <a:srgbClr val="17688D"/>
            </a:solidFill>
            <a:ln w="7620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E3F8B2-64EE-87DA-9747-86CAA53B0179}"/>
                </a:ext>
              </a:extLst>
            </p:cNvPr>
            <p:cNvSpPr/>
            <p:nvPr/>
          </p:nvSpPr>
          <p:spPr>
            <a:xfrm>
              <a:off x="639930" y="189995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879652-423C-7C61-01DE-8D2304B551E8}"/>
                </a:ext>
              </a:extLst>
            </p:cNvPr>
            <p:cNvSpPr/>
            <p:nvPr/>
          </p:nvSpPr>
          <p:spPr>
            <a:xfrm>
              <a:off x="774990" y="190015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E6BCA5-699C-87C0-8938-32208580B9F6}"/>
                </a:ext>
              </a:extLst>
            </p:cNvPr>
            <p:cNvSpPr/>
            <p:nvPr/>
          </p:nvSpPr>
          <p:spPr>
            <a:xfrm>
              <a:off x="611281" y="187163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4922CEB-1816-46D8-9AF0-0FC2C330717E}"/>
                </a:ext>
              </a:extLst>
            </p:cNvPr>
            <p:cNvSpPr/>
            <p:nvPr/>
          </p:nvSpPr>
          <p:spPr>
            <a:xfrm>
              <a:off x="713926" y="196388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8CE401-0A37-833C-A64F-009BE3BA70FF}"/>
                </a:ext>
              </a:extLst>
            </p:cNvPr>
            <p:cNvSpPr/>
            <p:nvPr/>
          </p:nvSpPr>
          <p:spPr>
            <a:xfrm>
              <a:off x="814280" y="206415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4450B82-14AA-1B0B-B4AF-A9E2640ABBA2}"/>
                </a:ext>
              </a:extLst>
            </p:cNvPr>
            <p:cNvSpPr/>
            <p:nvPr/>
          </p:nvSpPr>
          <p:spPr>
            <a:xfrm>
              <a:off x="808959" y="205883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8AE865-EC4A-BC56-87EA-CB6F4828B08B}"/>
                </a:ext>
              </a:extLst>
            </p:cNvPr>
            <p:cNvSpPr/>
            <p:nvPr/>
          </p:nvSpPr>
          <p:spPr>
            <a:xfrm>
              <a:off x="663995" y="209509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5E96F78-4591-712D-5D30-C2F12358B307}"/>
                </a:ext>
              </a:extLst>
            </p:cNvPr>
            <p:cNvSpPr/>
            <p:nvPr/>
          </p:nvSpPr>
          <p:spPr>
            <a:xfrm>
              <a:off x="663995" y="206480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DC185C4-64DA-2399-6F4B-84957BE194D6}"/>
                </a:ext>
              </a:extLst>
            </p:cNvPr>
            <p:cNvSpPr/>
            <p:nvPr/>
          </p:nvSpPr>
          <p:spPr>
            <a:xfrm>
              <a:off x="663995" y="203468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77CADF-C0C4-BD1E-C4A4-253883AABAE4}"/>
                </a:ext>
              </a:extLst>
            </p:cNvPr>
            <p:cNvSpPr/>
            <p:nvPr/>
          </p:nvSpPr>
          <p:spPr>
            <a:xfrm>
              <a:off x="663995" y="200439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29FEE4B-8E81-F674-F82E-0648ACC5561D}"/>
                </a:ext>
              </a:extLst>
            </p:cNvPr>
            <p:cNvSpPr/>
            <p:nvPr/>
          </p:nvSpPr>
          <p:spPr>
            <a:xfrm>
              <a:off x="663995" y="197394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A52952E-A053-9C6C-F8F5-257B33D39341}"/>
                </a:ext>
              </a:extLst>
            </p:cNvPr>
            <p:cNvSpPr/>
            <p:nvPr/>
          </p:nvSpPr>
          <p:spPr>
            <a:xfrm>
              <a:off x="663995" y="194333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133AFE3-E13C-BC83-CE60-F401B1D86946}"/>
                </a:ext>
              </a:extLst>
            </p:cNvPr>
            <p:cNvSpPr/>
            <p:nvPr/>
          </p:nvSpPr>
          <p:spPr>
            <a:xfrm>
              <a:off x="732152" y="199868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9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2024-12-06T15:05:15Z</dcterms:modified>
</cp:coreProperties>
</file>