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2"/>
  </p:notesMasterIdLst>
  <p:sldIdLst>
    <p:sldId id="256" r:id="rId4"/>
    <p:sldId id="261" r:id="rId5"/>
    <p:sldId id="301" r:id="rId6"/>
    <p:sldId id="302" r:id="rId7"/>
    <p:sldId id="305" r:id="rId8"/>
    <p:sldId id="265" r:id="rId9"/>
    <p:sldId id="303"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4" autoAdjust="0"/>
  </p:normalViewPr>
  <p:slideViewPr>
    <p:cSldViewPr>
      <p:cViewPr varScale="1">
        <p:scale>
          <a:sx n="98" d="100"/>
          <a:sy n="98" d="100"/>
        </p:scale>
        <p:origin x="576" y="78"/>
      </p:cViewPr>
      <p:guideLst>
        <p:guide orient="horz" pos="1620"/>
        <p:guide pos="2880"/>
        <p:guide orient="horz" pos="193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pPr/>
              <a:t>7/22/2020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pPr/>
              <a:t>‹#›</a:t>
            </a:fld>
            <a:endParaRPr lang="en-US" dirty="0"/>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647950"/>
            <a:ext cx="4032448" cy="1152129"/>
          </a:xfrm>
        </p:spPr>
        <p:txBody>
          <a:bodyPr/>
          <a:lstStyle/>
          <a:p>
            <a:pPr lvl="0"/>
            <a:r>
              <a:rPr lang="en-US" altLang="ko-KR" b="1" dirty="0" smtClean="0"/>
              <a:t>Traffic Sign</a:t>
            </a:r>
          </a:p>
          <a:p>
            <a:pPr lvl="0"/>
            <a:r>
              <a:rPr lang="en-US" altLang="ko-KR" b="1" dirty="0" smtClean="0"/>
              <a:t>Detection</a:t>
            </a:r>
            <a:endParaRPr lang="en-US" altLang="ko-KR" b="1" dirty="0"/>
          </a:p>
        </p:txBody>
      </p:sp>
      <p:sp>
        <p:nvSpPr>
          <p:cNvPr id="7" name="Rectangle 6"/>
          <p:cNvSpPr/>
          <p:nvPr/>
        </p:nvSpPr>
        <p:spPr>
          <a:xfrm>
            <a:off x="6705600" y="2896731"/>
            <a:ext cx="2226315" cy="2246769"/>
          </a:xfrm>
          <a:prstGeom prst="rect">
            <a:avLst/>
          </a:prstGeom>
          <a:noFill/>
        </p:spPr>
        <p:txBody>
          <a:bodyPr wrap="none" lIns="91440" tIns="45720" rIns="91440" bIns="45720">
            <a:spAutoFit/>
          </a:bodyPr>
          <a:lstStyle/>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By:-</a:t>
            </a:r>
          </a:p>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171FA04007</a:t>
            </a: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171FA04023</a:t>
            </a: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171FA04554</a:t>
            </a:r>
          </a:p>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171FA04556</a:t>
            </a: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97184137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txBox="1">
            <a:spLocks/>
          </p:cNvSpPr>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latin typeface="Arial" pitchFamily="34" charset="0"/>
                <a:cs typeface="Arial" pitchFamily="34" charset="0"/>
              </a:rPr>
              <a:t>Index</a:t>
            </a:r>
            <a:endParaRPr lang="en-US" sz="3600" dirty="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3995936" y="1407041"/>
            <a:ext cx="4608512" cy="494026"/>
            <a:chOff x="803640" y="3362835"/>
            <a:chExt cx="2059657" cy="494026"/>
          </a:xfrm>
        </p:grpSpPr>
        <p:sp>
          <p:nvSpPr>
            <p:cNvPr id="11" name="TextBox 10"/>
            <p:cNvSpPr txBox="1"/>
            <p:nvPr/>
          </p:nvSpPr>
          <p:spPr>
            <a:xfrm>
              <a:off x="803640" y="3579862"/>
              <a:ext cx="2059657" cy="276999"/>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Theme of our project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2059657"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Abstract</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3443131" y="2298280"/>
            <a:ext cx="4608512" cy="494026"/>
            <a:chOff x="803640" y="3362835"/>
            <a:chExt cx="2059657" cy="494026"/>
          </a:xfrm>
        </p:grpSpPr>
        <p:sp>
          <p:nvSpPr>
            <p:cNvPr id="14" name="TextBox 13"/>
            <p:cNvSpPr txBox="1"/>
            <p:nvPr/>
          </p:nvSpPr>
          <p:spPr>
            <a:xfrm>
              <a:off x="803640" y="3579862"/>
              <a:ext cx="2059657" cy="276999"/>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The use of project compared to others and future scope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Problem description</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890325" y="3189519"/>
            <a:ext cx="4608512" cy="494026"/>
            <a:chOff x="803640" y="3362835"/>
            <a:chExt cx="2059657" cy="494026"/>
          </a:xfrm>
        </p:grpSpPr>
        <p:sp>
          <p:nvSpPr>
            <p:cNvPr id="17" name="TextBox 16"/>
            <p:cNvSpPr txBox="1"/>
            <p:nvPr/>
          </p:nvSpPr>
          <p:spPr>
            <a:xfrm>
              <a:off x="803640" y="3579862"/>
              <a:ext cx="2059657" cy="276999"/>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Software and hardware requirements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Requirements/pre-requisites</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2337519" y="4080758"/>
            <a:ext cx="4608512" cy="678692"/>
            <a:chOff x="803640" y="3362835"/>
            <a:chExt cx="2059657" cy="678692"/>
          </a:xfrm>
        </p:grpSpPr>
        <p:sp>
          <p:nvSpPr>
            <p:cNvPr id="20" name="TextBox 19"/>
            <p:cNvSpPr txBox="1"/>
            <p:nvPr/>
          </p:nvSpPr>
          <p:spPr>
            <a:xfrm>
              <a:off x="803640" y="3579862"/>
              <a:ext cx="2059657" cy="461665"/>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The usage of our project in various aspects and challenges we might face</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Applications and challenges</a:t>
              </a:r>
              <a:endParaRPr lang="ko-KR" altLang="en-US" sz="1200" b="1" dirty="0">
                <a:solidFill>
                  <a:schemeClr val="tx1">
                    <a:lumMod val="75000"/>
                    <a:lumOff val="25000"/>
                  </a:schemeClr>
                </a:solidFill>
                <a:cs typeface="Arial" pitchFamily="34" charset="0"/>
              </a:endParaRPr>
            </a:p>
          </p:txBody>
        </p:sp>
      </p:gr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US" dirty="0"/>
          </a:p>
        </p:txBody>
      </p:sp>
      <p:sp>
        <p:nvSpPr>
          <p:cNvPr id="7" name="TextBox 6"/>
          <p:cNvSpPr txBox="1"/>
          <p:nvPr/>
        </p:nvSpPr>
        <p:spPr>
          <a:xfrm>
            <a:off x="685800" y="803850"/>
            <a:ext cx="3124200" cy="3724096"/>
          </a:xfrm>
          <a:prstGeom prst="rect">
            <a:avLst/>
          </a:prstGeom>
          <a:noFill/>
        </p:spPr>
        <p:txBody>
          <a:bodyPr wrap="square" rtlCol="0">
            <a:spAutoFit/>
          </a:bodyPr>
          <a:lstStyle/>
          <a:p>
            <a:pPr algn="just" fontAlgn="base"/>
            <a:r>
              <a:rPr lang="en-US" sz="1400" dirty="0" smtClean="0">
                <a:solidFill>
                  <a:schemeClr val="bg1"/>
                </a:solidFill>
              </a:rPr>
              <a:t>You must have heard about the self-driving cars in which the passenger can fully depend on the car for traveling. But to achieve level 5 autonomous, it is necessary for vehicles to understand and follow all traffic rules.</a:t>
            </a:r>
          </a:p>
          <a:p>
            <a:pPr algn="just" fontAlgn="base"/>
            <a:r>
              <a:rPr lang="en-US" sz="1400" dirty="0" smtClean="0">
                <a:solidFill>
                  <a:schemeClr val="bg1"/>
                </a:solidFill>
              </a:rPr>
              <a:t>In the world of Artificial Intelligence and advancement in technologies, many researchers and big companies</a:t>
            </a:r>
          </a:p>
          <a:p>
            <a:pPr algn="just" fontAlgn="base"/>
            <a:r>
              <a:rPr lang="en-US" sz="1400" dirty="0" smtClean="0">
                <a:solidFill>
                  <a:schemeClr val="bg1"/>
                </a:solidFill>
              </a:rPr>
              <a:t> like Tesla, </a:t>
            </a:r>
            <a:r>
              <a:rPr lang="en-US" sz="1400" dirty="0" err="1" smtClean="0">
                <a:solidFill>
                  <a:schemeClr val="bg1"/>
                </a:solidFill>
              </a:rPr>
              <a:t>Uber</a:t>
            </a:r>
            <a:r>
              <a:rPr lang="en-US" sz="1400" dirty="0" smtClean="0">
                <a:solidFill>
                  <a:schemeClr val="bg1"/>
                </a:solidFill>
              </a:rPr>
              <a:t>, Google, Mercedes-Benz, Toyota, Ford, Audi, etc are working on autonomous vehicles and self-driving cars. So, for achieving accuracy in this technology, the vehicles should be able to interpret traffic signs and make decisions accordingly.</a:t>
            </a:r>
          </a:p>
          <a:p>
            <a:pPr algn="just"/>
            <a:endParaRPr lang="en-US" sz="1200" dirty="0">
              <a:solidFill>
                <a:schemeClr val="bg1"/>
              </a:solidFill>
              <a:latin typeface="Adobe Gothic Std B" pitchFamily="34" charset="-128"/>
              <a:ea typeface="Adobe Gothic Std B" pitchFamily="34" charset="-128"/>
            </a:endParaRPr>
          </a:p>
        </p:txBody>
      </p:sp>
      <p:pic>
        <p:nvPicPr>
          <p:cNvPr id="5" name="Picture 4" descr="Python-Project-on-Traffic-Signs-Recognition-Meme-2.jpg"/>
          <p:cNvPicPr>
            <a:picLocks noChangeAspect="1"/>
          </p:cNvPicPr>
          <p:nvPr/>
        </p:nvPicPr>
        <p:blipFill>
          <a:blip r:embed="rId2"/>
          <a:stretch>
            <a:fillRect/>
          </a:stretch>
        </p:blipFill>
        <p:spPr>
          <a:xfrm>
            <a:off x="4800600" y="1047750"/>
            <a:ext cx="4343400" cy="2971800"/>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smtClean="0">
                <a:solidFill>
                  <a:schemeClr val="tx1">
                    <a:lumMod val="75000"/>
                    <a:lumOff val="25000"/>
                  </a:schemeClr>
                </a:solidFill>
              </a:rPr>
              <a:t>Problem Description</a:t>
            </a:r>
            <a:endParaRPr lang="ko-KR" altLang="en-US" dirty="0">
              <a:solidFill>
                <a:schemeClr val="tx1">
                  <a:lumMod val="75000"/>
                  <a:lumOff val="25000"/>
                </a:schemeClr>
              </a:solidFill>
            </a:endParaRPr>
          </a:p>
        </p:txBody>
      </p:sp>
      <p:grpSp>
        <p:nvGrpSpPr>
          <p:cNvPr id="4" name="Group 4"/>
          <p:cNvGrpSpPr/>
          <p:nvPr/>
        </p:nvGrpSpPr>
        <p:grpSpPr>
          <a:xfrm>
            <a:off x="7944605" y="2411375"/>
            <a:ext cx="999728" cy="994953"/>
            <a:chOff x="6127601" y="487152"/>
            <a:chExt cx="999728" cy="994953"/>
          </a:xfrm>
        </p:grpSpPr>
        <p:sp>
          <p:nvSpPr>
            <p:cNvPr id="6" name="Oval 5"/>
            <p:cNvSpPr/>
            <p:nvPr/>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627523" y="790582"/>
            <a:ext cx="488093" cy="485762"/>
            <a:chOff x="6127601" y="487152"/>
            <a:chExt cx="999728" cy="994953"/>
          </a:xfrm>
          <a:solidFill>
            <a:schemeClr val="bg1">
              <a:alpha val="70000"/>
            </a:schemeClr>
          </a:solidFill>
        </p:grpSpPr>
        <p:sp>
          <p:nvSpPr>
            <p:cNvPr id="10" name="Oval 9"/>
            <p:cNvSpPr/>
            <p:nvPr/>
          </p:nvSpPr>
          <p:spPr>
            <a:xfrm>
              <a:off x="6127601" y="76202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47681" y="621668"/>
              <a:ext cx="279648" cy="279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5870" y="487152"/>
              <a:ext cx="139824" cy="1398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2"/>
          <p:cNvGrpSpPr/>
          <p:nvPr/>
        </p:nvGrpSpPr>
        <p:grpSpPr>
          <a:xfrm>
            <a:off x="539552" y="1491630"/>
            <a:ext cx="4464496" cy="2227024"/>
            <a:chOff x="2227884" y="1330362"/>
            <a:chExt cx="2835932" cy="2227024"/>
          </a:xfrm>
        </p:grpSpPr>
        <p:sp>
          <p:nvSpPr>
            <p:cNvPr id="14" name="TextBox 13"/>
            <p:cNvSpPr txBox="1"/>
            <p:nvPr/>
          </p:nvSpPr>
          <p:spPr>
            <a:xfrm>
              <a:off x="2227884" y="1618394"/>
              <a:ext cx="2835932" cy="1938992"/>
            </a:xfrm>
            <a:prstGeom prst="rect">
              <a:avLst/>
            </a:prstGeom>
            <a:noFill/>
          </p:spPr>
          <p:txBody>
            <a:bodyPr wrap="square" rtlCol="0" anchor="ctr">
              <a:spAutoFit/>
            </a:bodyPr>
            <a:lstStyle/>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a:p>
              <a:endParaRPr lang="en-US" altLang="ko-KR" sz="1200" dirty="0" smtClean="0">
                <a:solidFill>
                  <a:schemeClr val="bg1"/>
                </a:solidFill>
                <a:cs typeface="Arial" pitchFamily="34" charset="0"/>
              </a:endParaRPr>
            </a:p>
          </p:txBody>
        </p:sp>
        <p:sp>
          <p:nvSpPr>
            <p:cNvPr id="15" name="TextBox 14"/>
            <p:cNvSpPr txBox="1"/>
            <p:nvPr/>
          </p:nvSpPr>
          <p:spPr>
            <a:xfrm>
              <a:off x="2227884" y="1330362"/>
              <a:ext cx="2835932" cy="276999"/>
            </a:xfrm>
            <a:prstGeom prst="rect">
              <a:avLst/>
            </a:prstGeom>
            <a:noFill/>
          </p:spPr>
          <p:txBody>
            <a:bodyPr wrap="square" rtlCol="0" anchor="ctr">
              <a:spAutoFit/>
            </a:bodyPr>
            <a:lstStyle/>
            <a:p>
              <a:r>
                <a:rPr lang="en-US" altLang="ko-KR" sz="1200" b="1" dirty="0" smtClean="0">
                  <a:solidFill>
                    <a:schemeClr val="accent1"/>
                  </a:solidFill>
                  <a:cs typeface="Arial" pitchFamily="34" charset="0"/>
                </a:rPr>
                <a:t> </a:t>
              </a:r>
              <a:endParaRPr lang="ko-KR" altLang="en-US" sz="1200" b="1" dirty="0">
                <a:solidFill>
                  <a:schemeClr val="accent1"/>
                </a:solidFill>
                <a:cs typeface="Arial" pitchFamily="34" charset="0"/>
              </a:endParaRPr>
            </a:p>
          </p:txBody>
        </p:sp>
      </p:grpSp>
      <p:sp>
        <p:nvSpPr>
          <p:cNvPr id="17" name="Rectangle 16"/>
          <p:cNvSpPr/>
          <p:nvPr/>
        </p:nvSpPr>
        <p:spPr>
          <a:xfrm>
            <a:off x="304800" y="361950"/>
            <a:ext cx="4572000" cy="3046988"/>
          </a:xfrm>
          <a:prstGeom prst="rect">
            <a:avLst/>
          </a:prstGeom>
        </p:spPr>
        <p:txBody>
          <a:bodyPr>
            <a:spAutoFit/>
          </a:bodyPr>
          <a:lstStyle/>
          <a:p>
            <a:r>
              <a:rPr lang="en-US" sz="1600" dirty="0" smtClean="0">
                <a:solidFill>
                  <a:schemeClr val="bg1"/>
                </a:solidFill>
              </a:rPr>
              <a:t>There are several different types of traffic signs like speed limits, no entry, traffic signals, turn left or right, children crossing, no passing of heavy vehicles, etc. Traffic signs classification is the process of identifying which class a traffic sign belongs to.</a:t>
            </a:r>
          </a:p>
          <a:p>
            <a:r>
              <a:rPr lang="en-US" sz="1600" dirty="0" smtClean="0">
                <a:solidFill>
                  <a:schemeClr val="bg1"/>
                </a:solidFill>
              </a:rPr>
              <a:t>In this Python project example, we will build a </a:t>
            </a:r>
            <a:r>
              <a:rPr lang="en-US" sz="1600" dirty="0" smtClean="0">
                <a:solidFill>
                  <a:schemeClr val="bg1"/>
                </a:solidFill>
              </a:rPr>
              <a:t>deep </a:t>
            </a:r>
            <a:r>
              <a:rPr lang="en-US" sz="1600" dirty="0" smtClean="0">
                <a:solidFill>
                  <a:schemeClr val="bg1"/>
                </a:solidFill>
              </a:rPr>
              <a:t>neural network model that can classify traffic signs present in the image into different categories. With this model, we are able to read and understand traffic signs which are a very important task for all autonomous vehicles.</a:t>
            </a:r>
            <a:endParaRPr lang="en-US" sz="1600" dirty="0">
              <a:solidFill>
                <a:schemeClr val="bg1"/>
              </a:solidFill>
            </a:endParaRPr>
          </a:p>
        </p:txBody>
      </p:sp>
    </p:spTree>
    <p:extLst>
      <p:ext uri="{BB962C8B-B14F-4D97-AF65-F5344CB8AC3E}">
        <p14:creationId xmlns:p14="http://schemas.microsoft.com/office/powerpoint/2010/main" val="7651598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Traffic sign dataset from </a:t>
            </a:r>
            <a:r>
              <a:rPr lang="en-US" dirty="0" err="1" smtClean="0"/>
              <a:t>kaggle</a:t>
            </a:r>
            <a:endParaRPr lang="en-US" dirty="0"/>
          </a:p>
        </p:txBody>
      </p:sp>
      <p:sp>
        <p:nvSpPr>
          <p:cNvPr id="5" name="TextBox 4"/>
          <p:cNvSpPr txBox="1"/>
          <p:nvPr/>
        </p:nvSpPr>
        <p:spPr>
          <a:xfrm>
            <a:off x="533400" y="1047750"/>
            <a:ext cx="3505200" cy="2585323"/>
          </a:xfrm>
          <a:prstGeom prst="rect">
            <a:avLst/>
          </a:prstGeom>
          <a:noFill/>
        </p:spPr>
        <p:txBody>
          <a:bodyPr wrap="square" rtlCol="0">
            <a:spAutoFit/>
          </a:bodyPr>
          <a:lstStyle/>
          <a:p>
            <a:r>
              <a:rPr lang="en-US" dirty="0" smtClean="0">
                <a:solidFill>
                  <a:schemeClr val="bg1"/>
                </a:solidFill>
              </a:rPr>
              <a:t>The dataset contains more than 50,000 images of different traffic signs. It is further classified into 43 different classes. The dataset is quite varying, some of the classes have many images while some classes have few images. The size of the dataset is around 300 MB.</a:t>
            </a:r>
          </a:p>
        </p:txBody>
      </p:sp>
      <p:pic>
        <p:nvPicPr>
          <p:cNvPr id="6" name="Picture 5" descr="images.jpg"/>
          <p:cNvPicPr>
            <a:picLocks noChangeAspect="1"/>
          </p:cNvPicPr>
          <p:nvPr/>
        </p:nvPicPr>
        <p:blipFill>
          <a:blip r:embed="rId2"/>
          <a:stretch>
            <a:fillRect/>
          </a:stretch>
        </p:blipFill>
        <p:spPr>
          <a:xfrm>
            <a:off x="4800600" y="1123950"/>
            <a:ext cx="4343400" cy="2895600"/>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Requirements(minimum)</a:t>
            </a:r>
            <a:endParaRPr lang="ko-KR" altLang="en-US" dirty="0">
              <a:solidFill>
                <a:schemeClr val="accent1"/>
              </a:solidFill>
            </a:endParaRP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7" name="Chord 14"/>
          <p:cNvSpPr/>
          <p:nvPr/>
        </p:nvSpPr>
        <p:spPr>
          <a:xfrm>
            <a:off x="1288829" y="2256586"/>
            <a:ext cx="733693" cy="925861"/>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8" name="TextBox 7"/>
          <p:cNvSpPr txBox="1"/>
          <p:nvPr/>
        </p:nvSpPr>
        <p:spPr>
          <a:xfrm>
            <a:off x="460148" y="3547609"/>
            <a:ext cx="2391056"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Object detection</a:t>
            </a:r>
            <a:endParaRPr lang="ko-KR" altLang="en-US" sz="2000" b="1" dirty="0">
              <a:solidFill>
                <a:schemeClr val="tx1">
                  <a:lumMod val="75000"/>
                  <a:lumOff val="25000"/>
                </a:schemeClr>
              </a:solidFill>
              <a:cs typeface="Arial" pitchFamily="34" charset="0"/>
            </a:endParaRPr>
          </a:p>
        </p:txBody>
      </p:sp>
      <p:grpSp>
        <p:nvGrpSpPr>
          <p:cNvPr id="9" name="Group 8"/>
          <p:cNvGrpSpPr/>
          <p:nvPr/>
        </p:nvGrpSpPr>
        <p:grpSpPr>
          <a:xfrm>
            <a:off x="3962400" y="1428750"/>
            <a:ext cx="1800200" cy="830997"/>
            <a:chOff x="720000" y="1114639"/>
            <a:chExt cx="3059912" cy="830997"/>
          </a:xfrm>
        </p:grpSpPr>
        <p:sp>
          <p:nvSpPr>
            <p:cNvPr id="10" name="TextBox 9"/>
            <p:cNvSpPr txBox="1"/>
            <p:nvPr/>
          </p:nvSpPr>
          <p:spPr>
            <a:xfrm>
              <a:off x="720000" y="1325669"/>
              <a:ext cx="3059910"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720002" y="1114639"/>
              <a:ext cx="3059910" cy="830997"/>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4GB RAM</a:t>
              </a:r>
            </a:p>
            <a:p>
              <a:r>
                <a:rPr lang="en-US" altLang="ko-KR" sz="1200" b="1" dirty="0" smtClean="0">
                  <a:solidFill>
                    <a:schemeClr val="tx1">
                      <a:lumMod val="75000"/>
                      <a:lumOff val="25000"/>
                    </a:schemeClr>
                  </a:solidFill>
                  <a:cs typeface="Arial" pitchFamily="34" charset="0"/>
                </a:rPr>
                <a:t>i5 processor</a:t>
              </a:r>
            </a:p>
            <a:p>
              <a:endParaRPr lang="en-US" altLang="ko-KR" sz="1200" b="1" dirty="0" smtClean="0">
                <a:solidFill>
                  <a:schemeClr val="tx1">
                    <a:lumMod val="75000"/>
                    <a:lumOff val="25000"/>
                  </a:schemeClr>
                </a:solidFill>
                <a:cs typeface="Arial" pitchFamily="34" charset="0"/>
              </a:endParaRPr>
            </a:p>
            <a:p>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3995936" y="3820494"/>
            <a:ext cx="1800200" cy="488029"/>
            <a:chOff x="720000" y="2431958"/>
            <a:chExt cx="3059912" cy="488029"/>
          </a:xfrm>
        </p:grpSpPr>
        <p:sp>
          <p:nvSpPr>
            <p:cNvPr id="13" name="TextBox 12"/>
            <p:cNvSpPr txBox="1"/>
            <p:nvPr/>
          </p:nvSpPr>
          <p:spPr>
            <a:xfrm>
              <a:off x="720000" y="2642988"/>
              <a:ext cx="3059910"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720001" y="2431958"/>
              <a:ext cx="3059911" cy="276999"/>
            </a:xfrm>
            <a:prstGeom prst="rect">
              <a:avLst/>
            </a:prstGeom>
            <a:noFill/>
          </p:spPr>
          <p:txBody>
            <a:bodyPr wrap="square" rtlCol="0">
              <a:spAutoFit/>
            </a:bodyPr>
            <a:lstStyle/>
            <a:p>
              <a:r>
                <a:rPr lang="en-US" altLang="ko-KR" sz="1200" b="1" dirty="0" err="1" smtClean="0">
                  <a:solidFill>
                    <a:schemeClr val="tx1">
                      <a:lumMod val="75000"/>
                      <a:lumOff val="25000"/>
                    </a:schemeClr>
                  </a:solidFill>
                  <a:cs typeface="Arial" pitchFamily="34" charset="0"/>
                </a:rPr>
                <a:t>Nvidea</a:t>
              </a:r>
              <a:r>
                <a:rPr lang="en-US" altLang="ko-KR" sz="1200" b="1" dirty="0" smtClean="0">
                  <a:solidFill>
                    <a:schemeClr val="tx1">
                      <a:lumMod val="75000"/>
                      <a:lumOff val="25000"/>
                    </a:schemeClr>
                  </a:solidFill>
                  <a:cs typeface="Arial" pitchFamily="34" charset="0"/>
                </a:rPr>
                <a:t>  GPU</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3995936" y="2615859"/>
            <a:ext cx="1800200" cy="672695"/>
            <a:chOff x="720000" y="2431958"/>
            <a:chExt cx="3059912" cy="672695"/>
          </a:xfrm>
        </p:grpSpPr>
        <p:sp>
          <p:nvSpPr>
            <p:cNvPr id="16" name="TextBox 15"/>
            <p:cNvSpPr txBox="1"/>
            <p:nvPr/>
          </p:nvSpPr>
          <p:spPr>
            <a:xfrm>
              <a:off x="720000" y="2642988"/>
              <a:ext cx="3059910" cy="461665"/>
            </a:xfrm>
            <a:prstGeom prst="rect">
              <a:avLst/>
            </a:prstGeom>
            <a:noFill/>
          </p:spPr>
          <p:txBody>
            <a:bodyPr wrap="square" rtlCol="0">
              <a:spAutoFit/>
            </a:bodyPr>
            <a:lstStyle/>
            <a:p>
              <a:r>
                <a:rPr lang="en-US" altLang="ko-KR" sz="1200" dirty="0" smtClean="0">
                  <a:solidFill>
                    <a:schemeClr val="tx1">
                      <a:lumMod val="75000"/>
                      <a:lumOff val="25000"/>
                    </a:schemeClr>
                  </a:solidFill>
                  <a:latin typeface="Arial Black" pitchFamily="34" charset="0"/>
                  <a:cs typeface="Arial" pitchFamily="34" charset="0"/>
                </a:rPr>
                <a:t>Webcam (</a:t>
              </a:r>
              <a:r>
                <a:rPr lang="en-US" altLang="ko-KR" sz="1200" dirty="0" err="1" smtClean="0">
                  <a:solidFill>
                    <a:schemeClr val="tx1">
                      <a:lumMod val="75000"/>
                      <a:lumOff val="25000"/>
                    </a:schemeClr>
                  </a:solidFill>
                  <a:latin typeface="Arial Black" pitchFamily="34" charset="0"/>
                  <a:cs typeface="Arial" pitchFamily="34" charset="0"/>
                </a:rPr>
                <a:t>optinal</a:t>
              </a:r>
              <a:r>
                <a:rPr lang="en-US" altLang="ko-KR" sz="1200" dirty="0" smtClean="0">
                  <a:solidFill>
                    <a:schemeClr val="tx1">
                      <a:lumMod val="75000"/>
                      <a:lumOff val="25000"/>
                    </a:schemeClr>
                  </a:solidFill>
                  <a:latin typeface="Arial Black" pitchFamily="34" charset="0"/>
                  <a:cs typeface="Arial" pitchFamily="34" charset="0"/>
                </a:rPr>
                <a:t>)</a:t>
              </a:r>
              <a:endParaRPr lang="en-US" altLang="ko-KR" sz="1200" dirty="0" smtClean="0">
                <a:solidFill>
                  <a:schemeClr val="tx1">
                    <a:lumMod val="75000"/>
                    <a:lumOff val="25000"/>
                  </a:schemeClr>
                </a:solidFill>
                <a:latin typeface="Arial Black" pitchFamily="34" charset="0"/>
                <a:cs typeface="Arial" pitchFamily="34" charset="0"/>
              </a:endParaRPr>
            </a:p>
            <a:p>
              <a:r>
                <a:rPr lang="en-US" altLang="ko-KR" sz="1200" dirty="0" smtClean="0">
                  <a:solidFill>
                    <a:schemeClr val="tx1">
                      <a:lumMod val="75000"/>
                      <a:lumOff val="25000"/>
                    </a:schemeClr>
                  </a:solidFill>
                  <a:latin typeface="Arial Black" pitchFamily="34" charset="0"/>
                  <a:cs typeface="Arial" pitchFamily="34" charset="0"/>
                </a:rPr>
                <a:t>     </a:t>
              </a:r>
              <a:endParaRPr lang="ko-KR" altLang="en-US" sz="1200" dirty="0">
                <a:solidFill>
                  <a:schemeClr val="tx1">
                    <a:lumMod val="75000"/>
                    <a:lumOff val="25000"/>
                  </a:schemeClr>
                </a:solidFill>
                <a:latin typeface="Arial Black" pitchFamily="34" charset="0"/>
                <a:cs typeface="Arial" pitchFamily="34" charset="0"/>
              </a:endParaRPr>
            </a:p>
          </p:txBody>
        </p:sp>
        <p:sp>
          <p:nvSpPr>
            <p:cNvPr id="17" name="TextBox 16"/>
            <p:cNvSpPr txBox="1"/>
            <p:nvPr/>
          </p:nvSpPr>
          <p:spPr>
            <a:xfrm>
              <a:off x="720001" y="2431958"/>
              <a:ext cx="3059911"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3392122" y="2766856"/>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3613085" y="2844235"/>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3392122" y="3974014"/>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3512451" y="4062467"/>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24" name="Group 23"/>
          <p:cNvGrpSpPr/>
          <p:nvPr/>
        </p:nvGrpSpPr>
        <p:grpSpPr>
          <a:xfrm>
            <a:off x="6948264" y="1411222"/>
            <a:ext cx="1800200" cy="857361"/>
            <a:chOff x="720000" y="1114639"/>
            <a:chExt cx="3059912" cy="857361"/>
          </a:xfrm>
        </p:grpSpPr>
        <p:sp>
          <p:nvSpPr>
            <p:cNvPr id="25" name="TextBox 24"/>
            <p:cNvSpPr txBox="1"/>
            <p:nvPr/>
          </p:nvSpPr>
          <p:spPr>
            <a:xfrm>
              <a:off x="720000" y="1325669"/>
              <a:ext cx="3059910"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Might work on </a:t>
              </a:r>
              <a:r>
                <a:rPr lang="en-US" altLang="ko-KR" sz="1200" dirty="0" err="1" smtClean="0">
                  <a:solidFill>
                    <a:schemeClr val="tx1">
                      <a:lumMod val="75000"/>
                      <a:lumOff val="25000"/>
                    </a:schemeClr>
                  </a:solidFill>
                  <a:cs typeface="Arial" pitchFamily="34" charset="0"/>
                </a:rPr>
                <a:t>linux</a:t>
              </a:r>
              <a:r>
                <a:rPr lang="en-US" altLang="ko-KR" sz="1200" dirty="0" smtClean="0">
                  <a:solidFill>
                    <a:schemeClr val="tx1">
                      <a:lumMod val="75000"/>
                      <a:lumOff val="25000"/>
                    </a:schemeClr>
                  </a:solidFill>
                  <a:cs typeface="Arial" pitchFamily="34" charset="0"/>
                </a:rPr>
                <a:t> and </a:t>
              </a:r>
              <a:r>
                <a:rPr lang="en-US" altLang="ko-KR" sz="1200" dirty="0" err="1" smtClean="0">
                  <a:solidFill>
                    <a:schemeClr val="tx1">
                      <a:lumMod val="75000"/>
                      <a:lumOff val="25000"/>
                    </a:schemeClr>
                  </a:solidFill>
                  <a:cs typeface="Arial" pitchFamily="34" charset="0"/>
                </a:rPr>
                <a:t>mac</a:t>
              </a:r>
              <a:r>
                <a:rPr lang="en-US" altLang="ko-KR" sz="1200" dirty="0" smtClean="0">
                  <a:solidFill>
                    <a:schemeClr val="tx1">
                      <a:lumMod val="75000"/>
                      <a:lumOff val="25000"/>
                    </a:schemeClr>
                  </a:solidFill>
                  <a:cs typeface="Arial" pitchFamily="34" charset="0"/>
                </a:rPr>
                <a:t> but </a:t>
              </a:r>
              <a:r>
                <a:rPr lang="en-US" altLang="ko-KR" sz="1200" dirty="0" err="1" smtClean="0">
                  <a:solidFill>
                    <a:schemeClr val="tx1">
                      <a:lumMod val="75000"/>
                      <a:lumOff val="25000"/>
                    </a:schemeClr>
                  </a:solidFill>
                  <a:cs typeface="Arial" pitchFamily="34" charset="0"/>
                </a:rPr>
                <a:t>gpu</a:t>
              </a:r>
              <a:r>
                <a:rPr lang="en-US" altLang="ko-KR" sz="1200" dirty="0" smtClean="0">
                  <a:solidFill>
                    <a:schemeClr val="tx1">
                      <a:lumMod val="75000"/>
                      <a:lumOff val="25000"/>
                    </a:schemeClr>
                  </a:solidFill>
                  <a:cs typeface="Arial" pitchFamily="34" charset="0"/>
                </a:rPr>
                <a:t> support is not easy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720001" y="1114639"/>
              <a:ext cx="3059911"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Windows 7+</a:t>
              </a:r>
              <a:endParaRPr lang="ko-KR" altLang="en-US" sz="1200" b="1" dirty="0">
                <a:solidFill>
                  <a:schemeClr val="tx1">
                    <a:lumMod val="75000"/>
                    <a:lumOff val="25000"/>
                  </a:schemeClr>
                </a:solidFill>
                <a:cs typeface="Arial" pitchFamily="34" charset="0"/>
              </a:endParaRPr>
            </a:p>
          </p:txBody>
        </p:sp>
      </p:grpSp>
      <p:grpSp>
        <p:nvGrpSpPr>
          <p:cNvPr id="27" name="Group 26"/>
          <p:cNvGrpSpPr/>
          <p:nvPr/>
        </p:nvGrpSpPr>
        <p:grpSpPr>
          <a:xfrm>
            <a:off x="6948264" y="3573840"/>
            <a:ext cx="1862335" cy="1938992"/>
            <a:chOff x="720000" y="2185305"/>
            <a:chExt cx="3165525" cy="1938992"/>
          </a:xfrm>
        </p:grpSpPr>
        <p:sp>
          <p:nvSpPr>
            <p:cNvPr id="28" name="TextBox 27"/>
            <p:cNvSpPr txBox="1"/>
            <p:nvPr/>
          </p:nvSpPr>
          <p:spPr>
            <a:xfrm>
              <a:off x="720000" y="2642988"/>
              <a:ext cx="3059910"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825616" y="2185305"/>
              <a:ext cx="3059909" cy="1938992"/>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Python 3.6(3.7 not supported)</a:t>
              </a:r>
            </a:p>
            <a:p>
              <a:r>
                <a:rPr lang="en-US" altLang="ko-KR" sz="1200" b="1" dirty="0" smtClean="0">
                  <a:solidFill>
                    <a:schemeClr val="tx1">
                      <a:lumMod val="75000"/>
                      <a:lumOff val="25000"/>
                    </a:schemeClr>
                  </a:solidFill>
                  <a:cs typeface="Arial" pitchFamily="34" charset="0"/>
                </a:rPr>
                <a:t>Open-</a:t>
              </a:r>
              <a:r>
                <a:rPr lang="en-US" altLang="ko-KR" sz="1200" b="1" dirty="0" err="1" smtClean="0">
                  <a:solidFill>
                    <a:schemeClr val="tx1">
                      <a:lumMod val="75000"/>
                      <a:lumOff val="25000"/>
                    </a:schemeClr>
                  </a:solidFill>
                  <a:cs typeface="Arial" pitchFamily="34" charset="0"/>
                </a:rPr>
                <a:t>cv</a:t>
              </a:r>
              <a:endParaRPr lang="en-US" altLang="ko-KR" sz="1200" b="1" dirty="0" smtClean="0">
                <a:solidFill>
                  <a:schemeClr val="tx1">
                    <a:lumMod val="75000"/>
                    <a:lumOff val="25000"/>
                  </a:schemeClr>
                </a:solidFill>
                <a:cs typeface="Arial" pitchFamily="34" charset="0"/>
              </a:endParaRPr>
            </a:p>
            <a:p>
              <a:r>
                <a:rPr lang="en-US" altLang="ko-KR" sz="1200" b="1" dirty="0" err="1" smtClean="0">
                  <a:solidFill>
                    <a:schemeClr val="tx1">
                      <a:lumMod val="75000"/>
                      <a:lumOff val="25000"/>
                    </a:schemeClr>
                  </a:solidFill>
                  <a:cs typeface="Arial" pitchFamily="34" charset="0"/>
                </a:rPr>
                <a:t>Keras</a:t>
              </a:r>
              <a:endParaRPr lang="en-US" altLang="ko-KR" sz="1200" b="1" dirty="0" smtClean="0">
                <a:solidFill>
                  <a:schemeClr val="tx1">
                    <a:lumMod val="75000"/>
                    <a:lumOff val="25000"/>
                  </a:schemeClr>
                </a:solidFill>
                <a:cs typeface="Arial" pitchFamily="34" charset="0"/>
              </a:endParaRPr>
            </a:p>
            <a:p>
              <a:r>
                <a:rPr lang="en-US" sz="1200" dirty="0" err="1" smtClean="0"/>
                <a:t>Scikit</a:t>
              </a:r>
              <a:r>
                <a:rPr lang="en-US" sz="1200" dirty="0" smtClean="0"/>
                <a:t>-learn</a:t>
              </a:r>
              <a:endParaRPr lang="en-US" altLang="ko-KR" sz="1200" b="1" dirty="0" smtClean="0">
                <a:solidFill>
                  <a:schemeClr val="tx1">
                    <a:lumMod val="75000"/>
                    <a:lumOff val="25000"/>
                  </a:schemeClr>
                </a:solidFill>
                <a:cs typeface="Arial" pitchFamily="34" charset="0"/>
              </a:endParaRPr>
            </a:p>
            <a:p>
              <a:r>
                <a:rPr lang="en-US" altLang="ko-KR" sz="1200" b="1" dirty="0" err="1" smtClean="0">
                  <a:solidFill>
                    <a:schemeClr val="tx1">
                      <a:lumMod val="75000"/>
                      <a:lumOff val="25000"/>
                    </a:schemeClr>
                  </a:solidFill>
                  <a:cs typeface="Arial" pitchFamily="34" charset="0"/>
                </a:rPr>
                <a:t>Tkinter</a:t>
              </a:r>
              <a:endParaRPr lang="en-US" altLang="ko-KR" sz="1200" b="1" dirty="0" smtClean="0">
                <a:solidFill>
                  <a:schemeClr val="tx1">
                    <a:lumMod val="75000"/>
                    <a:lumOff val="25000"/>
                  </a:schemeClr>
                </a:solidFill>
                <a:cs typeface="Arial" pitchFamily="34" charset="0"/>
              </a:endParaRPr>
            </a:p>
            <a:p>
              <a:r>
                <a:rPr lang="en-US" altLang="ko-KR" sz="1200" b="1" dirty="0" smtClean="0">
                  <a:solidFill>
                    <a:schemeClr val="tx1">
                      <a:lumMod val="75000"/>
                      <a:lumOff val="25000"/>
                    </a:schemeClr>
                  </a:solidFill>
                  <a:cs typeface="Arial" pitchFamily="34" charset="0"/>
                </a:rPr>
                <a:t>Pandas</a:t>
              </a:r>
            </a:p>
            <a:p>
              <a:r>
                <a:rPr lang="en-US" altLang="ko-KR" sz="1200" b="1" dirty="0" err="1" smtClean="0">
                  <a:solidFill>
                    <a:schemeClr val="tx1">
                      <a:lumMod val="75000"/>
                      <a:lumOff val="25000"/>
                    </a:schemeClr>
                  </a:solidFill>
                  <a:cs typeface="Arial" pitchFamily="34" charset="0"/>
                </a:rPr>
                <a:t>Matplotlib</a:t>
              </a:r>
              <a:endParaRPr lang="en-US" altLang="ko-KR" sz="1200" b="1" dirty="0" smtClean="0">
                <a:solidFill>
                  <a:schemeClr val="tx1">
                    <a:lumMod val="75000"/>
                    <a:lumOff val="25000"/>
                  </a:schemeClr>
                </a:solidFill>
                <a:cs typeface="Arial" pitchFamily="34" charset="0"/>
              </a:endParaRPr>
            </a:p>
            <a:p>
              <a:endParaRPr lang="en-US" altLang="ko-KR" sz="1200" b="1" dirty="0" smtClean="0">
                <a:solidFill>
                  <a:schemeClr val="tx1">
                    <a:lumMod val="75000"/>
                    <a:lumOff val="25000"/>
                  </a:schemeClr>
                </a:solidFill>
                <a:cs typeface="Arial" pitchFamily="34" charset="0"/>
              </a:endParaRPr>
            </a:p>
            <a:p>
              <a:endParaRPr lang="ko-KR" altLang="en-US" sz="1200" b="1" dirty="0">
                <a:solidFill>
                  <a:schemeClr val="tx1">
                    <a:lumMod val="75000"/>
                    <a:lumOff val="25000"/>
                  </a:schemeClr>
                </a:solidFill>
                <a:cs typeface="Arial" pitchFamily="34" charset="0"/>
              </a:endParaRPr>
            </a:p>
          </p:txBody>
        </p:sp>
      </p:grpSp>
      <p:grpSp>
        <p:nvGrpSpPr>
          <p:cNvPr id="30" name="Group 29"/>
          <p:cNvGrpSpPr/>
          <p:nvPr/>
        </p:nvGrpSpPr>
        <p:grpSpPr>
          <a:xfrm>
            <a:off x="6948264" y="2615858"/>
            <a:ext cx="1800200" cy="857361"/>
            <a:chOff x="720000" y="2431958"/>
            <a:chExt cx="3059912" cy="857361"/>
          </a:xfrm>
        </p:grpSpPr>
        <p:sp>
          <p:nvSpPr>
            <p:cNvPr id="31" name="TextBox 30"/>
            <p:cNvSpPr txBox="1"/>
            <p:nvPr/>
          </p:nvSpPr>
          <p:spPr>
            <a:xfrm>
              <a:off x="720000" y="2642988"/>
              <a:ext cx="3059910" cy="646331"/>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Miniconda</a:t>
              </a:r>
              <a:r>
                <a:rPr lang="en-US" altLang="ko-KR" sz="1200" dirty="0" smtClean="0">
                  <a:solidFill>
                    <a:schemeClr val="tx1">
                      <a:lumMod val="75000"/>
                      <a:lumOff val="25000"/>
                    </a:schemeClr>
                  </a:solidFill>
                  <a:cs typeface="Arial" pitchFamily="34" charset="0"/>
                </a:rPr>
                <a:t> or anaconda</a:t>
              </a:r>
            </a:p>
            <a:p>
              <a:r>
                <a:rPr lang="en-US" altLang="ko-KR" sz="1200" dirty="0" err="1" smtClean="0">
                  <a:solidFill>
                    <a:schemeClr val="tx1">
                      <a:lumMod val="75000"/>
                      <a:lumOff val="25000"/>
                    </a:schemeClr>
                  </a:solidFill>
                  <a:cs typeface="Arial" pitchFamily="34" charset="0"/>
                </a:rPr>
                <a:t>Jupyter</a:t>
              </a:r>
              <a:r>
                <a:rPr lang="en-US" altLang="ko-KR" sz="1200" dirty="0" smtClean="0">
                  <a:solidFill>
                    <a:schemeClr val="tx1">
                      <a:lumMod val="75000"/>
                      <a:lumOff val="25000"/>
                    </a:schemeClr>
                  </a:solidFill>
                  <a:cs typeface="Arial" pitchFamily="34" charset="0"/>
                </a:rPr>
                <a:t> notebook</a:t>
              </a:r>
            </a:p>
            <a:p>
              <a:r>
                <a:rPr lang="en-US" altLang="ko-KR" sz="1200" dirty="0" smtClean="0">
                  <a:solidFill>
                    <a:schemeClr val="tx1">
                      <a:lumMod val="75000"/>
                      <a:lumOff val="25000"/>
                    </a:schemeClr>
                  </a:solidFill>
                  <a:cs typeface="Arial" pitchFamily="34" charset="0"/>
                </a:rPr>
                <a:t>Atom or </a:t>
              </a:r>
              <a:r>
                <a:rPr lang="en-US" altLang="ko-KR" sz="1200" dirty="0" err="1" smtClean="0">
                  <a:solidFill>
                    <a:schemeClr val="tx1">
                      <a:lumMod val="75000"/>
                      <a:lumOff val="25000"/>
                    </a:schemeClr>
                  </a:solidFill>
                  <a:cs typeface="Arial" pitchFamily="34" charset="0"/>
                </a:rPr>
                <a:t>pycharm</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720001" y="2431958"/>
              <a:ext cx="3059911" cy="276999"/>
            </a:xfrm>
            <a:prstGeom prst="rect">
              <a:avLst/>
            </a:prstGeom>
            <a:noFill/>
          </p:spPr>
          <p:txBody>
            <a:bodyPr wrap="square" rtlCol="0">
              <a:spAutoFit/>
            </a:bodyPr>
            <a:lstStyle/>
            <a:p>
              <a:r>
                <a:rPr lang="en-US" altLang="ko-KR" sz="1200" b="1" dirty="0" err="1" smtClean="0">
                  <a:solidFill>
                    <a:schemeClr val="tx1">
                      <a:lumMod val="75000"/>
                      <a:lumOff val="25000"/>
                    </a:schemeClr>
                  </a:solidFill>
                  <a:cs typeface="Arial" pitchFamily="34" charset="0"/>
                </a:rPr>
                <a:t>Tensorflow</a:t>
              </a:r>
              <a:r>
                <a:rPr lang="en-US" altLang="ko-KR" sz="1200" b="1" dirty="0" smtClean="0">
                  <a:solidFill>
                    <a:schemeClr val="tx1">
                      <a:lumMod val="75000"/>
                      <a:lumOff val="25000"/>
                    </a:schemeClr>
                  </a:solidFill>
                  <a:cs typeface="Arial" pitchFamily="34" charset="0"/>
                </a:rPr>
                <a:t> backend</a:t>
              </a:r>
              <a:endParaRPr lang="ko-KR" altLang="en-US" sz="1200" b="1" dirty="0">
                <a:solidFill>
                  <a:schemeClr val="tx1">
                    <a:lumMod val="75000"/>
                    <a:lumOff val="25000"/>
                  </a:schemeClr>
                </a:solidFill>
                <a:cs typeface="Arial" pitchFamily="34" charset="0"/>
              </a:endParaRPr>
            </a:p>
          </p:txBody>
        </p:sp>
      </p:grpSp>
      <p:sp>
        <p:nvSpPr>
          <p:cNvPr id="33" name="Oval 32"/>
          <p:cNvSpPr/>
          <p:nvPr/>
        </p:nvSpPr>
        <p:spPr>
          <a:xfrm>
            <a:off x="6344450" y="1559697"/>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5" name="Oval 34"/>
          <p:cNvSpPr/>
          <p:nvPr/>
        </p:nvSpPr>
        <p:spPr>
          <a:xfrm>
            <a:off x="6344450" y="276685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Oval 36"/>
          <p:cNvSpPr/>
          <p:nvPr/>
        </p:nvSpPr>
        <p:spPr>
          <a:xfrm>
            <a:off x="6344450" y="3974013"/>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ectangle 9"/>
          <p:cNvSpPr/>
          <p:nvPr/>
        </p:nvSpPr>
        <p:spPr>
          <a:xfrm>
            <a:off x="6477946" y="2908811"/>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Rectangle 16"/>
          <p:cNvSpPr/>
          <p:nvPr/>
        </p:nvSpPr>
        <p:spPr>
          <a:xfrm rot="2700000">
            <a:off x="6510029" y="4075710"/>
            <a:ext cx="200561" cy="3595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Oval 21"/>
          <p:cNvSpPr>
            <a:spLocks noChangeAspect="1"/>
          </p:cNvSpPr>
          <p:nvPr/>
        </p:nvSpPr>
        <p:spPr>
          <a:xfrm>
            <a:off x="6477914" y="1677117"/>
            <a:ext cx="283944" cy="2863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32394066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Applications </a:t>
            </a:r>
          </a:p>
          <a:p>
            <a:r>
              <a:rPr lang="en-US" dirty="0" smtClean="0"/>
              <a:t>and </a:t>
            </a:r>
          </a:p>
          <a:p>
            <a:r>
              <a:rPr lang="en-US" dirty="0" smtClean="0"/>
              <a:t>challenges</a:t>
            </a:r>
            <a:endParaRPr lang="en-US" dirty="0"/>
          </a:p>
        </p:txBody>
      </p:sp>
      <p:sp>
        <p:nvSpPr>
          <p:cNvPr id="4" name="TextBox 3"/>
          <p:cNvSpPr txBox="1"/>
          <p:nvPr/>
        </p:nvSpPr>
        <p:spPr>
          <a:xfrm>
            <a:off x="914400" y="126742"/>
            <a:ext cx="3962400" cy="4524315"/>
          </a:xfrm>
          <a:prstGeom prst="rect">
            <a:avLst/>
          </a:prstGeom>
          <a:noFill/>
        </p:spPr>
        <p:txBody>
          <a:bodyPr wrap="square" rtlCol="0">
            <a:spAutoFit/>
          </a:bodyPr>
          <a:lstStyle/>
          <a:p>
            <a:r>
              <a:rPr lang="en-US" dirty="0" smtClean="0">
                <a:solidFill>
                  <a:schemeClr val="bg1"/>
                </a:solidFill>
              </a:rPr>
              <a:t>The traffic sign recognition can be used in automated vehicles to provide driverless or auto drive modes. This </a:t>
            </a:r>
          </a:p>
          <a:p>
            <a:r>
              <a:rPr lang="en-US" dirty="0" smtClean="0">
                <a:solidFill>
                  <a:schemeClr val="bg1"/>
                </a:solidFill>
              </a:rPr>
              <a:t>Will reduce human efforts in heavy</a:t>
            </a:r>
          </a:p>
          <a:p>
            <a:r>
              <a:rPr lang="en-US" dirty="0" smtClean="0">
                <a:solidFill>
                  <a:schemeClr val="bg1"/>
                </a:solidFill>
              </a:rPr>
              <a:t>Traffic or continuous journey..But the </a:t>
            </a:r>
          </a:p>
          <a:p>
            <a:r>
              <a:rPr lang="en-US" dirty="0" smtClean="0">
                <a:solidFill>
                  <a:schemeClr val="bg1"/>
                </a:solidFill>
              </a:rPr>
              <a:t>System has to be accurate enough </a:t>
            </a:r>
          </a:p>
          <a:p>
            <a:r>
              <a:rPr lang="en-US" dirty="0" smtClean="0">
                <a:solidFill>
                  <a:schemeClr val="bg1"/>
                </a:solidFill>
              </a:rPr>
              <a:t>To avoid any disasters..The goal is to build a model with 95% accuracy to make sure that traffic signs get </a:t>
            </a:r>
          </a:p>
          <a:p>
            <a:r>
              <a:rPr lang="en-US" dirty="0" smtClean="0">
                <a:solidFill>
                  <a:schemeClr val="bg1"/>
                </a:solidFill>
              </a:rPr>
              <a:t>identified in any cases whether it</a:t>
            </a:r>
          </a:p>
          <a:p>
            <a:r>
              <a:rPr lang="en-US" dirty="0" smtClean="0">
                <a:solidFill>
                  <a:schemeClr val="bg1"/>
                </a:solidFill>
              </a:rPr>
              <a:t>Might be a foggy weather or dusted </a:t>
            </a:r>
          </a:p>
          <a:p>
            <a:r>
              <a:rPr lang="en-US" dirty="0" err="1" smtClean="0">
                <a:solidFill>
                  <a:schemeClr val="bg1"/>
                </a:solidFill>
              </a:rPr>
              <a:t>Sign.This</a:t>
            </a:r>
            <a:r>
              <a:rPr lang="en-US" dirty="0" smtClean="0">
                <a:solidFill>
                  <a:schemeClr val="bg1"/>
                </a:solidFill>
              </a:rPr>
              <a:t> system can also be used </a:t>
            </a:r>
          </a:p>
          <a:p>
            <a:r>
              <a:rPr lang="en-US" dirty="0" smtClean="0">
                <a:solidFill>
                  <a:schemeClr val="bg1"/>
                </a:solidFill>
              </a:rPr>
              <a:t>For driver assistance where as few </a:t>
            </a:r>
          </a:p>
          <a:p>
            <a:r>
              <a:rPr lang="en-US" dirty="0" smtClean="0">
                <a:solidFill>
                  <a:schemeClr val="bg1"/>
                </a:solidFill>
              </a:rPr>
              <a:t>Traffic signs are confusing and most </a:t>
            </a:r>
          </a:p>
          <a:p>
            <a:r>
              <a:rPr lang="en-US" dirty="0" smtClean="0">
                <a:solidFill>
                  <a:schemeClr val="bg1"/>
                </a:solidFill>
              </a:rPr>
              <a:t>Of the people don’t even know the</a:t>
            </a:r>
          </a:p>
          <a:p>
            <a:r>
              <a:rPr lang="en-US" dirty="0" smtClean="0">
                <a:solidFill>
                  <a:schemeClr val="bg1"/>
                </a:solidFill>
              </a:rPr>
              <a:t>Meaning.</a:t>
            </a:r>
            <a:endParaRPr lang="en-US"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36962" y="2139702"/>
            <a:ext cx="3470076" cy="576063"/>
          </a:xfrm>
          <a:prstGeom prst="rect">
            <a:avLst/>
          </a:prstGeom>
        </p:spPr>
        <p:txBody>
          <a:bodyPr/>
          <a:lstStyle/>
          <a:p>
            <a:pPr marL="0" indent="0" algn="ctr">
              <a:buNone/>
            </a:pPr>
            <a:r>
              <a:rPr lang="en-US" altLang="ko-KR" sz="3600" dirty="0">
                <a:latin typeface="+mj-lt"/>
              </a:rPr>
              <a:t>Thank you</a:t>
            </a:r>
            <a:endParaRPr lang="ko-KR" altLang="en-US" sz="3600" dirty="0">
              <a:latin typeface="+mj-lt"/>
            </a:endParaRPr>
          </a:p>
        </p:txBody>
      </p:sp>
    </p:spTree>
    <p:extLst>
      <p:ext uri="{BB962C8B-B14F-4D97-AF65-F5344CB8AC3E}">
        <p14:creationId xmlns:p14="http://schemas.microsoft.com/office/powerpoint/2010/main" val="6145590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3134</TotalTime>
  <Words>438</Words>
  <Application>Microsoft Office PowerPoint</Application>
  <PresentationFormat>On-screen Show (16:9)</PresentationFormat>
  <Paragraphs>77</Paragraphs>
  <Slides>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 Unicode MS</vt:lpstr>
      <vt:lpstr>맑은 고딕</vt:lpstr>
      <vt:lpstr>Adobe Gothic Std B</vt:lpstr>
      <vt:lpstr>Arial</vt:lpstr>
      <vt:lpstr>Arial Black</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sai ram</cp:lastModifiedBy>
  <cp:revision>129</cp:revision>
  <dcterms:created xsi:type="dcterms:W3CDTF">2016-12-05T23:26:54Z</dcterms:created>
  <dcterms:modified xsi:type="dcterms:W3CDTF">2020-07-22T02:17:54Z</dcterms:modified>
</cp:coreProperties>
</file>