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notesSlides/notesSlide2.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70" r:id="rId6"/>
    <p:sldId id="260" r:id="rId7"/>
    <p:sldId id="261" r:id="rId8"/>
    <p:sldId id="262" r:id="rId9"/>
    <p:sldId id="269" r:id="rId10"/>
    <p:sldId id="263" r:id="rId11"/>
    <p:sldId id="264" r:id="rId12"/>
    <p:sldId id="265"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7758" autoAdjust="0"/>
  </p:normalViewPr>
  <p:slideViewPr>
    <p:cSldViewPr>
      <p:cViewPr varScale="1">
        <p:scale>
          <a:sx n="74" d="100"/>
          <a:sy n="74" d="100"/>
        </p:scale>
        <p:origin x="-55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E-LIBRARY\Downloads\MY%20%20EXCCEL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0"/>
    <c:plotArea>
      <c:layout/>
      <c:lineChart>
        <c:grouping val="standard"/>
        <c:varyColors val="0"/>
        <c:ser>
          <c:idx val="0"/>
          <c:order val="0"/>
          <c:tx>
            <c:strRef>
              <c:f>'[MY  EXCCEL1.xlsx]Sheet1'!$B$2</c:f>
              <c:strCache>
                <c:ptCount val="1"/>
                <c:pt idx="0">
                  <c:v>Column2</c:v>
                </c:pt>
              </c:strCache>
            </c:strRef>
          </c:tx>
          <c:marker>
            <c:symbol val="none"/>
          </c:marker>
          <c:cat>
            <c:strRef>
              <c:f>'[MY  EXCCEL1.xlsx]Sheet1'!$A$3:$A$14</c:f>
              <c:strCache>
                <c:ptCount val="12"/>
                <c:pt idx="1">
                  <c:v>BPS</c:v>
                </c:pt>
                <c:pt idx="2">
                  <c:v>CCDR</c:v>
                </c:pt>
                <c:pt idx="3">
                  <c:v>EW</c:v>
                </c:pt>
                <c:pt idx="4">
                  <c:v>MSC</c:v>
                </c:pt>
                <c:pt idx="5">
                  <c:v>NEL</c:v>
                </c:pt>
                <c:pt idx="6">
                  <c:v>PL</c:v>
                </c:pt>
                <c:pt idx="7">
                  <c:v>PYZ</c:v>
                </c:pt>
                <c:pt idx="8">
                  <c:v>SVG</c:v>
                </c:pt>
                <c:pt idx="9">
                  <c:v>TNS</c:v>
                </c:pt>
                <c:pt idx="10">
                  <c:v>WBL</c:v>
                </c:pt>
                <c:pt idx="11">
                  <c:v>GRAND TOTTAL</c:v>
                </c:pt>
              </c:strCache>
            </c:strRef>
          </c:cat>
          <c:val>
            <c:numRef>
              <c:f>'[MY  EXCCEL1.xlsx]Sheet1'!$B$3:$B$14</c:f>
              <c:numCache>
                <c:formatCode>General</c:formatCode>
                <c:ptCount val="12"/>
              </c:numCache>
            </c:numRef>
          </c:val>
          <c:smooth val="0"/>
        </c:ser>
        <c:ser>
          <c:idx val="1"/>
          <c:order val="1"/>
          <c:tx>
            <c:strRef>
              <c:f>'[MY  EXCCEL1.xlsx]Sheet1'!$C$2</c:f>
              <c:strCache>
                <c:ptCount val="1"/>
                <c:pt idx="0">
                  <c:v>HIGH</c:v>
                </c:pt>
              </c:strCache>
            </c:strRef>
          </c:tx>
          <c:marker>
            <c:symbol val="none"/>
          </c:marker>
          <c:cat>
            <c:strRef>
              <c:f>'[MY  EXCCEL1.xlsx]Sheet1'!$A$3:$A$14</c:f>
              <c:strCache>
                <c:ptCount val="12"/>
                <c:pt idx="1">
                  <c:v>BPS</c:v>
                </c:pt>
                <c:pt idx="2">
                  <c:v>CCDR</c:v>
                </c:pt>
                <c:pt idx="3">
                  <c:v>EW</c:v>
                </c:pt>
                <c:pt idx="4">
                  <c:v>MSC</c:v>
                </c:pt>
                <c:pt idx="5">
                  <c:v>NEL</c:v>
                </c:pt>
                <c:pt idx="6">
                  <c:v>PL</c:v>
                </c:pt>
                <c:pt idx="7">
                  <c:v>PYZ</c:v>
                </c:pt>
                <c:pt idx="8">
                  <c:v>SVG</c:v>
                </c:pt>
                <c:pt idx="9">
                  <c:v>TNS</c:v>
                </c:pt>
                <c:pt idx="10">
                  <c:v>WBL</c:v>
                </c:pt>
                <c:pt idx="11">
                  <c:v>GRAND TOTTAL</c:v>
                </c:pt>
              </c:strCache>
            </c:strRef>
          </c:cat>
          <c:val>
            <c:numRef>
              <c:f>'[MY  EXCCEL1.xlsx]Sheet1'!$C$3:$C$14</c:f>
              <c:numCache>
                <c:formatCode>General</c:formatCode>
                <c:ptCount val="12"/>
                <c:pt idx="1">
                  <c:v>16</c:v>
                </c:pt>
                <c:pt idx="2">
                  <c:v>18</c:v>
                </c:pt>
                <c:pt idx="3">
                  <c:v>21</c:v>
                </c:pt>
                <c:pt idx="4">
                  <c:v>17</c:v>
                </c:pt>
                <c:pt idx="5">
                  <c:v>21</c:v>
                </c:pt>
                <c:pt idx="6">
                  <c:v>29</c:v>
                </c:pt>
                <c:pt idx="7">
                  <c:v>26</c:v>
                </c:pt>
                <c:pt idx="8">
                  <c:v>26</c:v>
                </c:pt>
                <c:pt idx="9">
                  <c:v>21</c:v>
                </c:pt>
                <c:pt idx="10">
                  <c:v>25</c:v>
                </c:pt>
                <c:pt idx="11">
                  <c:v>220</c:v>
                </c:pt>
              </c:numCache>
            </c:numRef>
          </c:val>
          <c:smooth val="0"/>
        </c:ser>
        <c:ser>
          <c:idx val="2"/>
          <c:order val="2"/>
          <c:tx>
            <c:strRef>
              <c:f>'[MY  EXCCEL1.xlsx]Sheet1'!$D$2</c:f>
              <c:strCache>
                <c:ptCount val="1"/>
                <c:pt idx="0">
                  <c:v>LOW</c:v>
                </c:pt>
              </c:strCache>
            </c:strRef>
          </c:tx>
          <c:marker>
            <c:symbol val="none"/>
          </c:marker>
          <c:cat>
            <c:strRef>
              <c:f>'[MY  EXCCEL1.xlsx]Sheet1'!$A$3:$A$14</c:f>
              <c:strCache>
                <c:ptCount val="12"/>
                <c:pt idx="1">
                  <c:v>BPS</c:v>
                </c:pt>
                <c:pt idx="2">
                  <c:v>CCDR</c:v>
                </c:pt>
                <c:pt idx="3">
                  <c:v>EW</c:v>
                </c:pt>
                <c:pt idx="4">
                  <c:v>MSC</c:v>
                </c:pt>
                <c:pt idx="5">
                  <c:v>NEL</c:v>
                </c:pt>
                <c:pt idx="6">
                  <c:v>PL</c:v>
                </c:pt>
                <c:pt idx="7">
                  <c:v>PYZ</c:v>
                </c:pt>
                <c:pt idx="8">
                  <c:v>SVG</c:v>
                </c:pt>
                <c:pt idx="9">
                  <c:v>TNS</c:v>
                </c:pt>
                <c:pt idx="10">
                  <c:v>WBL</c:v>
                </c:pt>
                <c:pt idx="11">
                  <c:v>GRAND TOTTAL</c:v>
                </c:pt>
              </c:strCache>
            </c:strRef>
          </c:cat>
          <c:val>
            <c:numRef>
              <c:f>'[MY  EXCCEL1.xlsx]Sheet1'!$D$3:$D$14</c:f>
              <c:numCache>
                <c:formatCode>General</c:formatCode>
                <c:ptCount val="12"/>
                <c:pt idx="1">
                  <c:v>34</c:v>
                </c:pt>
                <c:pt idx="2">
                  <c:v>47</c:v>
                </c:pt>
                <c:pt idx="3">
                  <c:v>41</c:v>
                </c:pt>
                <c:pt idx="4">
                  <c:v>39</c:v>
                </c:pt>
                <c:pt idx="5">
                  <c:v>41</c:v>
                </c:pt>
                <c:pt idx="6">
                  <c:v>33</c:v>
                </c:pt>
                <c:pt idx="7">
                  <c:v>41</c:v>
                </c:pt>
                <c:pt idx="8">
                  <c:v>43</c:v>
                </c:pt>
                <c:pt idx="9">
                  <c:v>45</c:v>
                </c:pt>
                <c:pt idx="10">
                  <c:v>34</c:v>
                </c:pt>
                <c:pt idx="11">
                  <c:v>398</c:v>
                </c:pt>
              </c:numCache>
            </c:numRef>
          </c:val>
          <c:smooth val="0"/>
        </c:ser>
        <c:ser>
          <c:idx val="3"/>
          <c:order val="3"/>
          <c:tx>
            <c:strRef>
              <c:f>'[MY  EXCCEL1.xlsx]Sheet1'!$E$2</c:f>
              <c:strCache>
                <c:ptCount val="1"/>
                <c:pt idx="0">
                  <c:v>MED</c:v>
                </c:pt>
              </c:strCache>
            </c:strRef>
          </c:tx>
          <c:marker>
            <c:symbol val="none"/>
          </c:marker>
          <c:cat>
            <c:strRef>
              <c:f>'[MY  EXCCEL1.xlsx]Sheet1'!$A$3:$A$14</c:f>
              <c:strCache>
                <c:ptCount val="12"/>
                <c:pt idx="1">
                  <c:v>BPS</c:v>
                </c:pt>
                <c:pt idx="2">
                  <c:v>CCDR</c:v>
                </c:pt>
                <c:pt idx="3">
                  <c:v>EW</c:v>
                </c:pt>
                <c:pt idx="4">
                  <c:v>MSC</c:v>
                </c:pt>
                <c:pt idx="5">
                  <c:v>NEL</c:v>
                </c:pt>
                <c:pt idx="6">
                  <c:v>PL</c:v>
                </c:pt>
                <c:pt idx="7">
                  <c:v>PYZ</c:v>
                </c:pt>
                <c:pt idx="8">
                  <c:v>SVG</c:v>
                </c:pt>
                <c:pt idx="9">
                  <c:v>TNS</c:v>
                </c:pt>
                <c:pt idx="10">
                  <c:v>WBL</c:v>
                </c:pt>
                <c:pt idx="11">
                  <c:v>GRAND TOTTAL</c:v>
                </c:pt>
              </c:strCache>
            </c:strRef>
          </c:cat>
          <c:val>
            <c:numRef>
              <c:f>'[MY  EXCCEL1.xlsx]Sheet1'!$E$3:$E$14</c:f>
              <c:numCache>
                <c:formatCode>General</c:formatCode>
                <c:ptCount val="12"/>
                <c:pt idx="1">
                  <c:v>85</c:v>
                </c:pt>
                <c:pt idx="2">
                  <c:v>65</c:v>
                </c:pt>
                <c:pt idx="3">
                  <c:v>78</c:v>
                </c:pt>
                <c:pt idx="4">
                  <c:v>92</c:v>
                </c:pt>
                <c:pt idx="5">
                  <c:v>77</c:v>
                </c:pt>
                <c:pt idx="6">
                  <c:v>69</c:v>
                </c:pt>
                <c:pt idx="7">
                  <c:v>75</c:v>
                </c:pt>
                <c:pt idx="8">
                  <c:v>82</c:v>
                </c:pt>
                <c:pt idx="9">
                  <c:v>71</c:v>
                </c:pt>
                <c:pt idx="10">
                  <c:v>84</c:v>
                </c:pt>
                <c:pt idx="11">
                  <c:v>778</c:v>
                </c:pt>
              </c:numCache>
            </c:numRef>
          </c:val>
          <c:smooth val="0"/>
        </c:ser>
        <c:ser>
          <c:idx val="4"/>
          <c:order val="4"/>
          <c:tx>
            <c:strRef>
              <c:f>'[MY  EXCCEL1.xlsx]Sheet1'!$F$2</c:f>
              <c:strCache>
                <c:ptCount val="1"/>
                <c:pt idx="0">
                  <c:v>VERY HIIGH</c:v>
                </c:pt>
              </c:strCache>
            </c:strRef>
          </c:tx>
          <c:marker>
            <c:symbol val="none"/>
          </c:marker>
          <c:cat>
            <c:strRef>
              <c:f>'[MY  EXCCEL1.xlsx]Sheet1'!$A$3:$A$14</c:f>
              <c:strCache>
                <c:ptCount val="12"/>
                <c:pt idx="1">
                  <c:v>BPS</c:v>
                </c:pt>
                <c:pt idx="2">
                  <c:v>CCDR</c:v>
                </c:pt>
                <c:pt idx="3">
                  <c:v>EW</c:v>
                </c:pt>
                <c:pt idx="4">
                  <c:v>MSC</c:v>
                </c:pt>
                <c:pt idx="5">
                  <c:v>NEL</c:v>
                </c:pt>
                <c:pt idx="6">
                  <c:v>PL</c:v>
                </c:pt>
                <c:pt idx="7">
                  <c:v>PYZ</c:v>
                </c:pt>
                <c:pt idx="8">
                  <c:v>SVG</c:v>
                </c:pt>
                <c:pt idx="9">
                  <c:v>TNS</c:v>
                </c:pt>
                <c:pt idx="10">
                  <c:v>WBL</c:v>
                </c:pt>
                <c:pt idx="11">
                  <c:v>GRAND TOTTAL</c:v>
                </c:pt>
              </c:strCache>
            </c:strRef>
          </c:cat>
          <c:val>
            <c:numRef>
              <c:f>'[MY  EXCCEL1.xlsx]Sheet1'!$F$3:$F$14</c:f>
              <c:numCache>
                <c:formatCode>General</c:formatCode>
                <c:ptCount val="12"/>
                <c:pt idx="1">
                  <c:v>15</c:v>
                </c:pt>
                <c:pt idx="2">
                  <c:v>15</c:v>
                </c:pt>
                <c:pt idx="3">
                  <c:v>14</c:v>
                </c:pt>
                <c:pt idx="4">
                  <c:v>9</c:v>
                </c:pt>
                <c:pt idx="5">
                  <c:v>15</c:v>
                </c:pt>
                <c:pt idx="6">
                  <c:v>12</c:v>
                </c:pt>
                <c:pt idx="7">
                  <c:v>15</c:v>
                </c:pt>
                <c:pt idx="8">
                  <c:v>16</c:v>
                </c:pt>
                <c:pt idx="9">
                  <c:v>13</c:v>
                </c:pt>
                <c:pt idx="10">
                  <c:v>13</c:v>
                </c:pt>
                <c:pt idx="11">
                  <c:v>137</c:v>
                </c:pt>
              </c:numCache>
            </c:numRef>
          </c:val>
          <c:smooth val="0"/>
        </c:ser>
        <c:ser>
          <c:idx val="5"/>
          <c:order val="5"/>
          <c:tx>
            <c:strRef>
              <c:f>'[MY  EXCCEL1.xlsx]Sheet1'!$G$2</c:f>
              <c:strCache>
                <c:ptCount val="1"/>
                <c:pt idx="0">
                  <c:v>GRAND TOTAL</c:v>
                </c:pt>
              </c:strCache>
            </c:strRef>
          </c:tx>
          <c:marker>
            <c:symbol val="none"/>
          </c:marker>
          <c:cat>
            <c:strRef>
              <c:f>'[MY  EXCCEL1.xlsx]Sheet1'!$A$3:$A$14</c:f>
              <c:strCache>
                <c:ptCount val="12"/>
                <c:pt idx="1">
                  <c:v>BPS</c:v>
                </c:pt>
                <c:pt idx="2">
                  <c:v>CCDR</c:v>
                </c:pt>
                <c:pt idx="3">
                  <c:v>EW</c:v>
                </c:pt>
                <c:pt idx="4">
                  <c:v>MSC</c:v>
                </c:pt>
                <c:pt idx="5">
                  <c:v>NEL</c:v>
                </c:pt>
                <c:pt idx="6">
                  <c:v>PL</c:v>
                </c:pt>
                <c:pt idx="7">
                  <c:v>PYZ</c:v>
                </c:pt>
                <c:pt idx="8">
                  <c:v>SVG</c:v>
                </c:pt>
                <c:pt idx="9">
                  <c:v>TNS</c:v>
                </c:pt>
                <c:pt idx="10">
                  <c:v>WBL</c:v>
                </c:pt>
                <c:pt idx="11">
                  <c:v>GRAND TOTTAL</c:v>
                </c:pt>
              </c:strCache>
            </c:strRef>
          </c:cat>
          <c:val>
            <c:numRef>
              <c:f>'[MY  EXCCEL1.xlsx]Sheet1'!$G$3:$G$14</c:f>
              <c:numCache>
                <c:formatCode>General</c:formatCode>
                <c:ptCount val="12"/>
                <c:pt idx="1">
                  <c:v>150</c:v>
                </c:pt>
                <c:pt idx="2">
                  <c:v>145</c:v>
                </c:pt>
                <c:pt idx="3">
                  <c:v>154</c:v>
                </c:pt>
                <c:pt idx="4">
                  <c:v>157</c:v>
                </c:pt>
                <c:pt idx="5">
                  <c:v>154</c:v>
                </c:pt>
                <c:pt idx="6">
                  <c:v>143</c:v>
                </c:pt>
                <c:pt idx="7">
                  <c:v>157</c:v>
                </c:pt>
                <c:pt idx="8">
                  <c:v>167</c:v>
                </c:pt>
                <c:pt idx="9">
                  <c:v>150</c:v>
                </c:pt>
                <c:pt idx="10">
                  <c:v>156</c:v>
                </c:pt>
                <c:pt idx="11">
                  <c:v>1533</c:v>
                </c:pt>
              </c:numCache>
            </c:numRef>
          </c:val>
          <c:smooth val="0"/>
        </c:ser>
        <c:dLbls>
          <c:showLegendKey val="0"/>
          <c:showVal val="0"/>
          <c:showCatName val="0"/>
          <c:showSerName val="0"/>
          <c:showPercent val="0"/>
          <c:showBubbleSize val="0"/>
        </c:dLbls>
        <c:marker val="1"/>
        <c:smooth val="0"/>
        <c:axId val="47673728"/>
        <c:axId val="47675264"/>
      </c:lineChart>
      <c:catAx>
        <c:axId val="47673728"/>
        <c:scaling>
          <c:orientation val="minMax"/>
        </c:scaling>
        <c:delete val="0"/>
        <c:axPos val="b"/>
        <c:majorTickMark val="out"/>
        <c:minorTickMark val="none"/>
        <c:tickLblPos val="nextTo"/>
        <c:crossAx val="47675264"/>
        <c:crosses val="autoZero"/>
        <c:auto val="1"/>
        <c:lblAlgn val="ctr"/>
        <c:lblOffset val="100"/>
        <c:noMultiLvlLbl val="0"/>
      </c:catAx>
      <c:valAx>
        <c:axId val="47675264"/>
        <c:scaling>
          <c:orientation val="minMax"/>
        </c:scaling>
        <c:delete val="0"/>
        <c:axPos val="l"/>
        <c:majorGridlines/>
        <c:numFmt formatCode="General" sourceLinked="1"/>
        <c:majorTickMark val="out"/>
        <c:minorTickMark val="none"/>
        <c:tickLblPos val="nextTo"/>
        <c:crossAx val="47673728"/>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dirty="0"/>
          </a:p>
        </p:txBody>
      </p:sp>
    </p:spTree>
    <p:extLst>
      <p:ext uri="{BB962C8B-B14F-4D97-AF65-F5344CB8AC3E}">
        <p14:creationId xmlns:p14="http://schemas.microsoft.com/office/powerpoint/2010/main" val="3839699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828800" y="2869886"/>
            <a:ext cx="8610600" cy="1569660"/>
          </a:xfrm>
          <a:prstGeom prst="rect">
            <a:avLst/>
          </a:prstGeom>
          <a:noFill/>
        </p:spPr>
        <p:txBody>
          <a:bodyPr wrap="square" rtlCol="0">
            <a:spAutoFit/>
          </a:bodyPr>
          <a:lstStyle/>
          <a:p>
            <a:r>
              <a:rPr lang="en-US" sz="2400" dirty="0"/>
              <a:t>STUDENT NAME</a:t>
            </a:r>
            <a:r>
              <a:rPr lang="en-US" sz="2400" dirty="0" smtClean="0"/>
              <a:t>: </a:t>
            </a:r>
            <a:r>
              <a:rPr lang="en-US" sz="2400" dirty="0" smtClean="0"/>
              <a:t>SAIRAM.S</a:t>
            </a:r>
            <a:r>
              <a:rPr lang="en-US" sz="2400" dirty="0" smtClean="0"/>
              <a:t> </a:t>
            </a:r>
            <a:endParaRPr lang="en-US" sz="2400" dirty="0"/>
          </a:p>
          <a:p>
            <a:r>
              <a:rPr lang="en-US" sz="2400" dirty="0"/>
              <a:t>REGISTER </a:t>
            </a:r>
            <a:r>
              <a:rPr lang="en-US" sz="2400" dirty="0" smtClean="0"/>
              <a:t>NO: </a:t>
            </a:r>
            <a:r>
              <a:rPr lang="en-US" sz="2400" dirty="0" smtClean="0"/>
              <a:t>122201453</a:t>
            </a:r>
            <a:endParaRPr lang="en-US" sz="2400" dirty="0"/>
          </a:p>
          <a:p>
            <a:r>
              <a:rPr lang="en-US" sz="2400" dirty="0"/>
              <a:t>DEPARTMENT</a:t>
            </a:r>
            <a:r>
              <a:rPr lang="en-US" sz="2400" dirty="0" smtClean="0"/>
              <a:t>: </a:t>
            </a:r>
            <a:r>
              <a:rPr lang="en-US" sz="2400" dirty="0" smtClean="0"/>
              <a:t>B.COM(CS)</a:t>
            </a:r>
            <a:endParaRPr lang="en-US" sz="2400" dirty="0"/>
          </a:p>
          <a:p>
            <a:r>
              <a:rPr lang="en-US" sz="2400" dirty="0" smtClean="0"/>
              <a:t>COLLEGE </a:t>
            </a:r>
            <a:r>
              <a:rPr lang="en-US" sz="2400" dirty="0" smtClean="0"/>
              <a:t>:A.M JAIN COLLEGE</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11162918" y="102261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10591800" y="6664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11096243" y="177269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52400" y="3245632"/>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614757" y="1479813"/>
            <a:ext cx="8219693" cy="4801314"/>
          </a:xfrm>
          <a:prstGeom prst="rect">
            <a:avLst/>
          </a:prstGeom>
          <a:noFill/>
        </p:spPr>
        <p:txBody>
          <a:bodyPr wrap="square" rtlCol="0">
            <a:spAutoFit/>
          </a:bodyPr>
          <a:lstStyle/>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 Automated Dashboard: Create a visually stunning and interactive dashboard that provides real-time insights into employee performance, making it easy for managers to identify trends and areas for improvement.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Predictive Analytics: Utilize Excel's advanced analytics capabilities to forecast employee performance, enabling proactive decision-making and targeted interventions.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Customizable Scorecards: Design flexible scorecards that allow managers to tailor performance metrics to individual roles and goals, ensuring a fair and comprehensive evaluation process.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Real-time Feedback Loop: Develop an integrated feedback system that enables employees to receive timely and constructive feedback, fostering growth and development.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Data-Driven Storytelling: Use Excel's visualization tools to craft compelling narratives around employee performance data, making insights more accessible and engaging for stakeholders.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Integration with HR Systems: Seamlessly connect your Excel solution with existing HR systems, streamlining data management and reducing manual errors.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AI-Powered Insights: Leverage AI-driven tools, like myself, to uncover hidden patterns and correlations in employee performance data, revealing novel insights for strategic decision-making</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2" name="Rectangle 1"/>
          <p:cNvSpPr/>
          <p:nvPr/>
        </p:nvSpPr>
        <p:spPr>
          <a:xfrm>
            <a:off x="780356" y="1447800"/>
            <a:ext cx="8534400" cy="4247317"/>
          </a:xfrm>
          <a:prstGeom prst="rect">
            <a:avLst/>
          </a:prstGeom>
        </p:spPr>
        <p:txBody>
          <a:bodyPr wrap="square">
            <a:spAutoFit/>
          </a:bodyPr>
          <a:lstStyle/>
          <a:p>
            <a:r>
              <a:rPr lang="en-IN" sz="1500" dirty="0"/>
              <a:t>To uncover the underlying relationships and drivers of employee performance, we will employ a multi-step modelling approach.</a:t>
            </a:r>
          </a:p>
          <a:p>
            <a:endParaRPr lang="en-IN" sz="1500" dirty="0"/>
          </a:p>
          <a:p>
            <a:pPr marL="342900" indent="-342900">
              <a:buAutoNum type="arabicPeriod"/>
            </a:pPr>
            <a:r>
              <a:rPr lang="en-IN" sz="1500" b="1" dirty="0"/>
              <a:t>Exploratory Data Analysis (EDA):</a:t>
            </a:r>
          </a:p>
          <a:p>
            <a:r>
              <a:rPr lang="en-IN" sz="1500" dirty="0"/>
              <a:t> Visualize and summarize the dataset to understand distributions, correlations, and patterns.</a:t>
            </a:r>
          </a:p>
          <a:p>
            <a:r>
              <a:rPr lang="en-IN" sz="1500" b="1" dirty="0"/>
              <a:t>2. Feature Engineering:</a:t>
            </a:r>
          </a:p>
          <a:p>
            <a:r>
              <a:rPr lang="en-IN" sz="1500" dirty="0"/>
              <a:t> Transform and create new variables to capture meaningful relationships and improve model performance.</a:t>
            </a:r>
          </a:p>
          <a:p>
            <a:r>
              <a:rPr lang="en-IN" sz="1500" b="1" dirty="0"/>
              <a:t>3. Regression Analysis: </a:t>
            </a:r>
          </a:p>
          <a:p>
            <a:r>
              <a:rPr lang="en-IN" sz="1500" dirty="0"/>
              <a:t>Apply linear and non-linear regression models to identify significant predictors of employee performance.</a:t>
            </a:r>
          </a:p>
          <a:p>
            <a:r>
              <a:rPr lang="en-IN" sz="1500" b="1" dirty="0"/>
              <a:t>4. Decision Trees and Random Forests: </a:t>
            </a:r>
          </a:p>
          <a:p>
            <a:r>
              <a:rPr lang="en-IN" sz="1500" dirty="0"/>
              <a:t>Utilize tree-based models to detect complex interactions and non-linear relationships.</a:t>
            </a:r>
          </a:p>
          <a:p>
            <a:r>
              <a:rPr lang="en-IN" sz="1500" b="1" dirty="0"/>
              <a:t>5. Clustering Analysis: </a:t>
            </a:r>
          </a:p>
          <a:p>
            <a:r>
              <a:rPr lang="en-IN" sz="1500" dirty="0"/>
              <a:t>Segment employees based on performance profiles and identify high-potential and underperforming groups.</a:t>
            </a:r>
          </a:p>
          <a:p>
            <a:r>
              <a:rPr lang="en-IN" sz="1500" b="1" dirty="0"/>
              <a:t>6. Predictive Modelling: </a:t>
            </a:r>
          </a:p>
          <a:p>
            <a:r>
              <a:rPr lang="en-IN" sz="1500" dirty="0"/>
              <a:t>Develop and validate predictive models to forecast future performance and potential turnover risks.</a:t>
            </a:r>
          </a:p>
          <a:p>
            <a:r>
              <a:rPr lang="en-IN" sz="1500" b="1" dirty="0"/>
              <a:t>7. Model Evaluation: </a:t>
            </a:r>
          </a:p>
          <a:p>
            <a:r>
              <a:rPr lang="en-IN" sz="1500" dirty="0"/>
              <a:t>Assess model performance using metrics such as R-squared, mean squared error, and accuracy.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11302618" y="764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sp>
        <p:nvSpPr>
          <p:cNvPr id="2" name="Rectangle 1"/>
          <p:cNvSpPr/>
          <p:nvPr/>
        </p:nvSpPr>
        <p:spPr>
          <a:xfrm>
            <a:off x="990600" y="1752600"/>
            <a:ext cx="8229600" cy="2308324"/>
          </a:xfrm>
          <a:prstGeom prst="rect">
            <a:avLst/>
          </a:prstGeom>
        </p:spPr>
        <p:txBody>
          <a:bodyPr wrap="square">
            <a:spAutoFit/>
          </a:bodyPr>
          <a:lstStyle/>
          <a:p>
            <a:r>
              <a:rPr lang="en-IN" dirty="0"/>
              <a:t>Our analysis yielded significant insights into the drivers of employee performance and turnover risk. We found that tenure, training participation, and job satisfaction are key predictors of employee performance, with tenure being the most significant factor. Clustering analysis revealed three distinct performance profiles, highlighting the need for targeted development programs. Predictive modelling showed that employees with low job satisfaction and limited training opportunities are at a higher risk of turnover. Furthermore, departmental analysis revealed significant performance differences, emphasizing the need for department-specific support and resources.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457200"/>
            <a:ext cx="10681335" cy="615553"/>
          </a:xfrm>
        </p:spPr>
        <p:txBody>
          <a:bodyPr/>
          <a:lstStyle/>
          <a:p>
            <a:r>
              <a:rPr lang="en-US" sz="4000" dirty="0" smtClean="0">
                <a:latin typeface="Times New Roman" pitchFamily="18" charset="0"/>
                <a:cs typeface="Times New Roman" pitchFamily="18" charset="0"/>
              </a:rPr>
              <a:t>EMPLOYEE PERFORMANCE ANALYSIS</a:t>
            </a:r>
            <a:endParaRPr lang="en-IN" sz="4000" dirty="0">
              <a:latin typeface="Times New Roman" pitchFamily="18" charset="0"/>
              <a:cs typeface="Times New Roman"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526054379"/>
              </p:ext>
            </p:extLst>
          </p:nvPr>
        </p:nvGraphicFramePr>
        <p:xfrm>
          <a:off x="1219200" y="1371600"/>
          <a:ext cx="7315200" cy="4724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318835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62000" y="7620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567543"/>
            <a:ext cx="7239000" cy="5078313"/>
          </a:xfrm>
          <a:prstGeom prst="rect">
            <a:avLst/>
          </a:prstGeom>
        </p:spPr>
        <p:txBody>
          <a:bodyPr wrap="square">
            <a:spAutoFit/>
          </a:bodyPr>
          <a:lstStyle/>
          <a:p>
            <a:r>
              <a:rPr lang="en-US" dirty="0"/>
              <a:t>The </a:t>
            </a:r>
            <a:r>
              <a:rPr lang="en-US" b="1" dirty="0"/>
              <a:t>Employee Performance Analysis using Excel</a:t>
            </a:r>
            <a:r>
              <a:rPr lang="en-US" dirty="0"/>
              <a:t> project has successfully delivered a robust tool for evaluating and improving employee performance. By leveraging Excel’s capabilities, we have created an accessible and cost-effective system that integrates performance scorecards, trend analysis, and visualization tools. The key features, including dynamic dashboards and detailed KPI tracking, have enabled us to identify top performers, highlight areas needing improvement, and analyze performance trends effectively.</a:t>
            </a:r>
          </a:p>
          <a:p>
            <a:r>
              <a:rPr lang="en-US" dirty="0"/>
              <a:t>Our analysis revealed several critical insights: first, performance trends and patterns that help in understanding strengths and weaknesses within the organization; second, a more data-driven approach to performance evaluations, which enhances the fairness and objectivity of reviews. For HR Managers, the tool provides a streamlined method for monitoring employee progress and tailoring development plans. Team Leaders benefit from detailed reports and visualizations that aid in managing team performance and providing targeted feedback. Employees, in turn, gain a clearer understanding of their performance metrics, helping them to align their goals with organizational expectations.</a:t>
            </a:r>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447800" y="2277242"/>
            <a:ext cx="6477000" cy="2862322"/>
          </a:xfrm>
          <a:prstGeom prst="rect">
            <a:avLst/>
          </a:prstGeom>
        </p:spPr>
        <p:txBody>
          <a:bodyPr wrap="square">
            <a:spAutoFit/>
          </a:bodyPr>
          <a:lstStyle/>
          <a:p>
            <a:r>
              <a:rPr lang="en-IN" sz="2000" dirty="0"/>
              <a:t>As the HR Manager, I struggle to effectively </a:t>
            </a:r>
            <a:r>
              <a:rPr lang="en-IN" sz="2000" dirty="0" smtClean="0"/>
              <a:t>analysis </a:t>
            </a:r>
            <a:r>
              <a:rPr lang="en-IN" sz="2000" dirty="0"/>
              <a:t>and understand employee performance data, leading to a lack of clarity on top-performing and underperforming employees, and limited insights into the impact of employee characteristics on performance. </a:t>
            </a:r>
            <a:endParaRPr lang="en-IN" sz="2000" dirty="0" smtClean="0"/>
          </a:p>
          <a:p>
            <a:r>
              <a:rPr lang="en-US" sz="2000" b="1" dirty="0" smtClean="0"/>
              <a:t>Objective</a:t>
            </a:r>
            <a:r>
              <a:rPr lang="en-US" sz="2000" b="1" dirty="0"/>
              <a:t>:</a:t>
            </a:r>
            <a:r>
              <a:rPr lang="en-US" sz="2000" dirty="0"/>
              <a:t> To evaluate and analyze employee performance using Excel.</a:t>
            </a:r>
          </a:p>
          <a:p>
            <a:r>
              <a:rPr lang="en-US" sz="2000" b="1" dirty="0"/>
              <a:t>Challenges:</a:t>
            </a:r>
            <a:r>
              <a:rPr lang="en-US" sz="2000" dirty="0"/>
              <a:t> Identifying key performance indicators (KPIs), handling large datasets, and providing actionable insights.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19200"/>
            <a:ext cx="8610600" cy="4247317"/>
          </a:xfrm>
          <a:prstGeom prst="rect">
            <a:avLst/>
          </a:prstGeom>
        </p:spPr>
        <p:txBody>
          <a:bodyPr wrap="square">
            <a:spAutoFit/>
          </a:bodyPr>
          <a:lstStyle/>
          <a:p>
            <a:pPr marL="342900" indent="-342900">
              <a:buAutoNum type="arabicPeriod"/>
            </a:pPr>
            <a:r>
              <a:rPr lang="en-IN" dirty="0" smtClean="0"/>
              <a:t>Tracking </a:t>
            </a:r>
            <a:r>
              <a:rPr lang="en-IN" dirty="0"/>
              <a:t>Employee Performance Metrics: Develop an Excel dashboard to monitor and </a:t>
            </a:r>
            <a:r>
              <a:rPr lang="en-IN" dirty="0" smtClean="0"/>
              <a:t>analysis </a:t>
            </a:r>
            <a:r>
              <a:rPr lang="en-IN" dirty="0"/>
              <a:t>key performance indicators (KPIs) such as sales revenue, customer satisfaction ratings, and project completion rates for individual employees</a:t>
            </a:r>
            <a:r>
              <a:rPr lang="en-IN" dirty="0" smtClean="0"/>
              <a:t>.</a:t>
            </a:r>
          </a:p>
          <a:p>
            <a:pPr marL="342900" indent="-342900">
              <a:buAutoNum type="arabicPeriod"/>
            </a:pPr>
            <a:r>
              <a:rPr lang="en-IN" dirty="0" smtClean="0"/>
              <a:t>Identifying </a:t>
            </a:r>
            <a:r>
              <a:rPr lang="en-IN" dirty="0"/>
              <a:t>Underperforming Employees: Create an Excel tool to identify employees who are not meeting performance expectations, using metrics such as missed targets, low productivity, and poor quality ratings</a:t>
            </a:r>
            <a:r>
              <a:rPr lang="en-IN" dirty="0" smtClean="0"/>
              <a:t>.</a:t>
            </a:r>
          </a:p>
          <a:p>
            <a:pPr marL="342900" indent="-342900">
              <a:buAutoNum type="arabicPeriod"/>
            </a:pPr>
            <a:r>
              <a:rPr lang="en-IN" dirty="0" smtClean="0"/>
              <a:t>Performance </a:t>
            </a:r>
            <a:r>
              <a:rPr lang="en-IN" dirty="0"/>
              <a:t>Trend Analysis: Design an Excel workbook to </a:t>
            </a:r>
            <a:r>
              <a:rPr lang="en-IN" dirty="0" smtClean="0"/>
              <a:t>analysis </a:t>
            </a:r>
            <a:r>
              <a:rPr lang="en-IN" dirty="0"/>
              <a:t>employee performance trends over time, including progress towards goals, areas for improvement, and impact of training or coaching</a:t>
            </a:r>
            <a:r>
              <a:rPr lang="en-IN" dirty="0" smtClean="0"/>
              <a:t>.</a:t>
            </a:r>
          </a:p>
          <a:p>
            <a:pPr marL="342900" indent="-342900">
              <a:buAutoNum type="arabicPeriod"/>
            </a:pPr>
            <a:r>
              <a:rPr lang="en-IN" dirty="0" smtClean="0"/>
              <a:t>Comparative </a:t>
            </a:r>
            <a:r>
              <a:rPr lang="en-IN" dirty="0"/>
              <a:t>Performance Analysis: Build an Excel model to compare the performance of different employees, teams, or departments, highlighting strengths, weaknesses, and opportunities for growth</a:t>
            </a:r>
            <a:r>
              <a:rPr lang="en-IN" dirty="0" smtClean="0"/>
              <a:t>.</a:t>
            </a:r>
          </a:p>
          <a:p>
            <a:pPr marL="342900" indent="-342900">
              <a:buAutoNum type="arabicPeriod"/>
            </a:pPr>
            <a:r>
              <a:rPr lang="en-IN" dirty="0" smtClean="0"/>
              <a:t>Employee </a:t>
            </a:r>
            <a:r>
              <a:rPr lang="en-IN" dirty="0"/>
              <a:t>Performance Scorecard: Develop an Excel scorecard to provide a comprehensive view of employee performance, incorporating metrics such as goal achievement, skills assessment, and feedback from managers and peers.</a:t>
            </a:r>
          </a:p>
        </p:txBody>
      </p:sp>
    </p:spTree>
    <p:extLst>
      <p:ext uri="{BB962C8B-B14F-4D97-AF65-F5344CB8AC3E}">
        <p14:creationId xmlns:p14="http://schemas.microsoft.com/office/powerpoint/2010/main" val="1493659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110787"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2677656"/>
          </a:xfrm>
          <a:prstGeom prst="rect">
            <a:avLst/>
          </a:prstGeom>
          <a:noFill/>
        </p:spPr>
        <p:txBody>
          <a:bodyPr wrap="square" rtlCol="0">
            <a:spAutoFit/>
          </a:bodyPr>
          <a:lstStyle/>
          <a:p>
            <a:pPr>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The Employee Performance Analysis Project aims to develop a data-driven approach to understanding and improving employee performance. </a:t>
            </a:r>
            <a:endParaRPr lang="en-US" sz="2400"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smtClean="0"/>
              <a:t>Purpose</a:t>
            </a:r>
            <a:r>
              <a:rPr lang="en-US" sz="2400" b="1" dirty="0"/>
              <a:t>:</a:t>
            </a:r>
            <a:r>
              <a:rPr lang="en-US" sz="2400" dirty="0"/>
              <a:t> To develop a system for tracking and analyzing employee performance </a:t>
            </a:r>
            <a:r>
              <a:rPr lang="en-US" sz="2400" dirty="0" smtClean="0"/>
              <a:t>efficiently.</a:t>
            </a:r>
          </a:p>
          <a:p>
            <a:pPr>
              <a:buFont typeface="Arial" panose="020B0604020202020204" pitchFamily="34" charset="0"/>
              <a:buChar char="•"/>
            </a:pPr>
            <a:r>
              <a:rPr lang="en-US" sz="2400" b="1" dirty="0" smtClean="0"/>
              <a:t>Goals</a:t>
            </a:r>
            <a:r>
              <a:rPr lang="en-US" sz="2400" b="1" dirty="0"/>
              <a:t>:</a:t>
            </a:r>
            <a:r>
              <a:rPr lang="en-US" sz="2400" dirty="0"/>
              <a:t> Improve performance reviews, identify training needs, and enhance productivity.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63200"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10363200" y="8270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11200152" y="4876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277660" y="1150872"/>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7" name="Rectangle 6"/>
          <p:cNvSpPr/>
          <p:nvPr/>
        </p:nvSpPr>
        <p:spPr>
          <a:xfrm>
            <a:off x="304800" y="2438400"/>
            <a:ext cx="9296400" cy="3046988"/>
          </a:xfrm>
          <a:prstGeom prst="rect">
            <a:avLst/>
          </a:prstGeom>
        </p:spPr>
        <p:txBody>
          <a:bodyPr wrap="square">
            <a:spAutoFit/>
          </a:bodyPr>
          <a:lstStyle/>
          <a:p>
            <a:pPr marL="342900" indent="-342900">
              <a:buAutoNum type="arabicPeriod"/>
            </a:pPr>
            <a:r>
              <a:rPr lang="en-IN" sz="1600" b="1" dirty="0" smtClean="0"/>
              <a:t>HR </a:t>
            </a:r>
            <a:r>
              <a:rPr lang="en-IN" sz="1600" b="1" dirty="0"/>
              <a:t>Managers: </a:t>
            </a:r>
            <a:endParaRPr lang="en-IN" sz="1600" b="1" dirty="0" smtClean="0"/>
          </a:p>
          <a:p>
            <a:r>
              <a:rPr lang="en-IN" sz="1600" dirty="0" smtClean="0"/>
              <a:t>Responsible </a:t>
            </a:r>
            <a:r>
              <a:rPr lang="en-IN" sz="1600" dirty="0"/>
              <a:t>for talent development, performance management, and employee retention. They will use the insights and recommendations to inform HR strategies and programs</a:t>
            </a:r>
            <a:r>
              <a:rPr lang="en-IN" sz="1600" dirty="0" smtClean="0"/>
              <a:t>.</a:t>
            </a:r>
          </a:p>
          <a:p>
            <a:endParaRPr lang="en-IN" sz="1600" b="1" dirty="0" smtClean="0"/>
          </a:p>
          <a:p>
            <a:r>
              <a:rPr lang="en-IN" sz="1600" b="1" dirty="0" smtClean="0"/>
              <a:t>2</a:t>
            </a:r>
            <a:r>
              <a:rPr lang="en-IN" sz="1600" b="1" dirty="0"/>
              <a:t>. Line Managers: </a:t>
            </a:r>
            <a:endParaRPr lang="en-IN" sz="1600" b="1" dirty="0" smtClean="0"/>
          </a:p>
          <a:p>
            <a:r>
              <a:rPr lang="en-IN" sz="1600" dirty="0" smtClean="0"/>
              <a:t>Supervise </a:t>
            </a:r>
            <a:r>
              <a:rPr lang="en-IN" sz="1600" dirty="0"/>
              <a:t>employees and are responsible for their performance and development. They will use the dashboard and insights to monitor employee performance, identify areas for improvement, and develop targeted development plans</a:t>
            </a:r>
            <a:r>
              <a:rPr lang="en-IN" sz="1600" dirty="0" smtClean="0"/>
              <a:t>.</a:t>
            </a:r>
          </a:p>
          <a:p>
            <a:endParaRPr lang="en-IN" sz="1600" b="1" dirty="0" smtClean="0"/>
          </a:p>
          <a:p>
            <a:r>
              <a:rPr lang="en-IN" sz="1600" b="1" dirty="0" smtClean="0"/>
              <a:t>3</a:t>
            </a:r>
            <a:r>
              <a:rPr lang="en-IN" sz="1600" b="1" dirty="0"/>
              <a:t>. Senior Leadership</a:t>
            </a:r>
            <a:r>
              <a:rPr lang="en-IN" sz="1600" b="1" dirty="0" smtClean="0"/>
              <a:t>:</a:t>
            </a:r>
          </a:p>
          <a:p>
            <a:r>
              <a:rPr lang="en-IN" sz="1600" dirty="0" smtClean="0"/>
              <a:t>Make </a:t>
            </a:r>
            <a:r>
              <a:rPr lang="en-IN" sz="1600" dirty="0"/>
              <a:t>strategic decisions about talent management, resource allocation, and business growth. They will use the insights and recommendations to inform strategic decisions and drive business outcomes</a:t>
            </a:r>
            <a:r>
              <a:rPr lang="en-IN" sz="1600" dirty="0" smtClean="0"/>
              <a:t>.</a:t>
            </a: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b="9695"/>
          <a:stretch/>
        </p:blipFill>
        <p:spPr>
          <a:xfrm>
            <a:off x="5791200" y="0"/>
            <a:ext cx="3352800" cy="273619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10515600" y="15740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8" name="Rectangle 7"/>
          <p:cNvSpPr/>
          <p:nvPr/>
        </p:nvSpPr>
        <p:spPr>
          <a:xfrm>
            <a:off x="2826327" y="1817130"/>
            <a:ext cx="6984423" cy="3970318"/>
          </a:xfrm>
          <a:prstGeom prst="rect">
            <a:avLst/>
          </a:prstGeom>
        </p:spPr>
        <p:txBody>
          <a:bodyPr wrap="square">
            <a:spAutoFit/>
          </a:bodyPr>
          <a:lstStyle/>
          <a:p>
            <a:r>
              <a:rPr lang="en-IN" dirty="0"/>
              <a:t>Our solution, Employee Performance Analysis, offers a comprehensive data-driven approach to inform HR decision-making and drive business outcomes. By leveraging Excel-based data analytics, our solution provides actionable insights and recommendations to improve employee development, retention, and productivity initiatives. Our proposition is to empower HR Managers, Line Managers, and Senior Leadership with a user-friendly, interactive dashboard and detailed analytics to</a:t>
            </a:r>
            <a:r>
              <a:rPr lang="en-IN" dirty="0" smtClean="0"/>
              <a:t>:</a:t>
            </a:r>
          </a:p>
          <a:p>
            <a:endParaRPr lang="en-IN" dirty="0"/>
          </a:p>
          <a:p>
            <a:r>
              <a:rPr lang="en-US" b="1" dirty="0"/>
              <a:t>Solution:</a:t>
            </a:r>
            <a:r>
              <a:rPr lang="en-US" dirty="0"/>
              <a:t> Utilized Excel to create performance dashboards and analysis tools</a:t>
            </a:r>
            <a:r>
              <a:rPr lang="en-US" dirty="0" smtClean="0"/>
              <a:t>.</a:t>
            </a:r>
          </a:p>
          <a:p>
            <a:r>
              <a:rPr lang="en-US" b="1" dirty="0" smtClean="0"/>
              <a:t>Features:</a:t>
            </a:r>
            <a:r>
              <a:rPr lang="en-US" dirty="0" smtClean="0"/>
              <a:t>Performance</a:t>
            </a:r>
            <a:r>
              <a:rPr lang="en-US" dirty="0" smtClean="0"/>
              <a:t> </a:t>
            </a:r>
            <a:r>
              <a:rPr lang="en-US" dirty="0"/>
              <a:t>scorecards</a:t>
            </a:r>
          </a:p>
          <a:p>
            <a:r>
              <a:rPr lang="en-US" dirty="0"/>
              <a:t>Trend analysis</a:t>
            </a:r>
          </a:p>
          <a:p>
            <a:r>
              <a:rPr lang="en-US" dirty="0"/>
              <a:t>Visualization of KPIs</a:t>
            </a:r>
          </a:p>
          <a:p>
            <a:r>
              <a:rPr lang="en-US" b="1" dirty="0"/>
              <a:t>Benefits:</a:t>
            </a:r>
            <a:r>
              <a:rPr lang="en-US" dirty="0"/>
              <a:t> Easy to use, cost-effective, customizable, and scalable.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36859" y="1143634"/>
            <a:ext cx="7492741" cy="5047536"/>
          </a:xfrm>
          <a:prstGeom prst="rect">
            <a:avLst/>
          </a:prstGeom>
        </p:spPr>
        <p:txBody>
          <a:bodyPr wrap="square">
            <a:spAutoFit/>
          </a:bodyPr>
          <a:lstStyle/>
          <a:p>
            <a:r>
              <a:rPr lang="en-IN" sz="1400" b="1" dirty="0"/>
              <a:t>The Employee Performance Dataset is a comprehensive collection of metrics and attributes related to individual employee performance, spanning a 24-month period. The dataset comprises</a:t>
            </a:r>
            <a:r>
              <a:rPr lang="en-IN" sz="1400" b="1" dirty="0" smtClean="0"/>
              <a:t>:</a:t>
            </a:r>
          </a:p>
          <a:p>
            <a:pPr marL="285750" indent="-285750">
              <a:buFont typeface="Wingdings" panose="05000000000000000000" pitchFamily="2" charset="2"/>
              <a:buChar char="§"/>
            </a:pPr>
            <a:endParaRPr lang="en-IN" sz="1400" dirty="0"/>
          </a:p>
          <a:p>
            <a:pPr marL="285750" indent="-285750">
              <a:buFont typeface="Wingdings" panose="05000000000000000000" pitchFamily="2" charset="2"/>
              <a:buChar char="§"/>
            </a:pPr>
            <a:r>
              <a:rPr lang="en-IN" sz="1400" dirty="0" smtClean="0"/>
              <a:t>1,500 </a:t>
            </a:r>
            <a:r>
              <a:rPr lang="en-IN" sz="1400" dirty="0"/>
              <a:t>employee </a:t>
            </a:r>
            <a:r>
              <a:rPr lang="en-IN" sz="1400" dirty="0" smtClean="0"/>
              <a:t>records</a:t>
            </a:r>
          </a:p>
          <a:p>
            <a:pPr marL="285750" indent="-285750">
              <a:buFont typeface="Wingdings" panose="05000000000000000000" pitchFamily="2" charset="2"/>
              <a:buChar char="§"/>
            </a:pPr>
            <a:r>
              <a:rPr lang="en-IN" sz="1400" dirty="0" smtClean="0"/>
              <a:t>- </a:t>
            </a:r>
            <a:r>
              <a:rPr lang="en-IN" sz="1400" dirty="0"/>
              <a:t>20 variables, including:    </a:t>
            </a:r>
            <a:endParaRPr lang="en-IN" sz="1400" dirty="0" smtClean="0"/>
          </a:p>
          <a:p>
            <a:pPr marL="285750" indent="-285750">
              <a:buFont typeface="Wingdings" panose="05000000000000000000" pitchFamily="2" charset="2"/>
              <a:buChar char="§"/>
            </a:pPr>
            <a:r>
              <a:rPr lang="en-IN" sz="1400" dirty="0" smtClean="0"/>
              <a:t>- </a:t>
            </a:r>
            <a:r>
              <a:rPr lang="en-IN" sz="1400" dirty="0"/>
              <a:t>Employee ID    </a:t>
            </a:r>
            <a:endParaRPr lang="en-IN" sz="1400" dirty="0" smtClean="0"/>
          </a:p>
          <a:p>
            <a:pPr marL="285750" indent="-285750">
              <a:buFont typeface="Wingdings" panose="05000000000000000000" pitchFamily="2" charset="2"/>
              <a:buChar char="§"/>
            </a:pPr>
            <a:r>
              <a:rPr lang="en-IN" sz="1400" dirty="0" smtClean="0"/>
              <a:t>- </a:t>
            </a:r>
            <a:r>
              <a:rPr lang="en-IN" sz="1400" dirty="0"/>
              <a:t>Performance scores (quarterly and annual)    </a:t>
            </a:r>
            <a:endParaRPr lang="en-IN" sz="1400" dirty="0" smtClean="0"/>
          </a:p>
          <a:p>
            <a:pPr marL="285750" indent="-285750">
              <a:buFont typeface="Wingdings" panose="05000000000000000000" pitchFamily="2" charset="2"/>
              <a:buChar char="§"/>
            </a:pPr>
            <a:r>
              <a:rPr lang="en-IN" sz="1400" dirty="0" smtClean="0"/>
              <a:t>- </a:t>
            </a:r>
            <a:r>
              <a:rPr lang="en-IN" sz="1400" dirty="0"/>
              <a:t>Promotion status    </a:t>
            </a:r>
            <a:endParaRPr lang="en-IN" sz="1400" dirty="0" smtClean="0"/>
          </a:p>
          <a:p>
            <a:pPr marL="285750" indent="-285750">
              <a:buFont typeface="Wingdings" panose="05000000000000000000" pitchFamily="2" charset="2"/>
              <a:buChar char="§"/>
            </a:pPr>
            <a:r>
              <a:rPr lang="en-IN" sz="1400" dirty="0" smtClean="0"/>
              <a:t>- </a:t>
            </a:r>
            <a:r>
              <a:rPr lang="en-IN" sz="1400" dirty="0"/>
              <a:t>Training participation    </a:t>
            </a:r>
            <a:endParaRPr lang="en-IN" sz="1400" dirty="0" smtClean="0"/>
          </a:p>
          <a:p>
            <a:pPr marL="285750" indent="-285750">
              <a:buFont typeface="Wingdings" panose="05000000000000000000" pitchFamily="2" charset="2"/>
              <a:buChar char="§"/>
            </a:pPr>
            <a:r>
              <a:rPr lang="en-IN" sz="1400" dirty="0" smtClean="0"/>
              <a:t>- </a:t>
            </a:r>
            <a:r>
              <a:rPr lang="en-IN" sz="1400" dirty="0"/>
              <a:t>Department    </a:t>
            </a:r>
            <a:endParaRPr lang="en-IN" sz="1400" dirty="0" smtClean="0"/>
          </a:p>
          <a:p>
            <a:pPr marL="285750" indent="-285750">
              <a:buFont typeface="Wingdings" panose="05000000000000000000" pitchFamily="2" charset="2"/>
              <a:buChar char="§"/>
            </a:pPr>
            <a:r>
              <a:rPr lang="en-IN" sz="1400" dirty="0" smtClean="0"/>
              <a:t>- </a:t>
            </a:r>
            <a:r>
              <a:rPr lang="en-IN" sz="1400" dirty="0"/>
              <a:t>Role    </a:t>
            </a:r>
            <a:endParaRPr lang="en-IN" sz="1400" dirty="0" smtClean="0"/>
          </a:p>
          <a:p>
            <a:pPr marL="285750" indent="-285750">
              <a:buFont typeface="Wingdings" panose="05000000000000000000" pitchFamily="2" charset="2"/>
              <a:buChar char="§"/>
            </a:pPr>
            <a:r>
              <a:rPr lang="en-IN" sz="1400" dirty="0" smtClean="0"/>
              <a:t>- </a:t>
            </a:r>
            <a:r>
              <a:rPr lang="en-IN" sz="1400" dirty="0"/>
              <a:t>Tenure    </a:t>
            </a:r>
            <a:endParaRPr lang="en-IN" sz="1400" dirty="0" smtClean="0"/>
          </a:p>
          <a:p>
            <a:pPr marL="285750" indent="-285750">
              <a:buFont typeface="Wingdings" panose="05000000000000000000" pitchFamily="2" charset="2"/>
              <a:buChar char="§"/>
            </a:pPr>
            <a:r>
              <a:rPr lang="en-IN" sz="1400" dirty="0" smtClean="0"/>
              <a:t>- </a:t>
            </a:r>
            <a:r>
              <a:rPr lang="en-IN" sz="1400" dirty="0"/>
              <a:t>Age    </a:t>
            </a:r>
            <a:endParaRPr lang="en-IN" sz="1400" dirty="0" smtClean="0"/>
          </a:p>
          <a:p>
            <a:pPr marL="285750" indent="-285750">
              <a:buFont typeface="Wingdings" panose="05000000000000000000" pitchFamily="2" charset="2"/>
              <a:buChar char="§"/>
            </a:pPr>
            <a:r>
              <a:rPr lang="en-IN" sz="1400" dirty="0" smtClean="0"/>
              <a:t>- </a:t>
            </a:r>
            <a:r>
              <a:rPr lang="en-IN" sz="1400" dirty="0"/>
              <a:t>Gender    </a:t>
            </a:r>
            <a:endParaRPr lang="en-IN" sz="1400" dirty="0" smtClean="0"/>
          </a:p>
          <a:p>
            <a:pPr marL="285750" indent="-285750">
              <a:buFont typeface="Wingdings" panose="05000000000000000000" pitchFamily="2" charset="2"/>
              <a:buChar char="§"/>
            </a:pPr>
            <a:r>
              <a:rPr lang="en-IN" sz="1400" dirty="0" smtClean="0"/>
              <a:t>- </a:t>
            </a:r>
            <a:r>
              <a:rPr lang="en-IN" sz="1400" dirty="0"/>
              <a:t>Education level    </a:t>
            </a:r>
            <a:endParaRPr lang="en-IN" sz="1400" dirty="0" smtClean="0"/>
          </a:p>
          <a:p>
            <a:pPr marL="285750" indent="-285750">
              <a:buFont typeface="Wingdings" panose="05000000000000000000" pitchFamily="2" charset="2"/>
              <a:buChar char="§"/>
            </a:pPr>
            <a:r>
              <a:rPr lang="en-IN" sz="1400" dirty="0" smtClean="0"/>
              <a:t>- </a:t>
            </a:r>
            <a:r>
              <a:rPr lang="en-IN" sz="1400" dirty="0"/>
              <a:t>Job satisfaction ratings    </a:t>
            </a:r>
            <a:endParaRPr lang="en-IN" sz="1400" dirty="0" smtClean="0"/>
          </a:p>
          <a:p>
            <a:pPr marL="285750" indent="-285750">
              <a:buFont typeface="Wingdings" panose="05000000000000000000" pitchFamily="2" charset="2"/>
              <a:buChar char="§"/>
            </a:pPr>
            <a:r>
              <a:rPr lang="en-IN" sz="1400" dirty="0" smtClean="0"/>
              <a:t>- </a:t>
            </a:r>
            <a:r>
              <a:rPr lang="en-IN" sz="1400" dirty="0"/>
              <a:t>Engagement metrics    </a:t>
            </a:r>
            <a:endParaRPr lang="en-IN" sz="1400" dirty="0" smtClean="0"/>
          </a:p>
          <a:p>
            <a:pPr marL="285750" indent="-285750">
              <a:buFont typeface="Wingdings" panose="05000000000000000000" pitchFamily="2" charset="2"/>
              <a:buChar char="§"/>
            </a:pPr>
            <a:r>
              <a:rPr lang="en-IN" sz="1400" dirty="0" smtClean="0"/>
              <a:t>- </a:t>
            </a:r>
            <a:r>
              <a:rPr lang="en-IN" sz="1400" dirty="0"/>
              <a:t>Turnover </a:t>
            </a:r>
            <a:r>
              <a:rPr lang="en-IN" sz="1400" dirty="0" smtClean="0"/>
              <a:t>indicators</a:t>
            </a:r>
          </a:p>
          <a:p>
            <a:pPr marL="285750" indent="-285750">
              <a:buFont typeface="Wingdings" panose="05000000000000000000" pitchFamily="2" charset="2"/>
              <a:buChar char="§"/>
            </a:pPr>
            <a:r>
              <a:rPr lang="en-IN" sz="1400" dirty="0" smtClean="0"/>
              <a:t>- </a:t>
            </a:r>
            <a:r>
              <a:rPr lang="en-IN" sz="1400" dirty="0"/>
              <a:t>Data sources: HR systems, performance management tools, internal surveys, and administrative records- Data format: Excel spreadsheet (.</a:t>
            </a:r>
            <a:r>
              <a:rPr lang="en-IN" sz="1400" dirty="0" smtClean="0"/>
              <a:t>xl)</a:t>
            </a:r>
          </a:p>
          <a:p>
            <a:pPr marL="285750" indent="-285750">
              <a:buFont typeface="Wingdings" panose="05000000000000000000" pitchFamily="2" charset="2"/>
              <a:buChar char="§"/>
            </a:pPr>
            <a:r>
              <a:rPr lang="en-IN" sz="1400" dirty="0" smtClean="0"/>
              <a:t>- </a:t>
            </a:r>
            <a:r>
              <a:rPr lang="en-IN" sz="1400" dirty="0"/>
              <a:t>Data quality: Cleaned and </a:t>
            </a:r>
            <a:r>
              <a:rPr lang="en-IN" sz="1400" dirty="0" smtClean="0"/>
              <a:t>pre processed </a:t>
            </a:r>
            <a:r>
              <a:rPr lang="en-IN" sz="1400" dirty="0"/>
              <a:t>to ensure accuracy and </a:t>
            </a:r>
            <a:r>
              <a:rPr lang="en-IN" sz="1400" dirty="0" smtClean="0"/>
              <a:t>consistency</a:t>
            </a:r>
          </a:p>
          <a:p>
            <a:pPr marL="285750" indent="-285750">
              <a:buFont typeface="Wingdings" panose="05000000000000000000" pitchFamily="2" charset="2"/>
              <a:buChar char="§"/>
            </a:pPr>
            <a:r>
              <a:rPr lang="en-IN" sz="1400" dirty="0" smtClean="0"/>
              <a:t>This </a:t>
            </a:r>
            <a:r>
              <a:rPr lang="en-IN" sz="1400" dirty="0"/>
              <a:t>dataset provides a rich foundation for analysis, enabling insights into performance drivers, talent identification, and strategic workforce planning.</a:t>
            </a: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351</TotalTime>
  <Words>1324</Words>
  <Application>Microsoft Office PowerPoint</Application>
  <PresentationFormat>Custom</PresentationFormat>
  <Paragraphs>113</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PowerPoint Presentation</vt:lpstr>
      <vt:lpstr>PROJECT OVERVIEW</vt:lpstr>
      <vt:lpstr>WHO ARE THE END USERS?</vt:lpstr>
      <vt:lpstr>OUR SOLUTION AND ITS VALUE PROPOSITION</vt:lpstr>
      <vt:lpstr>Dataset Description</vt:lpstr>
      <vt:lpstr>THE "WOW" IN OUR SOLUTION</vt:lpstr>
      <vt:lpstr>PowerPoint Presentation</vt:lpstr>
      <vt:lpstr>RESULTS</vt:lpstr>
      <vt:lpstr>EMPLOYEE PERFORMANCE ANALYSIS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E-LIBRARY</cp:lastModifiedBy>
  <cp:revision>30</cp:revision>
  <dcterms:created xsi:type="dcterms:W3CDTF">2024-03-29T15:07:22Z</dcterms:created>
  <dcterms:modified xsi:type="dcterms:W3CDTF">2024-09-12T10:16:00Z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