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6" r:id="rId6"/>
    <p:sldId id="260" r:id="rId7"/>
    <p:sldId id="263" r:id="rId8"/>
    <p:sldId id="261"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67"/>
    <p:restoredTop sz="96405"/>
  </p:normalViewPr>
  <p:slideViewPr>
    <p:cSldViewPr snapToGrid="0" snapToObjects="1">
      <p:cViewPr varScale="1">
        <p:scale>
          <a:sx n="88" d="100"/>
          <a:sy n="88" d="100"/>
        </p:scale>
        <p:origin x="184" y="1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accent1">
            <a:lumMod val="75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accent1">
            <a:lumMod val="60000"/>
            <a:lumOff val="4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rgbClr val="FFC000"/>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rgbClr val="FFC000"/>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rgbClr val="92D050"/>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rgbClr val="92D050"/>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rgbClr val="00B050"/>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10/8/20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10/8/20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10/8/20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7689-BDBA-3743-821D-465B55B66E6F}"/>
              </a:ext>
            </a:extLst>
          </p:cNvPr>
          <p:cNvSpPr>
            <a:spLocks noGrp="1"/>
          </p:cNvSpPr>
          <p:nvPr>
            <p:ph type="ctrTitle"/>
          </p:nvPr>
        </p:nvSpPr>
        <p:spPr/>
        <p:txBody>
          <a:bodyPr/>
          <a:lstStyle/>
          <a:p>
            <a:r>
              <a:rPr lang="en-US" sz="7200" dirty="0"/>
              <a:t>Predicting daily Energy usage for homes in </a:t>
            </a:r>
            <a:r>
              <a:rPr lang="en-US" sz="7200" dirty="0" err="1"/>
              <a:t>london</a:t>
            </a:r>
            <a:endParaRPr lang="en-US" sz="7200" dirty="0"/>
          </a:p>
        </p:txBody>
      </p:sp>
      <p:sp>
        <p:nvSpPr>
          <p:cNvPr id="3" name="Subtitle 2">
            <a:extLst>
              <a:ext uri="{FF2B5EF4-FFF2-40B4-BE49-F238E27FC236}">
                <a16:creationId xmlns:a16="http://schemas.microsoft.com/office/drawing/2014/main" id="{F66B1E5C-F071-4040-840C-9E5DC17B2835}"/>
              </a:ext>
            </a:extLst>
          </p:cNvPr>
          <p:cNvSpPr>
            <a:spLocks noGrp="1"/>
          </p:cNvSpPr>
          <p:nvPr>
            <p:ph type="subTitle" idx="1"/>
          </p:nvPr>
        </p:nvSpPr>
        <p:spPr>
          <a:xfrm>
            <a:off x="933661" y="4468031"/>
            <a:ext cx="7891272" cy="1069848"/>
          </a:xfrm>
        </p:spPr>
        <p:txBody>
          <a:bodyPr/>
          <a:lstStyle/>
          <a:p>
            <a:r>
              <a:rPr lang="en-US" dirty="0"/>
              <a:t>Prepared By: </a:t>
            </a:r>
          </a:p>
          <a:p>
            <a:r>
              <a:rPr lang="en-US" dirty="0"/>
              <a:t>Rami Subramaniam</a:t>
            </a:r>
          </a:p>
        </p:txBody>
      </p:sp>
    </p:spTree>
    <p:extLst>
      <p:ext uri="{BB962C8B-B14F-4D97-AF65-F5344CB8AC3E}">
        <p14:creationId xmlns:p14="http://schemas.microsoft.com/office/powerpoint/2010/main" val="109541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BE47-F1A6-6E48-9CBC-69689BDBFF91}"/>
              </a:ext>
            </a:extLst>
          </p:cNvPr>
          <p:cNvSpPr>
            <a:spLocks noGrp="1"/>
          </p:cNvSpPr>
          <p:nvPr>
            <p:ph type="title"/>
          </p:nvPr>
        </p:nvSpPr>
        <p:spPr>
          <a:xfrm>
            <a:off x="1341120" y="2875788"/>
            <a:ext cx="10058400" cy="1609344"/>
          </a:xfrm>
        </p:spPr>
        <p:txBody>
          <a:bodyPr>
            <a:normAutofit/>
          </a:bodyPr>
          <a:lstStyle/>
          <a:p>
            <a:pPr algn="ctr"/>
            <a:r>
              <a:rPr lang="en-US" sz="7200" b="1" dirty="0">
                <a:solidFill>
                  <a:schemeClr val="bg1"/>
                </a:solidFill>
              </a:rPr>
              <a:t>Thank you!</a:t>
            </a:r>
          </a:p>
        </p:txBody>
      </p:sp>
    </p:spTree>
    <p:extLst>
      <p:ext uri="{BB962C8B-B14F-4D97-AF65-F5344CB8AC3E}">
        <p14:creationId xmlns:p14="http://schemas.microsoft.com/office/powerpoint/2010/main" val="122118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955062"/>
          </a:xfrm>
        </p:spPr>
        <p:txBody>
          <a:bodyPr/>
          <a:lstStyle/>
          <a:p>
            <a:r>
              <a:rPr lang="en-US" dirty="0"/>
              <a:t>1. Business Understanding</a:t>
            </a:r>
          </a:p>
        </p:txBody>
      </p:sp>
      <p:graphicFrame>
        <p:nvGraphicFramePr>
          <p:cNvPr id="5" name="Content Placeholder 4">
            <a:extLst>
              <a:ext uri="{FF2B5EF4-FFF2-40B4-BE49-F238E27FC236}">
                <a16:creationId xmlns:a16="http://schemas.microsoft.com/office/drawing/2014/main" id="{17E0F3B0-3F47-724F-AE0F-4356B68CA923}"/>
              </a:ext>
            </a:extLst>
          </p:cNvPr>
          <p:cNvGraphicFramePr>
            <a:graphicFrameLocks noGrp="1"/>
          </p:cNvGraphicFramePr>
          <p:nvPr>
            <p:ph sz="half" idx="1"/>
            <p:extLst>
              <p:ext uri="{D42A27DB-BD31-4B8C-83A1-F6EECF244321}">
                <p14:modId xmlns:p14="http://schemas.microsoft.com/office/powerpoint/2010/main" val="2500370564"/>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62077" y="1352631"/>
            <a:ext cx="5649880" cy="4843888"/>
          </a:xfrm>
        </p:spPr>
        <p:txBody>
          <a:bodyPr>
            <a:normAutofit/>
          </a:bodyPr>
          <a:lstStyle/>
          <a:p>
            <a:r>
              <a:rPr lang="en-US" dirty="0"/>
              <a:t>See which factors affect energy usage for the average home on London England  </a:t>
            </a:r>
          </a:p>
          <a:p>
            <a:pPr lvl="1"/>
            <a:r>
              <a:rPr lang="en-US" sz="1600" dirty="0"/>
              <a:t>Weather: Temperature, Humidity,  Wind, Dewpoint</a:t>
            </a:r>
          </a:p>
          <a:p>
            <a:pPr lvl="1"/>
            <a:r>
              <a:rPr lang="en-US" sz="1600" dirty="0"/>
              <a:t>Household size: # of Rooms and People</a:t>
            </a:r>
          </a:p>
          <a:p>
            <a:pPr lvl="1"/>
            <a:r>
              <a:rPr lang="en-US" sz="1600" dirty="0"/>
              <a:t>Type of neighborhood: Affluent, Comfortable, and Adversity</a:t>
            </a:r>
          </a:p>
          <a:p>
            <a:pPr lvl="1"/>
            <a:r>
              <a:rPr lang="en-US" sz="1600" dirty="0"/>
              <a:t>When: Day of Week</a:t>
            </a:r>
          </a:p>
          <a:p>
            <a:pPr marL="274320" lvl="1" indent="0">
              <a:buNone/>
            </a:pPr>
            <a:endParaRPr lang="en-US" sz="1600" dirty="0"/>
          </a:p>
          <a:p>
            <a:r>
              <a:rPr lang="en-US" dirty="0"/>
              <a:t>Purpose: </a:t>
            </a:r>
          </a:p>
          <a:p>
            <a:pPr lvl="1"/>
            <a:r>
              <a:rPr lang="en-US" sz="1600" dirty="0"/>
              <a:t>Guide power producers </a:t>
            </a:r>
          </a:p>
          <a:p>
            <a:pPr lvl="1"/>
            <a:r>
              <a:rPr lang="en-US" sz="1600" dirty="0"/>
              <a:t>Planning of future energy policy</a:t>
            </a:r>
          </a:p>
          <a:p>
            <a:pPr lvl="1"/>
            <a:r>
              <a:rPr lang="en-US" sz="1600" dirty="0"/>
              <a:t>Tips for home-owners</a:t>
            </a:r>
          </a:p>
          <a:p>
            <a:pPr lvl="1"/>
            <a:endParaRPr lang="en-US" dirty="0"/>
          </a:p>
        </p:txBody>
      </p:sp>
      <p:sp>
        <p:nvSpPr>
          <p:cNvPr id="4" name="Rounded Rectangular Callout 3">
            <a:extLst>
              <a:ext uri="{FF2B5EF4-FFF2-40B4-BE49-F238E27FC236}">
                <a16:creationId xmlns:a16="http://schemas.microsoft.com/office/drawing/2014/main" id="{27C19BBA-A665-2449-A46F-09CDE4DC2FE5}"/>
              </a:ext>
            </a:extLst>
          </p:cNvPr>
          <p:cNvSpPr/>
          <p:nvPr/>
        </p:nvSpPr>
        <p:spPr>
          <a:xfrm>
            <a:off x="5376263" y="3520149"/>
            <a:ext cx="6253660" cy="1798007"/>
          </a:xfrm>
          <a:prstGeom prst="wedgeRoundRectCallou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i="1" dirty="0">
                <a:solidFill>
                  <a:schemeClr val="tx1">
                    <a:lumMod val="65000"/>
                    <a:lumOff val="35000"/>
                  </a:schemeClr>
                </a:solidFill>
                <a:latin typeface="Inter"/>
              </a:rPr>
              <a:t>“ To better follow the energy consumption, the government wants energy suppliers to install smart meters in every home in England, Wales and Scotland. </a:t>
            </a:r>
          </a:p>
          <a:p>
            <a:endParaRPr lang="en-US" i="1" dirty="0">
              <a:solidFill>
                <a:schemeClr val="tx1">
                  <a:lumMod val="65000"/>
                  <a:lumOff val="35000"/>
                </a:schemeClr>
              </a:solidFill>
              <a:latin typeface="Inter"/>
            </a:endParaRPr>
          </a:p>
          <a:p>
            <a:r>
              <a:rPr lang="en-US" i="1" dirty="0">
                <a:solidFill>
                  <a:schemeClr val="tx1">
                    <a:lumMod val="65000"/>
                    <a:lumOff val="35000"/>
                  </a:schemeClr>
                </a:solidFill>
                <a:latin typeface="Inter"/>
              </a:rPr>
              <a:t>This roll out is lead by the European Union who asked all member governments to look at smart meters as part of measures to upgrade the energy supply and tackle climate change. After an initial study, the British government decided to adopt smart meters as part of their plan to update our ageing energy system.” </a:t>
            </a:r>
          </a:p>
          <a:p>
            <a:pPr algn="ctr"/>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42CE4216-8DEF-A04E-AB4B-642EBE9FFE17}"/>
              </a:ext>
            </a:extLst>
          </p:cNvPr>
          <p:cNvSpPr txBox="1"/>
          <p:nvPr/>
        </p:nvSpPr>
        <p:spPr>
          <a:xfrm>
            <a:off x="10302329" y="176369"/>
            <a:ext cx="1227452" cy="307777"/>
          </a:xfrm>
          <a:prstGeom prst="rect">
            <a:avLst/>
          </a:prstGeom>
          <a:noFill/>
        </p:spPr>
        <p:txBody>
          <a:bodyPr wrap="none" rtlCol="0">
            <a:spAutoFit/>
          </a:bodyPr>
          <a:lstStyle/>
          <a:p>
            <a:r>
              <a:rPr lang="en-US" sz="1400" dirty="0"/>
              <a:t>CRISP DM </a:t>
            </a:r>
            <a:r>
              <a:rPr lang="en-US" sz="1000" baseline="-25000" dirty="0"/>
              <a:t>TM</a:t>
            </a:r>
            <a:endParaRPr lang="en-US" sz="1400" dirty="0"/>
          </a:p>
        </p:txBody>
      </p:sp>
    </p:spTree>
    <p:extLst>
      <p:ext uri="{BB962C8B-B14F-4D97-AF65-F5344CB8AC3E}">
        <p14:creationId xmlns:p14="http://schemas.microsoft.com/office/powerpoint/2010/main" val="297664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4">
            <a:extLst>
              <a:ext uri="{FF2B5EF4-FFF2-40B4-BE49-F238E27FC236}">
                <a16:creationId xmlns:a16="http://schemas.microsoft.com/office/drawing/2014/main" id="{1F5AD40D-F2AB-1D46-9200-E2F2C75BC5FA}"/>
              </a:ext>
            </a:extLst>
          </p:cNvPr>
          <p:cNvGraphicFramePr>
            <a:graphicFrameLocks/>
          </p:cNvGraphicFramePr>
          <p:nvPr>
            <p:extLst>
              <p:ext uri="{D42A27DB-BD31-4B8C-83A1-F6EECF244321}">
                <p14:modId xmlns:p14="http://schemas.microsoft.com/office/powerpoint/2010/main" val="2068448848"/>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12384"/>
            <a:ext cx="10058400" cy="867513"/>
          </a:xfrm>
        </p:spPr>
        <p:txBody>
          <a:bodyPr/>
          <a:lstStyle/>
          <a:p>
            <a:r>
              <a:rPr lang="en-US" dirty="0"/>
              <a:t>2: Data Understanding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266700" y="1018683"/>
            <a:ext cx="3708400" cy="4881075"/>
          </a:xfrm>
        </p:spPr>
        <p:txBody>
          <a:bodyPr>
            <a:normAutofit fontScale="92500" lnSpcReduction="10000"/>
          </a:bodyPr>
          <a:lstStyle/>
          <a:p>
            <a:endParaRPr lang="en-US" dirty="0"/>
          </a:p>
          <a:p>
            <a:endParaRPr lang="en-US" dirty="0"/>
          </a:p>
          <a:p>
            <a:endParaRPr lang="en-US" dirty="0"/>
          </a:p>
          <a:p>
            <a:r>
              <a:rPr lang="en-US" dirty="0"/>
              <a:t>Weather Underground: </a:t>
            </a:r>
          </a:p>
          <a:p>
            <a:pPr lvl="1"/>
            <a:r>
              <a:rPr lang="en-US" sz="1600" dirty="0"/>
              <a:t>Scraped historical data from 01/2012 - 12/2013</a:t>
            </a:r>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r>
              <a:rPr lang="en-US" dirty="0"/>
              <a:t>Energy Usage (Kaggle): </a:t>
            </a:r>
          </a:p>
          <a:p>
            <a:pPr lvl="1"/>
            <a:r>
              <a:rPr lang="en-US" sz="1600" dirty="0"/>
              <a:t>Energy usage from 5000+ smart meters in London Area. </a:t>
            </a:r>
          </a:p>
          <a:p>
            <a:pPr lvl="1"/>
            <a:r>
              <a:rPr lang="en-US" sz="1600" dirty="0"/>
              <a:t>Household info</a:t>
            </a:r>
          </a:p>
          <a:p>
            <a:pPr lvl="1"/>
            <a:endParaRPr lang="en-US" dirty="0"/>
          </a:p>
        </p:txBody>
      </p:sp>
      <p:pic>
        <p:nvPicPr>
          <p:cNvPr id="1040" name="Picture 16">
            <a:extLst>
              <a:ext uri="{FF2B5EF4-FFF2-40B4-BE49-F238E27FC236}">
                <a16:creationId xmlns:a16="http://schemas.microsoft.com/office/drawing/2014/main" id="{3D9B4D6D-BAE9-D84C-8B7A-7FC94A8B68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100" y="4276943"/>
            <a:ext cx="4554227" cy="2568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B286DFD-7BFA-D54C-8205-2A0EA453F3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101" y="1264543"/>
            <a:ext cx="4518870" cy="256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73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867513"/>
          </a:xfrm>
        </p:spPr>
        <p:txBody>
          <a:bodyPr/>
          <a:lstStyle/>
          <a:p>
            <a:r>
              <a:rPr lang="en-US" dirty="0"/>
              <a:t>3. Data Preparation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46100" y="1579495"/>
            <a:ext cx="3606800" cy="457887"/>
          </a:xfrm>
        </p:spPr>
        <p:txBody>
          <a:bodyPr>
            <a:normAutofit/>
          </a:bodyPr>
          <a:lstStyle/>
          <a:p>
            <a:pPr marL="0" indent="0">
              <a:buNone/>
            </a:pPr>
            <a:r>
              <a:rPr lang="en-US" dirty="0"/>
              <a:t>Weather Parameters</a:t>
            </a:r>
          </a:p>
          <a:p>
            <a:pPr marL="274320" lvl="1" indent="0">
              <a:buNone/>
            </a:pPr>
            <a:endParaRPr lang="en-US" dirty="0"/>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3235643269"/>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11">
            <a:extLst>
              <a:ext uri="{FF2B5EF4-FFF2-40B4-BE49-F238E27FC236}">
                <a16:creationId xmlns:a16="http://schemas.microsoft.com/office/drawing/2014/main" id="{4F6570D9-FEFA-5744-AB94-1D2A0F4B0E1D}"/>
              </a:ext>
            </a:extLst>
          </p:cNvPr>
          <p:cNvGraphicFramePr>
            <a:graphicFrameLocks noGrp="1"/>
          </p:cNvGraphicFramePr>
          <p:nvPr>
            <p:extLst>
              <p:ext uri="{D42A27DB-BD31-4B8C-83A1-F6EECF244321}">
                <p14:modId xmlns:p14="http://schemas.microsoft.com/office/powerpoint/2010/main" val="3316904080"/>
              </p:ext>
            </p:extLst>
          </p:nvPr>
        </p:nvGraphicFramePr>
        <p:xfrm>
          <a:off x="546100" y="2256240"/>
          <a:ext cx="2412798" cy="3283728"/>
        </p:xfrm>
        <a:graphic>
          <a:graphicData uri="http://schemas.openxmlformats.org/drawingml/2006/table">
            <a:tbl>
              <a:tblPr firstRow="1" bandRow="1">
                <a:tableStyleId>{8EC20E35-A176-4012-BC5E-935CFFF8708E}</a:tableStyleId>
              </a:tblPr>
              <a:tblGrid>
                <a:gridCol w="2412798">
                  <a:extLst>
                    <a:ext uri="{9D8B030D-6E8A-4147-A177-3AD203B41FA5}">
                      <a16:colId xmlns:a16="http://schemas.microsoft.com/office/drawing/2014/main" val="1274336810"/>
                    </a:ext>
                  </a:extLst>
                </a:gridCol>
              </a:tblGrid>
              <a:tr h="469104">
                <a:tc>
                  <a:txBody>
                    <a:bodyPr/>
                    <a:lstStyle/>
                    <a:p>
                      <a:pPr algn="ctr"/>
                      <a:r>
                        <a:rPr lang="en-US" dirty="0"/>
                        <a:t>Parameter</a:t>
                      </a:r>
                    </a:p>
                  </a:txBody>
                  <a:tcPr/>
                </a:tc>
                <a:extLst>
                  <a:ext uri="{0D108BD9-81ED-4DB2-BD59-A6C34878D82A}">
                    <a16:rowId xmlns:a16="http://schemas.microsoft.com/office/drawing/2014/main" val="465818610"/>
                  </a:ext>
                </a:extLst>
              </a:tr>
              <a:tr h="469104">
                <a:tc>
                  <a:txBody>
                    <a:bodyPr/>
                    <a:lstStyle/>
                    <a:p>
                      <a:pPr algn="ctr"/>
                      <a:r>
                        <a:rPr lang="en-US" dirty="0"/>
                        <a:t>Temperature(F)</a:t>
                      </a:r>
                    </a:p>
                  </a:txBody>
                  <a:tcPr/>
                </a:tc>
                <a:extLst>
                  <a:ext uri="{0D108BD9-81ED-4DB2-BD59-A6C34878D82A}">
                    <a16:rowId xmlns:a16="http://schemas.microsoft.com/office/drawing/2014/main" val="4254872568"/>
                  </a:ext>
                </a:extLst>
              </a:tr>
              <a:tr h="469104">
                <a:tc>
                  <a:txBody>
                    <a:bodyPr/>
                    <a:lstStyle/>
                    <a:p>
                      <a:pPr algn="ctr"/>
                      <a:r>
                        <a:rPr lang="en-US" dirty="0"/>
                        <a:t>Dew Point(F)</a:t>
                      </a:r>
                    </a:p>
                  </a:txBody>
                  <a:tcPr/>
                </a:tc>
                <a:extLst>
                  <a:ext uri="{0D108BD9-81ED-4DB2-BD59-A6C34878D82A}">
                    <a16:rowId xmlns:a16="http://schemas.microsoft.com/office/drawing/2014/main" val="3941509246"/>
                  </a:ext>
                </a:extLst>
              </a:tr>
              <a:tr h="469104">
                <a:tc>
                  <a:txBody>
                    <a:bodyPr/>
                    <a:lstStyle/>
                    <a:p>
                      <a:pPr algn="ctr"/>
                      <a:r>
                        <a:rPr lang="en-US" dirty="0"/>
                        <a:t>Pressure(Hg)</a:t>
                      </a:r>
                    </a:p>
                  </a:txBody>
                  <a:tcPr/>
                </a:tc>
                <a:extLst>
                  <a:ext uri="{0D108BD9-81ED-4DB2-BD59-A6C34878D82A}">
                    <a16:rowId xmlns:a16="http://schemas.microsoft.com/office/drawing/2014/main" val="1051894143"/>
                  </a:ext>
                </a:extLst>
              </a:tr>
              <a:tr h="469104">
                <a:tc>
                  <a:txBody>
                    <a:bodyPr/>
                    <a:lstStyle/>
                    <a:p>
                      <a:pPr algn="ctr"/>
                      <a:r>
                        <a:rPr lang="en-US" dirty="0"/>
                        <a:t>Humidity(%)</a:t>
                      </a:r>
                    </a:p>
                  </a:txBody>
                  <a:tcPr/>
                </a:tc>
                <a:extLst>
                  <a:ext uri="{0D108BD9-81ED-4DB2-BD59-A6C34878D82A}">
                    <a16:rowId xmlns:a16="http://schemas.microsoft.com/office/drawing/2014/main" val="176646766"/>
                  </a:ext>
                </a:extLst>
              </a:tr>
              <a:tr h="469104">
                <a:tc>
                  <a:txBody>
                    <a:bodyPr/>
                    <a:lstStyle/>
                    <a:p>
                      <a:pPr algn="ctr"/>
                      <a:r>
                        <a:rPr lang="en-US" dirty="0"/>
                        <a:t>Wind Speed (mph)</a:t>
                      </a:r>
                    </a:p>
                  </a:txBody>
                  <a:tcPr/>
                </a:tc>
                <a:extLst>
                  <a:ext uri="{0D108BD9-81ED-4DB2-BD59-A6C34878D82A}">
                    <a16:rowId xmlns:a16="http://schemas.microsoft.com/office/drawing/2014/main" val="891555400"/>
                  </a:ext>
                </a:extLst>
              </a:tr>
              <a:tr h="469104">
                <a:tc>
                  <a:txBody>
                    <a:bodyPr/>
                    <a:lstStyle/>
                    <a:p>
                      <a:pPr algn="ctr"/>
                      <a:r>
                        <a:rPr lang="en-US" dirty="0"/>
                        <a:t>Daylight (Min)</a:t>
                      </a:r>
                    </a:p>
                  </a:txBody>
                  <a:tcPr/>
                </a:tc>
                <a:extLst>
                  <a:ext uri="{0D108BD9-81ED-4DB2-BD59-A6C34878D82A}">
                    <a16:rowId xmlns:a16="http://schemas.microsoft.com/office/drawing/2014/main" val="2182877450"/>
                  </a:ext>
                </a:extLst>
              </a:tr>
            </a:tbl>
          </a:graphicData>
        </a:graphic>
      </p:graphicFrame>
      <p:sp>
        <p:nvSpPr>
          <p:cNvPr id="12" name="Content Placeholder 6">
            <a:extLst>
              <a:ext uri="{FF2B5EF4-FFF2-40B4-BE49-F238E27FC236}">
                <a16:creationId xmlns:a16="http://schemas.microsoft.com/office/drawing/2014/main" id="{B8325696-DDEC-9B42-911A-0ADCEAA7FF21}"/>
              </a:ext>
            </a:extLst>
          </p:cNvPr>
          <p:cNvSpPr txBox="1">
            <a:spLocks/>
          </p:cNvSpPr>
          <p:nvPr/>
        </p:nvSpPr>
        <p:spPr>
          <a:xfrm>
            <a:off x="5448705" y="1579495"/>
            <a:ext cx="3111500" cy="45788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Font typeface="Wingdings" pitchFamily="2" charset="2"/>
              <a:buNone/>
            </a:pPr>
            <a:r>
              <a:rPr lang="en-US" dirty="0"/>
              <a:t>Calculated Parameters</a:t>
            </a:r>
          </a:p>
          <a:p>
            <a:pPr marL="274320" lvl="1" indent="0">
              <a:buFont typeface="Wingdings" pitchFamily="2" charset="2"/>
              <a:buNone/>
            </a:pPr>
            <a:endParaRPr lang="en-US" dirty="0"/>
          </a:p>
          <a:p>
            <a:endParaRPr lang="en-US" dirty="0"/>
          </a:p>
        </p:txBody>
      </p:sp>
      <p:graphicFrame>
        <p:nvGraphicFramePr>
          <p:cNvPr id="13" name="Table 11">
            <a:extLst>
              <a:ext uri="{FF2B5EF4-FFF2-40B4-BE49-F238E27FC236}">
                <a16:creationId xmlns:a16="http://schemas.microsoft.com/office/drawing/2014/main" id="{9CAE678A-E22F-A849-A6EE-E035FE39D8D2}"/>
              </a:ext>
            </a:extLst>
          </p:cNvPr>
          <p:cNvGraphicFramePr>
            <a:graphicFrameLocks noGrp="1"/>
          </p:cNvGraphicFramePr>
          <p:nvPr>
            <p:extLst>
              <p:ext uri="{D42A27DB-BD31-4B8C-83A1-F6EECF244321}">
                <p14:modId xmlns:p14="http://schemas.microsoft.com/office/powerpoint/2010/main" val="2310298158"/>
              </p:ext>
            </p:extLst>
          </p:nvPr>
        </p:nvGraphicFramePr>
        <p:xfrm>
          <a:off x="5467451" y="2256240"/>
          <a:ext cx="3092753" cy="2345520"/>
        </p:xfrm>
        <a:graphic>
          <a:graphicData uri="http://schemas.openxmlformats.org/drawingml/2006/table">
            <a:tbl>
              <a:tblPr firstRow="1" bandRow="1">
                <a:tableStyleId>{72833802-FEF1-4C79-8D5D-14CF1EAF98D9}</a:tableStyleId>
              </a:tblPr>
              <a:tblGrid>
                <a:gridCol w="3092753">
                  <a:extLst>
                    <a:ext uri="{9D8B030D-6E8A-4147-A177-3AD203B41FA5}">
                      <a16:colId xmlns:a16="http://schemas.microsoft.com/office/drawing/2014/main" val="1274336810"/>
                    </a:ext>
                  </a:extLst>
                </a:gridCol>
              </a:tblGrid>
              <a:tr h="469104">
                <a:tc>
                  <a:txBody>
                    <a:bodyPr/>
                    <a:lstStyle/>
                    <a:p>
                      <a:pPr algn="ctr"/>
                      <a:r>
                        <a:rPr lang="en-US" dirty="0"/>
                        <a:t>Parameter</a:t>
                      </a:r>
                    </a:p>
                  </a:txBody>
                  <a:tcPr/>
                </a:tc>
                <a:extLst>
                  <a:ext uri="{0D108BD9-81ED-4DB2-BD59-A6C34878D82A}">
                    <a16:rowId xmlns:a16="http://schemas.microsoft.com/office/drawing/2014/main" val="465818610"/>
                  </a:ext>
                </a:extLst>
              </a:tr>
              <a:tr h="469104">
                <a:tc>
                  <a:txBody>
                    <a:bodyPr/>
                    <a:lstStyle/>
                    <a:p>
                      <a:pPr algn="ctr"/>
                      <a:r>
                        <a:rPr lang="en-US" dirty="0"/>
                        <a:t>Expected # of Bedrooms</a:t>
                      </a:r>
                    </a:p>
                  </a:txBody>
                  <a:tcPr/>
                </a:tc>
                <a:extLst>
                  <a:ext uri="{0D108BD9-81ED-4DB2-BD59-A6C34878D82A}">
                    <a16:rowId xmlns:a16="http://schemas.microsoft.com/office/drawing/2014/main" val="4254872568"/>
                  </a:ext>
                </a:extLst>
              </a:tr>
              <a:tr h="469104">
                <a:tc>
                  <a:txBody>
                    <a:bodyPr/>
                    <a:lstStyle/>
                    <a:p>
                      <a:pPr algn="ctr"/>
                      <a:r>
                        <a:rPr lang="en-US" dirty="0"/>
                        <a:t>Expected # of People</a:t>
                      </a:r>
                    </a:p>
                  </a:txBody>
                  <a:tcPr/>
                </a:tc>
                <a:extLst>
                  <a:ext uri="{0D108BD9-81ED-4DB2-BD59-A6C34878D82A}">
                    <a16:rowId xmlns:a16="http://schemas.microsoft.com/office/drawing/2014/main" val="3941509246"/>
                  </a:ext>
                </a:extLst>
              </a:tr>
              <a:tr h="469104">
                <a:tc>
                  <a:txBody>
                    <a:bodyPr/>
                    <a:lstStyle/>
                    <a:p>
                      <a:pPr algn="ctr"/>
                      <a:r>
                        <a:rPr lang="en-US" dirty="0"/>
                        <a:t>Neighborhood by Wealth</a:t>
                      </a:r>
                    </a:p>
                  </a:txBody>
                  <a:tcPr/>
                </a:tc>
                <a:extLst>
                  <a:ext uri="{0D108BD9-81ED-4DB2-BD59-A6C34878D82A}">
                    <a16:rowId xmlns:a16="http://schemas.microsoft.com/office/drawing/2014/main" val="4246993955"/>
                  </a:ext>
                </a:extLst>
              </a:tr>
              <a:tr h="469104">
                <a:tc>
                  <a:txBody>
                    <a:bodyPr/>
                    <a:lstStyle/>
                    <a:p>
                      <a:pPr algn="ctr"/>
                      <a:r>
                        <a:rPr lang="en-US" dirty="0"/>
                        <a:t>Day of Week</a:t>
                      </a:r>
                    </a:p>
                  </a:txBody>
                  <a:tcPr/>
                </a:tc>
                <a:extLst>
                  <a:ext uri="{0D108BD9-81ED-4DB2-BD59-A6C34878D82A}">
                    <a16:rowId xmlns:a16="http://schemas.microsoft.com/office/drawing/2014/main" val="1051894143"/>
                  </a:ext>
                </a:extLst>
              </a:tr>
            </a:tbl>
          </a:graphicData>
        </a:graphic>
      </p:graphicFrame>
    </p:spTree>
    <p:extLst>
      <p:ext uri="{BB962C8B-B14F-4D97-AF65-F5344CB8AC3E}">
        <p14:creationId xmlns:p14="http://schemas.microsoft.com/office/powerpoint/2010/main" val="52350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32" name="Picture 16">
            <a:extLst>
              <a:ext uri="{FF2B5EF4-FFF2-40B4-BE49-F238E27FC236}">
                <a16:creationId xmlns:a16="http://schemas.microsoft.com/office/drawing/2014/main" id="{3811712E-2DC8-A445-BF30-8992FBA95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532" y="1542450"/>
            <a:ext cx="5671282" cy="2965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4">
            <a:extLst>
              <a:ext uri="{FF2B5EF4-FFF2-40B4-BE49-F238E27FC236}">
                <a16:creationId xmlns:a16="http://schemas.microsoft.com/office/drawing/2014/main" id="{1F5AD40D-F2AB-1D46-9200-E2F2C75BC5FA}"/>
              </a:ext>
            </a:extLst>
          </p:cNvPr>
          <p:cNvGraphicFramePr>
            <a:graphicFrameLocks/>
          </p:cNvGraphicFramePr>
          <p:nvPr>
            <p:extLst>
              <p:ext uri="{D42A27DB-BD31-4B8C-83A1-F6EECF244321}">
                <p14:modId xmlns:p14="http://schemas.microsoft.com/office/powerpoint/2010/main" val="3728922717"/>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12384"/>
            <a:ext cx="10058400" cy="867513"/>
          </a:xfrm>
        </p:spPr>
        <p:txBody>
          <a:bodyPr/>
          <a:lstStyle/>
          <a:p>
            <a:r>
              <a:rPr lang="en-US" dirty="0"/>
              <a:t>3: Data Preparation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740436" y="1007113"/>
            <a:ext cx="4228095" cy="496955"/>
          </a:xfrm>
        </p:spPr>
        <p:txBody>
          <a:bodyPr>
            <a:normAutofit/>
          </a:bodyPr>
          <a:lstStyle/>
          <a:p>
            <a:pPr marL="0" indent="0">
              <a:buNone/>
            </a:pPr>
            <a:r>
              <a:rPr lang="en-US" dirty="0"/>
              <a:t>Categorical Trends</a:t>
            </a:r>
          </a:p>
          <a:p>
            <a:pPr lvl="1"/>
            <a:endParaRPr lang="en-US" dirty="0"/>
          </a:p>
        </p:txBody>
      </p:sp>
      <p:sp>
        <p:nvSpPr>
          <p:cNvPr id="11" name="Content Placeholder 6">
            <a:extLst>
              <a:ext uri="{FF2B5EF4-FFF2-40B4-BE49-F238E27FC236}">
                <a16:creationId xmlns:a16="http://schemas.microsoft.com/office/drawing/2014/main" id="{7D044372-6055-D14D-970C-E898CE5DA3AC}"/>
              </a:ext>
            </a:extLst>
          </p:cNvPr>
          <p:cNvSpPr txBox="1">
            <a:spLocks/>
          </p:cNvSpPr>
          <p:nvPr/>
        </p:nvSpPr>
        <p:spPr>
          <a:xfrm>
            <a:off x="5010734" y="993045"/>
            <a:ext cx="3626998" cy="64963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None/>
            </a:pPr>
            <a:r>
              <a:rPr lang="en-US" dirty="0"/>
              <a:t>Energy vs. Temperature</a:t>
            </a:r>
          </a:p>
          <a:p>
            <a:pPr lvl="1"/>
            <a:endParaRPr lang="en-US" dirty="0"/>
          </a:p>
        </p:txBody>
      </p:sp>
      <p:sp>
        <p:nvSpPr>
          <p:cNvPr id="2" name="Rectangle 1">
            <a:extLst>
              <a:ext uri="{FF2B5EF4-FFF2-40B4-BE49-F238E27FC236}">
                <a16:creationId xmlns:a16="http://schemas.microsoft.com/office/drawing/2014/main" id="{24934188-2E99-7445-A5BD-562309797BA8}"/>
              </a:ext>
            </a:extLst>
          </p:cNvPr>
          <p:cNvSpPr/>
          <p:nvPr/>
        </p:nvSpPr>
        <p:spPr>
          <a:xfrm>
            <a:off x="6431950" y="1755831"/>
            <a:ext cx="939522" cy="23664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34" name="Picture 18">
            <a:extLst>
              <a:ext uri="{FF2B5EF4-FFF2-40B4-BE49-F238E27FC236}">
                <a16:creationId xmlns:a16="http://schemas.microsoft.com/office/drawing/2014/main" id="{A473AD14-7411-594E-A938-60DA6C708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42" y="4122280"/>
            <a:ext cx="3074626" cy="2694103"/>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a:extLst>
              <a:ext uri="{FF2B5EF4-FFF2-40B4-BE49-F238E27FC236}">
                <a16:creationId xmlns:a16="http://schemas.microsoft.com/office/drawing/2014/main" id="{1A14E07F-A990-AD4D-8C9A-036F74DCEA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742" y="1567482"/>
            <a:ext cx="3074626" cy="23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24364"/>
            <a:ext cx="10058400" cy="886968"/>
          </a:xfrm>
        </p:spPr>
        <p:txBody>
          <a:bodyPr/>
          <a:lstStyle/>
          <a:p>
            <a:r>
              <a:rPr lang="en-US" dirty="0"/>
              <a:t>4. Data Modeling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79864" y="1567481"/>
            <a:ext cx="4092017" cy="1253539"/>
          </a:xfrm>
        </p:spPr>
        <p:txBody>
          <a:bodyPr>
            <a:normAutofit fontScale="92500" lnSpcReduction="10000"/>
          </a:bodyPr>
          <a:lstStyle/>
          <a:p>
            <a:pPr marL="0" indent="0">
              <a:buNone/>
            </a:pPr>
            <a:r>
              <a:rPr lang="en-US" sz="1800" dirty="0"/>
              <a:t>1</a:t>
            </a:r>
            <a:r>
              <a:rPr lang="en-US" sz="1800" baseline="30000" dirty="0"/>
              <a:t>st</a:t>
            </a:r>
            <a:r>
              <a:rPr lang="en-US" sz="1800" dirty="0"/>
              <a:t> Pass: </a:t>
            </a:r>
          </a:p>
          <a:p>
            <a:r>
              <a:rPr lang="en-US" sz="1800" dirty="0"/>
              <a:t>Features – Only Weather-Related</a:t>
            </a:r>
          </a:p>
          <a:p>
            <a:pPr lvl="1"/>
            <a:r>
              <a:rPr lang="en-US" sz="1600" dirty="0"/>
              <a:t>R</a:t>
            </a:r>
            <a:r>
              <a:rPr lang="en-US" sz="1600" baseline="30000" dirty="0"/>
              <a:t>2 </a:t>
            </a:r>
            <a:r>
              <a:rPr lang="en-US" sz="1600" dirty="0"/>
              <a:t>= </a:t>
            </a:r>
            <a:r>
              <a:rPr lang="en-US" sz="1600" dirty="0">
                <a:solidFill>
                  <a:srgbClr val="FF0000"/>
                </a:solidFill>
              </a:rPr>
              <a:t>.059</a:t>
            </a:r>
          </a:p>
          <a:p>
            <a:pPr lvl="1"/>
            <a:r>
              <a:rPr lang="en-US" sz="1600" dirty="0"/>
              <a:t>Mean Average Error = 6.29 </a:t>
            </a:r>
            <a:r>
              <a:rPr lang="en-US" sz="1600" dirty="0" err="1"/>
              <a:t>KwH</a:t>
            </a:r>
            <a:endParaRPr lang="en-US" sz="1600" dirty="0"/>
          </a:p>
          <a:p>
            <a:endParaRPr lang="en-US" sz="1800"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190844892"/>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6">
            <a:extLst>
              <a:ext uri="{FF2B5EF4-FFF2-40B4-BE49-F238E27FC236}">
                <a16:creationId xmlns:a16="http://schemas.microsoft.com/office/drawing/2014/main" id="{6DB00ED9-62E7-0C49-9347-94409A061779}"/>
              </a:ext>
            </a:extLst>
          </p:cNvPr>
          <p:cNvSpPr txBox="1">
            <a:spLocks/>
          </p:cNvSpPr>
          <p:nvPr/>
        </p:nvSpPr>
        <p:spPr>
          <a:xfrm>
            <a:off x="579863" y="4376255"/>
            <a:ext cx="4092017" cy="134361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Font typeface="Wingdings" pitchFamily="2" charset="2"/>
              <a:buNone/>
            </a:pPr>
            <a:r>
              <a:rPr lang="en-US" dirty="0"/>
              <a:t>2</a:t>
            </a:r>
            <a:r>
              <a:rPr lang="en-US" baseline="30000" dirty="0"/>
              <a:t>nd</a:t>
            </a:r>
            <a:r>
              <a:rPr lang="en-US" dirty="0"/>
              <a:t> Pass: </a:t>
            </a:r>
          </a:p>
          <a:p>
            <a:r>
              <a:rPr lang="en-US" dirty="0"/>
              <a:t>Features – With Categorical Variables</a:t>
            </a:r>
          </a:p>
          <a:p>
            <a:pPr lvl="1"/>
            <a:r>
              <a:rPr lang="en-US" dirty="0"/>
              <a:t>R</a:t>
            </a:r>
            <a:r>
              <a:rPr lang="en-US" baseline="30000" dirty="0"/>
              <a:t>2 </a:t>
            </a:r>
            <a:r>
              <a:rPr lang="en-US" dirty="0"/>
              <a:t>= </a:t>
            </a:r>
            <a:r>
              <a:rPr lang="en-US" dirty="0">
                <a:solidFill>
                  <a:srgbClr val="FF0000"/>
                </a:solidFill>
              </a:rPr>
              <a:t>.075</a:t>
            </a:r>
          </a:p>
          <a:p>
            <a:pPr lvl="1"/>
            <a:r>
              <a:rPr lang="en-US" dirty="0"/>
              <a:t>Mean Average Error = 6.25 </a:t>
            </a:r>
            <a:r>
              <a:rPr lang="en-US" dirty="0" err="1"/>
              <a:t>KwH</a:t>
            </a:r>
            <a:endParaRPr lang="en-US" dirty="0"/>
          </a:p>
          <a:p>
            <a:pPr lvl="1"/>
            <a:endParaRPr lang="en-US" dirty="0"/>
          </a:p>
          <a:p>
            <a:endParaRPr lang="en-US" dirty="0"/>
          </a:p>
        </p:txBody>
      </p:sp>
      <p:pic>
        <p:nvPicPr>
          <p:cNvPr id="10242" name="Picture 2">
            <a:extLst>
              <a:ext uri="{FF2B5EF4-FFF2-40B4-BE49-F238E27FC236}">
                <a16:creationId xmlns:a16="http://schemas.microsoft.com/office/drawing/2014/main" id="{657D0580-D312-FA41-BCC0-C745A468992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5694"/>
          <a:stretch/>
        </p:blipFill>
        <p:spPr bwMode="auto">
          <a:xfrm>
            <a:off x="4735261" y="852173"/>
            <a:ext cx="4654358" cy="27081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CE6E98-29AD-B742-BAEE-C260554A7A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5532"/>
          <a:stretch/>
        </p:blipFill>
        <p:spPr bwMode="auto">
          <a:xfrm>
            <a:off x="4735261" y="3638145"/>
            <a:ext cx="4654358" cy="272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1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886968"/>
          </a:xfrm>
        </p:spPr>
        <p:txBody>
          <a:bodyPr/>
          <a:lstStyle/>
          <a:p>
            <a:r>
              <a:rPr lang="en-US" dirty="0"/>
              <a:t>4. Data Modeling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243905" y="1133760"/>
            <a:ext cx="3442878" cy="3977640"/>
          </a:xfrm>
        </p:spPr>
        <p:txBody>
          <a:bodyPr/>
          <a:lstStyle/>
          <a:p>
            <a:r>
              <a:rPr lang="en-US" sz="1800" dirty="0"/>
              <a:t>Feature Engineering:</a:t>
            </a:r>
          </a:p>
          <a:p>
            <a:pPr lvl="1"/>
            <a:r>
              <a:rPr lang="en-US" sz="1600" dirty="0"/>
              <a:t>Included column which tracks energy for a given home on the day before </a:t>
            </a:r>
          </a:p>
          <a:p>
            <a:pPr lvl="1"/>
            <a:r>
              <a:rPr lang="en-US" sz="1600" dirty="0"/>
              <a:t>Convert to </a:t>
            </a:r>
            <a:r>
              <a:rPr lang="en-US" sz="1600" dirty="0" err="1"/>
              <a:t>TimeSeries</a:t>
            </a:r>
            <a:endParaRPr lang="en-US" sz="1600" dirty="0"/>
          </a:p>
          <a:p>
            <a:endParaRPr lang="en-US" sz="1800" dirty="0"/>
          </a:p>
          <a:p>
            <a:r>
              <a:rPr lang="en-US" sz="1800" dirty="0"/>
              <a:t>R</a:t>
            </a:r>
            <a:r>
              <a:rPr lang="en-US" sz="1800" baseline="30000" dirty="0"/>
              <a:t>2</a:t>
            </a:r>
            <a:r>
              <a:rPr lang="en-US" sz="1800" dirty="0"/>
              <a:t> = </a:t>
            </a:r>
            <a:r>
              <a:rPr lang="en-US" sz="1800" dirty="0">
                <a:solidFill>
                  <a:srgbClr val="00B050"/>
                </a:solidFill>
              </a:rPr>
              <a:t>.839</a:t>
            </a:r>
          </a:p>
          <a:p>
            <a:r>
              <a:rPr lang="en-US" sz="1800" dirty="0"/>
              <a:t>Mean Avg Error = 2.36KwH</a:t>
            </a:r>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ircular Arrow 1">
            <a:extLst>
              <a:ext uri="{FF2B5EF4-FFF2-40B4-BE49-F238E27FC236}">
                <a16:creationId xmlns:a16="http://schemas.microsoft.com/office/drawing/2014/main" id="{5CE3C9CA-CE29-614E-AAB7-52558099E56E}"/>
              </a:ext>
            </a:extLst>
          </p:cNvPr>
          <p:cNvSpPr/>
          <p:nvPr/>
        </p:nvSpPr>
        <p:spPr>
          <a:xfrm>
            <a:off x="10008127" y="1580605"/>
            <a:ext cx="1600200" cy="774492"/>
          </a:xfrm>
          <a:prstGeom prst="circularArrow">
            <a:avLst>
              <a:gd name="adj1" fmla="val 16963"/>
              <a:gd name="adj2" fmla="val 600048"/>
              <a:gd name="adj3" fmla="val 21329995"/>
              <a:gd name="adj4" fmla="val 10516711"/>
              <a:gd name="adj5" fmla="val 19186"/>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pic>
        <p:nvPicPr>
          <p:cNvPr id="11266" name="Picture 2">
            <a:extLst>
              <a:ext uri="{FF2B5EF4-FFF2-40B4-BE49-F238E27FC236}">
                <a16:creationId xmlns:a16="http://schemas.microsoft.com/office/drawing/2014/main" id="{4262F2C7-E96F-7547-9D2D-933D90F998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124" y="961977"/>
            <a:ext cx="5204636" cy="560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57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9770"/>
            <a:ext cx="10058400" cy="784531"/>
          </a:xfrm>
        </p:spPr>
        <p:txBody>
          <a:bodyPr>
            <a:normAutofit fontScale="90000"/>
          </a:bodyPr>
          <a:lstStyle/>
          <a:p>
            <a:r>
              <a:rPr lang="en-US" dirty="0"/>
              <a:t>5. Model evaluation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675600" y="1215158"/>
            <a:ext cx="3555932" cy="1907422"/>
          </a:xfrm>
        </p:spPr>
        <p:txBody>
          <a:bodyPr>
            <a:normAutofit fontScale="70000" lnSpcReduction="20000"/>
          </a:bodyPr>
          <a:lstStyle/>
          <a:p>
            <a:r>
              <a:rPr lang="en-US" dirty="0"/>
              <a:t>Critical Features: </a:t>
            </a:r>
          </a:p>
          <a:p>
            <a:pPr lvl="1"/>
            <a:r>
              <a:rPr lang="en-US" dirty="0"/>
              <a:t>Temperature</a:t>
            </a:r>
          </a:p>
          <a:p>
            <a:pPr lvl="1"/>
            <a:r>
              <a:rPr lang="en-US" dirty="0"/>
              <a:t># of bedrooms</a:t>
            </a:r>
          </a:p>
          <a:p>
            <a:pPr lvl="1"/>
            <a:r>
              <a:rPr lang="en-US" dirty="0"/>
              <a:t>Neighborhood Affluence</a:t>
            </a:r>
          </a:p>
          <a:p>
            <a:pPr lvl="1"/>
            <a:r>
              <a:rPr lang="en-US" dirty="0"/>
              <a:t>Sunday</a:t>
            </a:r>
          </a:p>
          <a:p>
            <a:r>
              <a:rPr lang="en-US" dirty="0"/>
              <a:t>Features to Drop:</a:t>
            </a:r>
          </a:p>
          <a:p>
            <a:pPr lvl="1"/>
            <a:r>
              <a:rPr lang="en-US" dirty="0"/>
              <a:t># of People</a:t>
            </a:r>
          </a:p>
          <a:p>
            <a:pPr lvl="1"/>
            <a:r>
              <a:rPr lang="en-US" dirty="0"/>
              <a:t>Pressure(Hg)</a:t>
            </a:r>
          </a:p>
          <a:p>
            <a:pPr lvl="1"/>
            <a:endParaRPr lang="en-US" dirty="0"/>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924539527"/>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427917AD-9C30-8F4B-A788-C843C68E71C3}"/>
              </a:ext>
            </a:extLst>
          </p:cNvPr>
          <p:cNvGrpSpPr/>
          <p:nvPr/>
        </p:nvGrpSpPr>
        <p:grpSpPr>
          <a:xfrm>
            <a:off x="4762568" y="1215158"/>
            <a:ext cx="3470038" cy="5263376"/>
            <a:chOff x="4360981" y="1371600"/>
            <a:chExt cx="3470038" cy="5263376"/>
          </a:xfrm>
        </p:grpSpPr>
        <p:pic>
          <p:nvPicPr>
            <p:cNvPr id="2" name="Picture 1">
              <a:extLst>
                <a:ext uri="{FF2B5EF4-FFF2-40B4-BE49-F238E27FC236}">
                  <a16:creationId xmlns:a16="http://schemas.microsoft.com/office/drawing/2014/main" id="{CAA2406B-7E2D-9A44-983D-67B74B76DE96}"/>
                </a:ext>
              </a:extLst>
            </p:cNvPr>
            <p:cNvPicPr>
              <a:picLocks noChangeAspect="1"/>
            </p:cNvPicPr>
            <p:nvPr/>
          </p:nvPicPr>
          <p:blipFill>
            <a:blip r:embed="rId7"/>
            <a:stretch>
              <a:fillRect/>
            </a:stretch>
          </p:blipFill>
          <p:spPr>
            <a:xfrm>
              <a:off x="4360981" y="1371600"/>
              <a:ext cx="3470038" cy="5263376"/>
            </a:xfrm>
            <a:prstGeom prst="rect">
              <a:avLst/>
            </a:prstGeom>
          </p:spPr>
        </p:pic>
        <p:sp>
          <p:nvSpPr>
            <p:cNvPr id="5" name="Rectangle 4">
              <a:extLst>
                <a:ext uri="{FF2B5EF4-FFF2-40B4-BE49-F238E27FC236}">
                  <a16:creationId xmlns:a16="http://schemas.microsoft.com/office/drawing/2014/main" id="{3A75F812-CCBE-BD49-BFFE-ECCCCB2CD99E}"/>
                </a:ext>
              </a:extLst>
            </p:cNvPr>
            <p:cNvSpPr/>
            <p:nvPr/>
          </p:nvSpPr>
          <p:spPr>
            <a:xfrm>
              <a:off x="6562464" y="3662108"/>
              <a:ext cx="367990" cy="189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2435CD-3C7E-F342-90F1-93CA00BDE22D}"/>
                </a:ext>
              </a:extLst>
            </p:cNvPr>
            <p:cNvSpPr/>
            <p:nvPr/>
          </p:nvSpPr>
          <p:spPr>
            <a:xfrm>
              <a:off x="6562464" y="4634151"/>
              <a:ext cx="367990" cy="189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Table 22">
            <a:extLst>
              <a:ext uri="{FF2B5EF4-FFF2-40B4-BE49-F238E27FC236}">
                <a16:creationId xmlns:a16="http://schemas.microsoft.com/office/drawing/2014/main" id="{C82CC82A-3C43-914C-B776-3A8036FA4092}"/>
              </a:ext>
            </a:extLst>
          </p:cNvPr>
          <p:cNvGraphicFramePr>
            <a:graphicFrameLocks noGrp="1"/>
          </p:cNvGraphicFramePr>
          <p:nvPr>
            <p:extLst>
              <p:ext uri="{D42A27DB-BD31-4B8C-83A1-F6EECF244321}">
                <p14:modId xmlns:p14="http://schemas.microsoft.com/office/powerpoint/2010/main" val="2987566215"/>
              </p:ext>
            </p:extLst>
          </p:nvPr>
        </p:nvGraphicFramePr>
        <p:xfrm>
          <a:off x="651754" y="3122580"/>
          <a:ext cx="3210249" cy="3454400"/>
        </p:xfrm>
        <a:graphic>
          <a:graphicData uri="http://schemas.openxmlformats.org/drawingml/2006/table">
            <a:tbl>
              <a:tblPr>
                <a:tableStyleId>{5940675A-B579-460E-94D1-54222C63F5DA}</a:tableStyleId>
              </a:tblPr>
              <a:tblGrid>
                <a:gridCol w="2081719">
                  <a:extLst>
                    <a:ext uri="{9D8B030D-6E8A-4147-A177-3AD203B41FA5}">
                      <a16:colId xmlns:a16="http://schemas.microsoft.com/office/drawing/2014/main" val="4166549259"/>
                    </a:ext>
                  </a:extLst>
                </a:gridCol>
                <a:gridCol w="1128530">
                  <a:extLst>
                    <a:ext uri="{9D8B030D-6E8A-4147-A177-3AD203B41FA5}">
                      <a16:colId xmlns:a16="http://schemas.microsoft.com/office/drawing/2014/main" val="1511509301"/>
                    </a:ext>
                  </a:extLst>
                </a:gridCol>
              </a:tblGrid>
              <a:tr h="203200">
                <a:tc gridSpan="2">
                  <a:txBody>
                    <a:bodyPr/>
                    <a:lstStyle/>
                    <a:p>
                      <a:pPr algn="ctr" fontAlgn="b"/>
                      <a:r>
                        <a:rPr lang="en-US" sz="1200" b="1" u="none" strike="noStrike" dirty="0">
                          <a:effectLst/>
                        </a:rPr>
                        <a:t>Lasso Modeling Results</a:t>
                      </a:r>
                      <a:endParaRPr lang="en-US" sz="1200" b="1" i="0" u="none" strike="noStrike" dirty="0">
                        <a:solidFill>
                          <a:srgbClr val="000000"/>
                        </a:solidFill>
                        <a:effectLst/>
                        <a:latin typeface="Courier New" panose="02070309020205020404" pitchFamily="49" charset="0"/>
                      </a:endParaRPr>
                    </a:p>
                  </a:txBody>
                  <a:tcPr marL="9525" marR="9525" marT="9525" marB="0" anchor="b">
                    <a:solidFill>
                      <a:schemeClr val="accent4">
                        <a:lumMod val="40000"/>
                        <a:lumOff val="60000"/>
                      </a:schemeClr>
                    </a:solidFill>
                  </a:tcPr>
                </a:tc>
                <a:tc hMerge="1">
                  <a:txBody>
                    <a:bodyPr/>
                    <a:lstStyle/>
                    <a:p>
                      <a:pPr algn="l" fontAlgn="b"/>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3791579438"/>
                  </a:ext>
                </a:extLst>
              </a:tr>
              <a:tr h="203200">
                <a:tc>
                  <a:txBody>
                    <a:bodyPr/>
                    <a:lstStyle/>
                    <a:p>
                      <a:pPr algn="ctr" fontAlgn="b"/>
                      <a:r>
                        <a:rPr lang="en-US" sz="1100" b="1" u="none" strike="noStrike" kern="1200" dirty="0">
                          <a:solidFill>
                            <a:schemeClr val="tx1"/>
                          </a:solidFill>
                          <a:effectLst/>
                          <a:latin typeface="+mn-lt"/>
                          <a:ea typeface="+mn-ea"/>
                          <a:cs typeface="+mn-cs"/>
                        </a:rPr>
                        <a:t>Parameter</a:t>
                      </a:r>
                    </a:p>
                  </a:txBody>
                  <a:tcPr marL="9525" marR="9525" marT="9525" marB="0" anchor="b">
                    <a:solidFill>
                      <a:schemeClr val="tx2">
                        <a:lumMod val="20000"/>
                        <a:lumOff val="80000"/>
                      </a:schemeClr>
                    </a:solidFill>
                  </a:tcPr>
                </a:tc>
                <a:tc>
                  <a:txBody>
                    <a:bodyPr/>
                    <a:lstStyle/>
                    <a:p>
                      <a:pPr algn="ctr" fontAlgn="b"/>
                      <a:r>
                        <a:rPr lang="en-US" sz="1100" b="1" u="none" strike="noStrike" kern="1200" dirty="0">
                          <a:solidFill>
                            <a:schemeClr val="tx1"/>
                          </a:solidFill>
                          <a:effectLst/>
                          <a:latin typeface="+mn-lt"/>
                          <a:ea typeface="+mn-ea"/>
                          <a:cs typeface="+mn-cs"/>
                        </a:rPr>
                        <a:t>Coefficient</a:t>
                      </a:r>
                    </a:p>
                  </a:txBody>
                  <a:tcPr marL="9525" marR="9525" marT="9525" marB="0" anchor="b">
                    <a:solidFill>
                      <a:schemeClr val="tx2">
                        <a:lumMod val="20000"/>
                        <a:lumOff val="80000"/>
                      </a:schemeClr>
                    </a:solidFill>
                  </a:tcPr>
                </a:tc>
                <a:extLst>
                  <a:ext uri="{0D108BD9-81ED-4DB2-BD59-A6C34878D82A}">
                    <a16:rowId xmlns:a16="http://schemas.microsoft.com/office/drawing/2014/main" val="2819376787"/>
                  </a:ext>
                </a:extLst>
              </a:tr>
              <a:tr h="203200">
                <a:tc>
                  <a:txBody>
                    <a:bodyPr/>
                    <a:lstStyle/>
                    <a:p>
                      <a:pPr algn="l" fontAlgn="b"/>
                      <a:r>
                        <a:rPr lang="en-US" sz="1000" u="none" strike="noStrike" dirty="0">
                          <a:effectLst/>
                        </a:rPr>
                        <a:t>Exp_Value_People</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tc>
                  <a:txBody>
                    <a:bodyPr/>
                    <a:lstStyle/>
                    <a:p>
                      <a:pPr algn="r" fontAlgn="b"/>
                      <a:r>
                        <a:rPr lang="en-US" sz="1000" u="none" strike="noStrike" dirty="0">
                          <a:effectLst/>
                        </a:rPr>
                        <a:t>0.0000</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extLst>
                  <a:ext uri="{0D108BD9-81ED-4DB2-BD59-A6C34878D82A}">
                    <a16:rowId xmlns:a16="http://schemas.microsoft.com/office/drawing/2014/main" val="1187599"/>
                  </a:ext>
                </a:extLst>
              </a:tr>
              <a:tr h="203200">
                <a:tc>
                  <a:txBody>
                    <a:bodyPr/>
                    <a:lstStyle/>
                    <a:p>
                      <a:pPr algn="l" fontAlgn="b"/>
                      <a:r>
                        <a:rPr lang="en-US" sz="1000" u="none" strike="noStrike" dirty="0" err="1">
                          <a:effectLst/>
                        </a:rPr>
                        <a:t>Exp_Value_Beds</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0.0836</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1941863057"/>
                  </a:ext>
                </a:extLst>
              </a:tr>
              <a:tr h="203200">
                <a:tc>
                  <a:txBody>
                    <a:bodyPr/>
                    <a:lstStyle/>
                    <a:p>
                      <a:pPr algn="l" fontAlgn="b"/>
                      <a:r>
                        <a:rPr lang="en-US" sz="1000" u="none" strike="noStrike" dirty="0">
                          <a:effectLst/>
                        </a:rPr>
                        <a:t>Temperature(F)</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-0.1974</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3231641880"/>
                  </a:ext>
                </a:extLst>
              </a:tr>
              <a:tr h="203200">
                <a:tc>
                  <a:txBody>
                    <a:bodyPr/>
                    <a:lstStyle/>
                    <a:p>
                      <a:pPr algn="l" fontAlgn="b"/>
                      <a:r>
                        <a:rPr lang="en-US" sz="1000" u="none" strike="noStrike" dirty="0">
                          <a:effectLst/>
                        </a:rPr>
                        <a:t>Humidity(%)</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0.0719</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875397437"/>
                  </a:ext>
                </a:extLst>
              </a:tr>
              <a:tr h="203200">
                <a:tc>
                  <a:txBody>
                    <a:bodyPr/>
                    <a:lstStyle/>
                    <a:p>
                      <a:pPr algn="l" fontAlgn="b"/>
                      <a:r>
                        <a:rPr lang="en-US" sz="1000" u="none" strike="noStrike">
                          <a:effectLst/>
                        </a:rPr>
                        <a:t>Wind_Speed(mph)</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0.0248</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219430714"/>
                  </a:ext>
                </a:extLst>
              </a:tr>
              <a:tr h="203200">
                <a:tc>
                  <a:txBody>
                    <a:bodyPr/>
                    <a:lstStyle/>
                    <a:p>
                      <a:pPr algn="l" fontAlgn="b"/>
                      <a:r>
                        <a:rPr lang="en-US" sz="1000" u="none" strike="noStrike" dirty="0">
                          <a:effectLst/>
                        </a:rPr>
                        <a:t>Pressure(Hg)</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tc>
                  <a:txBody>
                    <a:bodyPr/>
                    <a:lstStyle/>
                    <a:p>
                      <a:pPr algn="r" fontAlgn="b"/>
                      <a:r>
                        <a:rPr lang="en-US" sz="1000" u="none" strike="noStrike" dirty="0">
                          <a:effectLst/>
                        </a:rPr>
                        <a:t>0.0000</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extLst>
                  <a:ext uri="{0D108BD9-81ED-4DB2-BD59-A6C34878D82A}">
                    <a16:rowId xmlns:a16="http://schemas.microsoft.com/office/drawing/2014/main" val="3308046332"/>
                  </a:ext>
                </a:extLst>
              </a:tr>
              <a:tr h="203200">
                <a:tc>
                  <a:txBody>
                    <a:bodyPr/>
                    <a:lstStyle/>
                    <a:p>
                      <a:pPr algn="l" fontAlgn="b"/>
                      <a:r>
                        <a:rPr lang="en-US" sz="1000" u="none" strike="noStrike">
                          <a:effectLst/>
                        </a:rPr>
                        <a:t>Adversity</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0.0283</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532322993"/>
                  </a:ext>
                </a:extLst>
              </a:tr>
              <a:tr h="203200">
                <a:tc>
                  <a:txBody>
                    <a:bodyPr/>
                    <a:lstStyle/>
                    <a:p>
                      <a:pPr algn="l" fontAlgn="b"/>
                      <a:r>
                        <a:rPr lang="en-US" sz="1000" u="none" strike="noStrike" dirty="0">
                          <a:effectLst/>
                        </a:rPr>
                        <a:t>Affluent</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0.0817</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410673234"/>
                  </a:ext>
                </a:extLst>
              </a:tr>
              <a:tr h="203200">
                <a:tc>
                  <a:txBody>
                    <a:bodyPr/>
                    <a:lstStyle/>
                    <a:p>
                      <a:pPr algn="l" fontAlgn="b"/>
                      <a:r>
                        <a:rPr lang="en-US" sz="1000" u="none" strike="noStrike" dirty="0">
                          <a:effectLst/>
                        </a:rPr>
                        <a:t>Mon</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dirty="0">
                          <a:effectLst/>
                        </a:rPr>
                        <a:t>-0.1591</a:t>
                      </a:r>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480202713"/>
                  </a:ext>
                </a:extLst>
              </a:tr>
              <a:tr h="203200">
                <a:tc>
                  <a:txBody>
                    <a:bodyPr/>
                    <a:lstStyle/>
                    <a:p>
                      <a:pPr algn="l" fontAlgn="b"/>
                      <a:r>
                        <a:rPr lang="en-US" sz="1000" u="none" strike="noStrike" dirty="0">
                          <a:effectLst/>
                        </a:rPr>
                        <a:t>Sat</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0.0601</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277524324"/>
                  </a:ext>
                </a:extLst>
              </a:tr>
              <a:tr h="203200">
                <a:tc>
                  <a:txBody>
                    <a:bodyPr/>
                    <a:lstStyle/>
                    <a:p>
                      <a:pPr algn="l" fontAlgn="b"/>
                      <a:r>
                        <a:rPr lang="en-US" sz="1000" u="none" strike="noStrike" dirty="0">
                          <a:effectLst/>
                        </a:rPr>
                        <a:t>Sun</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0.1901</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1137586575"/>
                  </a:ext>
                </a:extLst>
              </a:tr>
              <a:tr h="203200">
                <a:tc>
                  <a:txBody>
                    <a:bodyPr/>
                    <a:lstStyle/>
                    <a:p>
                      <a:pPr algn="l" fontAlgn="b"/>
                      <a:r>
                        <a:rPr lang="en-US" sz="1000" u="none" strike="noStrike">
                          <a:effectLst/>
                        </a:rPr>
                        <a:t>Thu</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0.0000</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545581175"/>
                  </a:ext>
                </a:extLst>
              </a:tr>
              <a:tr h="203200">
                <a:tc>
                  <a:txBody>
                    <a:bodyPr/>
                    <a:lstStyle/>
                    <a:p>
                      <a:pPr algn="l" fontAlgn="b"/>
                      <a:r>
                        <a:rPr lang="en-US" sz="1000" u="none" strike="noStrike">
                          <a:effectLst/>
                        </a:rPr>
                        <a:t>Tue</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-0.0262</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280839388"/>
                  </a:ext>
                </a:extLst>
              </a:tr>
              <a:tr h="203200">
                <a:tc>
                  <a:txBody>
                    <a:bodyPr/>
                    <a:lstStyle/>
                    <a:p>
                      <a:pPr algn="l" fontAlgn="b"/>
                      <a:r>
                        <a:rPr lang="en-US" sz="1000" u="none" strike="noStrike">
                          <a:effectLst/>
                        </a:rPr>
                        <a:t>Fri</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0.0181</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921979032"/>
                  </a:ext>
                </a:extLst>
              </a:tr>
              <a:tr h="203200">
                <a:tc>
                  <a:txBody>
                    <a:bodyPr/>
                    <a:lstStyle/>
                    <a:p>
                      <a:pPr algn="l" fontAlgn="b"/>
                      <a:r>
                        <a:rPr lang="en-US" sz="1000" u="none" strike="noStrike">
                          <a:effectLst/>
                        </a:rPr>
                        <a:t>shifted</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dirty="0">
                          <a:effectLst/>
                        </a:rPr>
                        <a:t>8.8792</a:t>
                      </a:r>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415726833"/>
                  </a:ext>
                </a:extLst>
              </a:tr>
            </a:tbl>
          </a:graphicData>
        </a:graphic>
      </p:graphicFrame>
    </p:spTree>
    <p:extLst>
      <p:ext uri="{BB962C8B-B14F-4D97-AF65-F5344CB8AC3E}">
        <p14:creationId xmlns:p14="http://schemas.microsoft.com/office/powerpoint/2010/main" val="47217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9159005" cy="886968"/>
          </a:xfrm>
        </p:spPr>
        <p:txBody>
          <a:bodyPr/>
          <a:lstStyle/>
          <a:p>
            <a:r>
              <a:rPr lang="en-US" dirty="0"/>
              <a:t>Closing remarks</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14721" y="1449013"/>
            <a:ext cx="4423039" cy="3977640"/>
          </a:xfrm>
        </p:spPr>
        <p:txBody>
          <a:bodyPr>
            <a:normAutofit/>
          </a:bodyPr>
          <a:lstStyle/>
          <a:p>
            <a:r>
              <a:rPr lang="en-US" sz="1800" b="1" u="sng" dirty="0">
                <a:ln w="0"/>
                <a:solidFill>
                  <a:schemeClr val="accent1"/>
                </a:solidFill>
                <a:effectLst>
                  <a:outerShdw blurRad="38100" dist="25400" dir="5400000" algn="ctr" rotWithShape="0">
                    <a:srgbClr val="6E747A">
                      <a:alpha val="43000"/>
                    </a:srgbClr>
                  </a:outerShdw>
                </a:effectLst>
              </a:rPr>
              <a:t>Temperature</a:t>
            </a:r>
            <a:r>
              <a:rPr lang="en-US" sz="1800" dirty="0"/>
              <a:t> is the low-hanging fruit when it comes to reducing home energy consumption</a:t>
            </a:r>
          </a:p>
          <a:p>
            <a:pPr lvl="1"/>
            <a:r>
              <a:rPr lang="en-US" sz="1600" dirty="0"/>
              <a:t>Improve Home Insulation</a:t>
            </a:r>
          </a:p>
          <a:p>
            <a:pPr lvl="1"/>
            <a:r>
              <a:rPr lang="en-US" sz="1600" dirty="0"/>
              <a:t>Efficient Heating</a:t>
            </a:r>
          </a:p>
          <a:p>
            <a:pPr lvl="1"/>
            <a:r>
              <a:rPr lang="en-US" sz="1600" dirty="0"/>
              <a:t>More Scotch! </a:t>
            </a:r>
          </a:p>
          <a:p>
            <a:r>
              <a:rPr lang="en-US" sz="1800" dirty="0"/>
              <a:t>Future Work</a:t>
            </a:r>
          </a:p>
          <a:p>
            <a:pPr lvl="1"/>
            <a:r>
              <a:rPr lang="en-US" sz="1600" dirty="0"/>
              <a:t>Predict energy use on a national scale</a:t>
            </a:r>
          </a:p>
          <a:p>
            <a:pPr lvl="1"/>
            <a:r>
              <a:rPr lang="en-US" sz="1600" dirty="0"/>
              <a:t>Get more insight into how energy is used in homes</a:t>
            </a:r>
          </a:p>
          <a:p>
            <a:pPr marL="274320" lvl="1" indent="0">
              <a:buNone/>
            </a:pPr>
            <a:endParaRPr lang="en-US" sz="1600" dirty="0"/>
          </a:p>
        </p:txBody>
      </p:sp>
      <p:pic>
        <p:nvPicPr>
          <p:cNvPr id="13314" name="Picture 2" descr="New Scotch, Irish Whiskey, Craft Rye &amp; More - Whisky Advocate">
            <a:extLst>
              <a:ext uri="{FF2B5EF4-FFF2-40B4-BE49-F238E27FC236}">
                <a16:creationId xmlns:a16="http://schemas.microsoft.com/office/drawing/2014/main" id="{A055D8D8-B9F6-5D4C-8D73-503DEB6F1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372" y="1449013"/>
            <a:ext cx="5966461" cy="39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15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1346</TotalTime>
  <Words>508</Words>
  <Application>Microsoft Macintosh PowerPoint</Application>
  <PresentationFormat>Widescreen</PresentationFormat>
  <Paragraphs>154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Inter</vt:lpstr>
      <vt:lpstr>Rockwell</vt:lpstr>
      <vt:lpstr>Rockwell Condensed</vt:lpstr>
      <vt:lpstr>Rockwell Extra Bold</vt:lpstr>
      <vt:lpstr>Wingdings</vt:lpstr>
      <vt:lpstr>Wood Type</vt:lpstr>
      <vt:lpstr>Predicting daily Energy usage for homes in london</vt:lpstr>
      <vt:lpstr>1. Business Understanding</vt:lpstr>
      <vt:lpstr>2: Data Understanding</vt:lpstr>
      <vt:lpstr>3. Data Preparation</vt:lpstr>
      <vt:lpstr>3: Data Preparation</vt:lpstr>
      <vt:lpstr>4. Data Modeling</vt:lpstr>
      <vt:lpstr>4. Data Modeling</vt:lpstr>
      <vt:lpstr>5. Model evaluation</vt:lpstr>
      <vt:lpstr>Closing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Presentation</dc:title>
  <dc:creator>Rami Subramaniam</dc:creator>
  <cp:lastModifiedBy>Rami Subramaniam</cp:lastModifiedBy>
  <cp:revision>47</cp:revision>
  <dcterms:created xsi:type="dcterms:W3CDTF">2020-10-03T23:08:01Z</dcterms:created>
  <dcterms:modified xsi:type="dcterms:W3CDTF">2020-10-09T12:34:11Z</dcterms:modified>
</cp:coreProperties>
</file>