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1" y="1319543"/>
            <a:ext cx="8915399" cy="2262781"/>
          </a:xfrm>
        </p:spPr>
        <p:txBody>
          <a:bodyPr/>
          <a:lstStyle/>
          <a:p>
            <a:r>
              <a:rPr lang="en-US" dirty="0" smtClean="0"/>
              <a:t>Web App To Plan travel</a:t>
            </a:r>
            <a:endParaRPr lang="en-US" dirty="0"/>
          </a:p>
        </p:txBody>
      </p:sp>
      <p:sp>
        <p:nvSpPr>
          <p:cNvPr id="3" name="Subtitle 2"/>
          <p:cNvSpPr>
            <a:spLocks noGrp="1"/>
          </p:cNvSpPr>
          <p:nvPr>
            <p:ph type="subTitle" idx="1"/>
          </p:nvPr>
        </p:nvSpPr>
        <p:spPr>
          <a:xfrm>
            <a:off x="2761228" y="3582324"/>
            <a:ext cx="8915399" cy="1126283"/>
          </a:xfrm>
        </p:spPr>
        <p:txBody>
          <a:bodyPr>
            <a:normAutofit/>
          </a:bodyPr>
          <a:lstStyle/>
          <a:p>
            <a:r>
              <a:rPr lang="en-US" sz="2400" dirty="0" smtClean="0"/>
              <a:t>Literature Review</a:t>
            </a:r>
            <a:endParaRPr lang="en-US" sz="2400" dirty="0"/>
          </a:p>
        </p:txBody>
      </p:sp>
      <p:sp>
        <p:nvSpPr>
          <p:cNvPr id="4" name="TextBox 3"/>
          <p:cNvSpPr txBox="1"/>
          <p:nvPr/>
        </p:nvSpPr>
        <p:spPr>
          <a:xfrm>
            <a:off x="8389545" y="5148021"/>
            <a:ext cx="3802455" cy="1646605"/>
          </a:xfrm>
          <a:prstGeom prst="rect">
            <a:avLst/>
          </a:prstGeom>
          <a:noFill/>
        </p:spPr>
        <p:txBody>
          <a:bodyPr wrap="square" rtlCol="0">
            <a:spAutoFit/>
          </a:bodyPr>
          <a:lstStyle/>
          <a:p>
            <a:r>
              <a:rPr lang="en-US" sz="2000" u="sng" dirty="0" smtClean="0"/>
              <a:t>Team:</a:t>
            </a:r>
          </a:p>
          <a:p>
            <a:pPr>
              <a:lnSpc>
                <a:spcPct val="150000"/>
              </a:lnSpc>
            </a:pPr>
            <a:r>
              <a:rPr lang="en-US" dirty="0" smtClean="0"/>
              <a:t>M.Gitanjani</a:t>
            </a:r>
            <a:r>
              <a:rPr lang="en-US" dirty="0" smtClean="0"/>
              <a:t>(21R21A12H5)</a:t>
            </a:r>
          </a:p>
          <a:p>
            <a:pPr>
              <a:lnSpc>
                <a:spcPct val="150000"/>
              </a:lnSpc>
            </a:pPr>
            <a:r>
              <a:rPr lang="en-US" dirty="0" smtClean="0"/>
              <a:t>Ch. Lakshmi </a:t>
            </a:r>
            <a:r>
              <a:rPr lang="en-US" dirty="0" smtClean="0"/>
              <a:t>Priya</a:t>
            </a:r>
            <a:r>
              <a:rPr lang="en-US" dirty="0" smtClean="0"/>
              <a:t>(21R21A12E1)</a:t>
            </a:r>
          </a:p>
          <a:p>
            <a:pPr>
              <a:lnSpc>
                <a:spcPct val="150000"/>
              </a:lnSpc>
            </a:pPr>
            <a:r>
              <a:rPr lang="en-US" dirty="0" smtClean="0"/>
              <a:t>K.Sai</a:t>
            </a:r>
            <a:r>
              <a:rPr lang="en-US" dirty="0" smtClean="0"/>
              <a:t> Ram(21R21A12F9)</a:t>
            </a:r>
            <a:endParaRPr lang="en-US" dirty="0"/>
          </a:p>
        </p:txBody>
      </p:sp>
    </p:spTree>
    <p:extLst>
      <p:ext uri="{BB962C8B-B14F-4D97-AF65-F5344CB8AC3E}">
        <p14:creationId xmlns:p14="http://schemas.microsoft.com/office/powerpoint/2010/main" val="1432724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6215"/>
          </a:xfrm>
        </p:spPr>
        <p:txBody>
          <a:bodyPr>
            <a:noAutofit/>
          </a:bodyPr>
          <a:lstStyle/>
          <a:p>
            <a:r>
              <a:rPr lang="en-US" dirty="0"/>
              <a:t>Roadtrippers</a:t>
            </a:r>
            <a:endParaRPr lang="en-US" dirty="0"/>
          </a:p>
        </p:txBody>
      </p:sp>
      <p:sp>
        <p:nvSpPr>
          <p:cNvPr id="3" name="Content Placeholder 2"/>
          <p:cNvSpPr>
            <a:spLocks noGrp="1"/>
          </p:cNvSpPr>
          <p:nvPr>
            <p:ph idx="1"/>
          </p:nvPr>
        </p:nvSpPr>
        <p:spPr>
          <a:xfrm>
            <a:off x="2978590" y="1821607"/>
            <a:ext cx="8526022" cy="4089615"/>
          </a:xfrm>
        </p:spPr>
        <p:txBody>
          <a:bodyPr/>
          <a:lstStyle/>
          <a:p>
            <a:r>
              <a:rPr lang="en-US" b="1" u="sng" dirty="0"/>
              <a:t>Route Planning and Stop Recommendations</a:t>
            </a:r>
            <a:r>
              <a:rPr lang="en-US" u="sng" dirty="0"/>
              <a:t>: </a:t>
            </a:r>
            <a:r>
              <a:rPr lang="en-US" dirty="0"/>
              <a:t>Roadtrippers</a:t>
            </a:r>
            <a:r>
              <a:rPr lang="en-US" dirty="0"/>
              <a:t> allows users to plot their journey and offers suggestions for interesting stops, such as historic sites, scenic views, and popular landmarks</a:t>
            </a:r>
            <a:r>
              <a:rPr lang="en-US" dirty="0" smtClean="0"/>
              <a:t>.</a:t>
            </a:r>
          </a:p>
          <a:p>
            <a:r>
              <a:rPr lang="en-US" b="1" u="sng" dirty="0"/>
              <a:t>Community Reviews and Recommendations</a:t>
            </a:r>
            <a:r>
              <a:rPr lang="en-US" dirty="0"/>
              <a:t>: The app includes user-generated reviews and recommendations, which help travelers discover less mainstream points of interest along their routes</a:t>
            </a:r>
            <a:r>
              <a:rPr lang="en-US" dirty="0" smtClean="0"/>
              <a:t>.</a:t>
            </a:r>
          </a:p>
          <a:p>
            <a:r>
              <a:rPr lang="en-US" b="1" u="sng" dirty="0"/>
              <a:t>Integration with Navigation Systems</a:t>
            </a:r>
            <a:r>
              <a:rPr lang="en-US" u="sng" dirty="0"/>
              <a:t>: </a:t>
            </a:r>
            <a:r>
              <a:rPr lang="en-US" dirty="0"/>
              <a:t>Roadtrippers</a:t>
            </a:r>
            <a:r>
              <a:rPr lang="en-US" dirty="0"/>
              <a:t> is compatible with GPS and navigation systems, allowing for smooth transitions between route planning and on-road navigation</a:t>
            </a:r>
            <a:r>
              <a:rPr lang="en-US" dirty="0" smtClean="0"/>
              <a:t>.</a:t>
            </a:r>
          </a:p>
          <a:p>
            <a:pPr marL="0" indent="0">
              <a:buNone/>
            </a:pPr>
            <a:endParaRPr lang="en-US" dirty="0"/>
          </a:p>
        </p:txBody>
      </p:sp>
      <p:sp>
        <p:nvSpPr>
          <p:cNvPr id="4" name="TextBox 3"/>
          <p:cNvSpPr txBox="1"/>
          <p:nvPr/>
        </p:nvSpPr>
        <p:spPr>
          <a:xfrm>
            <a:off x="2679825" y="1205392"/>
            <a:ext cx="2344848" cy="461665"/>
          </a:xfrm>
          <a:prstGeom prst="rect">
            <a:avLst/>
          </a:prstGeom>
          <a:noFill/>
        </p:spPr>
        <p:txBody>
          <a:bodyPr wrap="square" rtlCol="0">
            <a:spAutoFit/>
          </a:bodyPr>
          <a:lstStyle/>
          <a:p>
            <a:r>
              <a:rPr lang="en-US" sz="2400" dirty="0" smtClean="0">
                <a:solidFill>
                  <a:schemeClr val="accent2">
                    <a:lumMod val="75000"/>
                  </a:schemeClr>
                </a:solidFill>
              </a:rPr>
              <a:t>Features</a:t>
            </a:r>
            <a:endParaRPr lang="en-US" sz="2400" dirty="0">
              <a:solidFill>
                <a:schemeClr val="accent2">
                  <a:lumMod val="75000"/>
                </a:schemeClr>
              </a:solidFill>
            </a:endParaRPr>
          </a:p>
        </p:txBody>
      </p:sp>
    </p:spTree>
    <p:extLst>
      <p:ext uri="{BB962C8B-B14F-4D97-AF65-F5344CB8AC3E}">
        <p14:creationId xmlns:p14="http://schemas.microsoft.com/office/powerpoint/2010/main" val="348624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5268"/>
          </a:xfrm>
        </p:spPr>
        <p:txBody>
          <a:bodyPr>
            <a:noAutofit/>
          </a:bodyPr>
          <a:lstStyle/>
          <a:p>
            <a:r>
              <a:rPr lang="en-US" dirty="0"/>
              <a:t>Roadtrippers</a:t>
            </a:r>
            <a:endParaRPr lang="en-US" dirty="0"/>
          </a:p>
        </p:txBody>
      </p:sp>
      <p:sp>
        <p:nvSpPr>
          <p:cNvPr id="3" name="Content Placeholder 2"/>
          <p:cNvSpPr>
            <a:spLocks noGrp="1"/>
          </p:cNvSpPr>
          <p:nvPr>
            <p:ph idx="1"/>
          </p:nvPr>
        </p:nvSpPr>
        <p:spPr>
          <a:xfrm>
            <a:off x="2978590" y="1874067"/>
            <a:ext cx="8526022" cy="4037155"/>
          </a:xfrm>
        </p:spPr>
        <p:txBody>
          <a:bodyPr/>
          <a:lstStyle/>
          <a:p>
            <a:r>
              <a:rPr lang="en-US" b="1" u="sng" dirty="0"/>
              <a:t>Limited Regional Coverage</a:t>
            </a:r>
            <a:r>
              <a:rPr lang="en-US" u="sng" dirty="0"/>
              <a:t>: </a:t>
            </a:r>
            <a:r>
              <a:rPr lang="en-US" dirty="0"/>
              <a:t>Roadtrippers</a:t>
            </a:r>
            <a:r>
              <a:rPr lang="en-US" dirty="0"/>
              <a:t> primarily covers the United States, and while it has some content for international destinations, its functionality is best for U.S.-based road trips</a:t>
            </a:r>
            <a:r>
              <a:rPr lang="en-US" dirty="0" smtClean="0"/>
              <a:t>.</a:t>
            </a:r>
          </a:p>
          <a:p>
            <a:r>
              <a:rPr lang="en-US" b="1" u="sng" dirty="0"/>
              <a:t>Subscription Model for Advanced Features</a:t>
            </a:r>
            <a:r>
              <a:rPr lang="en-US" dirty="0"/>
              <a:t>: </a:t>
            </a:r>
            <a:r>
              <a:rPr lang="en-US" dirty="0"/>
              <a:t>Roadtrippers</a:t>
            </a:r>
            <a:r>
              <a:rPr lang="en-US" dirty="0"/>
              <a:t> offers a paid subscription for users who want to add more than a limited number of stops to their route, which can be restrictive for long, complex journeys</a:t>
            </a:r>
            <a:r>
              <a:rPr lang="en-US" dirty="0" smtClean="0"/>
              <a:t>.</a:t>
            </a:r>
          </a:p>
          <a:p>
            <a:r>
              <a:rPr lang="en-US" b="1" u="sng" dirty="0"/>
              <a:t>Interface Complexity</a:t>
            </a:r>
            <a:r>
              <a:rPr lang="en-US" u="sng" dirty="0"/>
              <a:t>: </a:t>
            </a:r>
            <a:r>
              <a:rPr lang="en-US" dirty="0"/>
              <a:t>Some users report that the app's interface is difficult to navigate, especially when customizing or modifying routes.</a:t>
            </a:r>
          </a:p>
        </p:txBody>
      </p:sp>
      <p:sp>
        <p:nvSpPr>
          <p:cNvPr id="4" name="TextBox 3"/>
          <p:cNvSpPr txBox="1"/>
          <p:nvPr/>
        </p:nvSpPr>
        <p:spPr>
          <a:xfrm>
            <a:off x="2589212" y="1276539"/>
            <a:ext cx="2082297" cy="461665"/>
          </a:xfrm>
          <a:prstGeom prst="rect">
            <a:avLst/>
          </a:prstGeom>
          <a:noFill/>
        </p:spPr>
        <p:txBody>
          <a:bodyPr wrap="square" rtlCol="0">
            <a:spAutoFit/>
          </a:bodyPr>
          <a:lstStyle/>
          <a:p>
            <a:r>
              <a:rPr lang="en-US" sz="2400" dirty="0" smtClean="0">
                <a:solidFill>
                  <a:schemeClr val="accent2">
                    <a:lumMod val="75000"/>
                  </a:schemeClr>
                </a:solidFill>
              </a:rPr>
              <a:t>Limitations</a:t>
            </a:r>
            <a:endParaRPr lang="en-US" sz="2400" dirty="0">
              <a:solidFill>
                <a:schemeClr val="accent2">
                  <a:lumMod val="75000"/>
                </a:schemeClr>
              </a:solidFill>
            </a:endParaRPr>
          </a:p>
        </p:txBody>
      </p:sp>
    </p:spTree>
    <p:extLst>
      <p:ext uri="{BB962C8B-B14F-4D97-AF65-F5344CB8AC3E}">
        <p14:creationId xmlns:p14="http://schemas.microsoft.com/office/powerpoint/2010/main" val="852596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0124"/>
          </a:xfrm>
        </p:spPr>
        <p:txBody>
          <a:bodyPr/>
          <a:lstStyle/>
          <a:p>
            <a:r>
              <a:rPr lang="en-US" dirty="0"/>
              <a:t>Conclusion</a:t>
            </a:r>
          </a:p>
        </p:txBody>
      </p:sp>
      <p:sp>
        <p:nvSpPr>
          <p:cNvPr id="3" name="Content Placeholder 2"/>
          <p:cNvSpPr>
            <a:spLocks noGrp="1"/>
          </p:cNvSpPr>
          <p:nvPr>
            <p:ph idx="1"/>
          </p:nvPr>
        </p:nvSpPr>
        <p:spPr>
          <a:xfrm>
            <a:off x="2592925" y="1563231"/>
            <a:ext cx="8915400" cy="4412055"/>
          </a:xfrm>
        </p:spPr>
        <p:txBody>
          <a:bodyPr/>
          <a:lstStyle/>
          <a:p>
            <a:pPr>
              <a:lnSpc>
                <a:spcPct val="150000"/>
              </a:lnSpc>
            </a:pPr>
            <a:r>
              <a:rPr lang="en-US" dirty="0"/>
              <a:t>In summary, Google Trips, </a:t>
            </a:r>
            <a:r>
              <a:rPr lang="en-US" dirty="0"/>
              <a:t>TripIt</a:t>
            </a:r>
            <a:r>
              <a:rPr lang="en-US" dirty="0"/>
              <a:t>, and </a:t>
            </a:r>
            <a:r>
              <a:rPr lang="en-US" dirty="0"/>
              <a:t>Roadtrippers</a:t>
            </a:r>
            <a:r>
              <a:rPr lang="en-US" dirty="0"/>
              <a:t> offer valuable tools for modern travelers, each with unique strengths that cater to different aspects of travel. Google Trips, despite its discontinuation, highlighted the convenience of a centralized, automated itinerary planner. </a:t>
            </a:r>
            <a:r>
              <a:rPr lang="en-US" dirty="0"/>
              <a:t>TripIt’s</a:t>
            </a:r>
            <a:r>
              <a:rPr lang="en-US" dirty="0"/>
              <a:t> organizational strengths and real-time alerts serve the needs of business and frequent travelers, while </a:t>
            </a:r>
            <a:r>
              <a:rPr lang="en-US" dirty="0"/>
              <a:t>Roadtrippers</a:t>
            </a:r>
            <a:r>
              <a:rPr lang="en-US" dirty="0"/>
              <a:t> appeals to those seeking curated road trip experiences.</a:t>
            </a:r>
          </a:p>
        </p:txBody>
      </p:sp>
    </p:spTree>
    <p:extLst>
      <p:ext uri="{BB962C8B-B14F-4D97-AF65-F5344CB8AC3E}">
        <p14:creationId xmlns:p14="http://schemas.microsoft.com/office/powerpoint/2010/main" val="87940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4984" y="2453489"/>
            <a:ext cx="8911687" cy="1656784"/>
          </a:xfrm>
        </p:spPr>
        <p:txBody>
          <a:bodyPr>
            <a:normAutofit/>
          </a:bodyPr>
          <a:lstStyle/>
          <a:p>
            <a:pPr algn="ctr"/>
            <a:r>
              <a:rPr lang="en-US" sz="8800" dirty="0" smtClean="0"/>
              <a:t>THAN</a:t>
            </a:r>
            <a:r>
              <a:rPr lang="en-US" sz="8800" dirty="0"/>
              <a:t>K</a:t>
            </a:r>
            <a:r>
              <a:rPr lang="en-US" sz="8800" dirty="0" smtClean="0"/>
              <a:t> YO</a:t>
            </a:r>
            <a:r>
              <a:rPr lang="en-US" sz="8800" dirty="0"/>
              <a:t>U</a:t>
            </a:r>
          </a:p>
        </p:txBody>
      </p:sp>
    </p:spTree>
    <p:extLst>
      <p:ext uri="{BB962C8B-B14F-4D97-AF65-F5344CB8AC3E}">
        <p14:creationId xmlns:p14="http://schemas.microsoft.com/office/powerpoint/2010/main" val="174813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7284"/>
          </a:xfrm>
        </p:spPr>
        <p:txBody>
          <a:bodyPr/>
          <a:lstStyle/>
          <a:p>
            <a:r>
              <a:rPr lang="en-US" dirty="0" smtClean="0"/>
              <a:t>Introduction</a:t>
            </a:r>
            <a:endParaRPr lang="en-US" dirty="0"/>
          </a:p>
        </p:txBody>
      </p:sp>
      <p:sp>
        <p:nvSpPr>
          <p:cNvPr id="3" name="Content Placeholder 2"/>
          <p:cNvSpPr>
            <a:spLocks noGrp="1"/>
          </p:cNvSpPr>
          <p:nvPr>
            <p:ph idx="1"/>
          </p:nvPr>
        </p:nvSpPr>
        <p:spPr>
          <a:xfrm>
            <a:off x="2589212" y="1511929"/>
            <a:ext cx="8915400" cy="4399293"/>
          </a:xfrm>
        </p:spPr>
        <p:txBody>
          <a:bodyPr/>
          <a:lstStyle/>
          <a:p>
            <a:pPr>
              <a:lnSpc>
                <a:spcPct val="150000"/>
              </a:lnSpc>
            </a:pPr>
            <a:r>
              <a:rPr lang="en-US" dirty="0"/>
              <a:t>With the proliferation of digital tools, the travel and tourism industry has experienced a paradigm shift in how travelers organize and manage their journeys. Travel planning applications, in particular, have become indispensable for many, offering streamlined itineraries, real-time updates, and personalized recommendations that enhance the travel experience. This literature review examines the landscape of travel planning apps, focusing specifically on Google Trips, </a:t>
            </a:r>
            <a:r>
              <a:rPr lang="en-US" dirty="0"/>
              <a:t>TripIt</a:t>
            </a:r>
            <a:r>
              <a:rPr lang="en-US" dirty="0"/>
              <a:t>, and </a:t>
            </a:r>
            <a:r>
              <a:rPr lang="en-US" dirty="0"/>
              <a:t>Roadtrippers</a:t>
            </a:r>
            <a:r>
              <a:rPr lang="en-US" dirty="0"/>
              <a:t>.</a:t>
            </a:r>
          </a:p>
        </p:txBody>
      </p:sp>
    </p:spTree>
    <p:extLst>
      <p:ext uri="{BB962C8B-B14F-4D97-AF65-F5344CB8AC3E}">
        <p14:creationId xmlns:p14="http://schemas.microsoft.com/office/powerpoint/2010/main" val="211594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1070"/>
          </a:xfrm>
        </p:spPr>
        <p:txBody>
          <a:bodyPr/>
          <a:lstStyle/>
          <a:p>
            <a:r>
              <a:rPr lang="en-US" dirty="0"/>
              <a:t>Google Trips</a:t>
            </a:r>
          </a:p>
        </p:txBody>
      </p:sp>
      <p:sp>
        <p:nvSpPr>
          <p:cNvPr id="3" name="Content Placeholder 2"/>
          <p:cNvSpPr>
            <a:spLocks noGrp="1"/>
          </p:cNvSpPr>
          <p:nvPr>
            <p:ph idx="1"/>
          </p:nvPr>
        </p:nvSpPr>
        <p:spPr>
          <a:xfrm>
            <a:off x="2589212" y="1593410"/>
            <a:ext cx="8915400" cy="4317812"/>
          </a:xfrm>
        </p:spPr>
        <p:txBody>
          <a:bodyPr/>
          <a:lstStyle/>
          <a:p>
            <a:pPr>
              <a:lnSpc>
                <a:spcPct val="150000"/>
              </a:lnSpc>
            </a:pPr>
            <a:r>
              <a:rPr lang="en-US" dirty="0"/>
              <a:t>Google Trips was a travel app launched by Google that aimed to centralize trip planning in a single, user-friendly interface. Although the app was discontinued in 2019, several of its features have been integrated into Google Maps and Google Travel. Google Trips allowed users to organize itineraries by automatically importing travel details, such as flight confirmations and hotel reservations, directly from Gmail. It also provided personalized recommendations for sightseeing, dining, and local activities</a:t>
            </a:r>
          </a:p>
        </p:txBody>
      </p:sp>
    </p:spTree>
    <p:extLst>
      <p:ext uri="{BB962C8B-B14F-4D97-AF65-F5344CB8AC3E}">
        <p14:creationId xmlns:p14="http://schemas.microsoft.com/office/powerpoint/2010/main" val="230393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4322"/>
          </a:xfrm>
        </p:spPr>
        <p:txBody>
          <a:bodyPr>
            <a:noAutofit/>
          </a:bodyPr>
          <a:lstStyle/>
          <a:p>
            <a:r>
              <a:rPr lang="en-US" dirty="0"/>
              <a:t>Google Trips</a:t>
            </a:r>
          </a:p>
        </p:txBody>
      </p:sp>
      <p:sp>
        <p:nvSpPr>
          <p:cNvPr id="3" name="Content Placeholder 2"/>
          <p:cNvSpPr>
            <a:spLocks noGrp="1"/>
          </p:cNvSpPr>
          <p:nvPr>
            <p:ph idx="1"/>
          </p:nvPr>
        </p:nvSpPr>
        <p:spPr>
          <a:xfrm>
            <a:off x="2815627" y="1892754"/>
            <a:ext cx="8692697" cy="4353447"/>
          </a:xfrm>
        </p:spPr>
        <p:txBody>
          <a:bodyPr>
            <a:normAutofit/>
          </a:bodyPr>
          <a:lstStyle/>
          <a:p>
            <a:r>
              <a:rPr lang="en-US" sz="1600" b="1" u="sng" dirty="0"/>
              <a:t>Automated Itinerary Creation</a:t>
            </a:r>
            <a:r>
              <a:rPr lang="en-US" sz="1600" u="sng" dirty="0"/>
              <a:t>: </a:t>
            </a:r>
            <a:r>
              <a:rPr lang="en-US" sz="1600" dirty="0"/>
              <a:t>Google Trips organized travel details like flights, hotel reservations, and car rentals, using data extracted from users' Gmail accounts. This automation saved users time by consolidating travel information into a single platform</a:t>
            </a:r>
            <a:r>
              <a:rPr lang="en-US" sz="1600" dirty="0" smtClean="0"/>
              <a:t>.</a:t>
            </a:r>
          </a:p>
          <a:p>
            <a:r>
              <a:rPr lang="en-US" sz="1600" b="1" u="sng" dirty="0"/>
              <a:t>Day Planning Suggestions</a:t>
            </a:r>
            <a:r>
              <a:rPr lang="en-US" sz="1600" u="sng" dirty="0"/>
              <a:t>: </a:t>
            </a:r>
            <a:r>
              <a:rPr lang="en-US" sz="1600" dirty="0"/>
              <a:t>Based on user preferences and popular local attractions, Google Trips suggested day-by-day itineraries that covered significant landmarks, local hotspots, and recommended dining options</a:t>
            </a:r>
            <a:r>
              <a:rPr lang="en-US" sz="1600" dirty="0" smtClean="0"/>
              <a:t>.</a:t>
            </a:r>
          </a:p>
          <a:p>
            <a:r>
              <a:rPr lang="en-US" sz="1600" b="1" u="sng" dirty="0"/>
              <a:t>Offline Access</a:t>
            </a:r>
            <a:r>
              <a:rPr lang="en-US" sz="1600" dirty="0"/>
              <a:t>: One of Google Trips' key features was its offline access capability. Users could download their itineraries, maps, and other travel details, making them available even without an internet connection—a feature especially helpful for international travelers concerned about data costs</a:t>
            </a:r>
            <a:r>
              <a:rPr lang="en-US" sz="1600" dirty="0" smtClean="0"/>
              <a:t>.</a:t>
            </a:r>
          </a:p>
          <a:p>
            <a:r>
              <a:rPr lang="en-US" sz="1600" b="1" u="sng" dirty="0"/>
              <a:t>Personalized Recommendations</a:t>
            </a:r>
            <a:r>
              <a:rPr lang="en-US" sz="1600" dirty="0"/>
              <a:t>: The app curated recommendations based on user location and history, presenting suggestions for nearby attractions and local events, often tailored to match the user's interests.</a:t>
            </a:r>
          </a:p>
        </p:txBody>
      </p:sp>
      <p:sp>
        <p:nvSpPr>
          <p:cNvPr id="5" name="TextBox 4"/>
          <p:cNvSpPr txBox="1"/>
          <p:nvPr/>
        </p:nvSpPr>
        <p:spPr>
          <a:xfrm>
            <a:off x="2683459" y="1258432"/>
            <a:ext cx="3690180" cy="461665"/>
          </a:xfrm>
          <a:prstGeom prst="rect">
            <a:avLst/>
          </a:prstGeom>
          <a:noFill/>
        </p:spPr>
        <p:txBody>
          <a:bodyPr wrap="square" rtlCol="0">
            <a:spAutoFit/>
          </a:bodyPr>
          <a:lstStyle/>
          <a:p>
            <a:r>
              <a:rPr lang="en-US" sz="2400" dirty="0" smtClean="0">
                <a:solidFill>
                  <a:schemeClr val="accent2">
                    <a:lumMod val="75000"/>
                  </a:schemeClr>
                </a:solidFill>
              </a:rPr>
              <a:t>Features</a:t>
            </a:r>
            <a:endParaRPr lang="en-US" sz="2400" dirty="0">
              <a:solidFill>
                <a:schemeClr val="accent2">
                  <a:lumMod val="75000"/>
                </a:schemeClr>
              </a:solidFill>
            </a:endParaRPr>
          </a:p>
        </p:txBody>
      </p:sp>
    </p:spTree>
    <p:extLst>
      <p:ext uri="{BB962C8B-B14F-4D97-AF65-F5344CB8AC3E}">
        <p14:creationId xmlns:p14="http://schemas.microsoft.com/office/powerpoint/2010/main" val="105397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1482"/>
          </a:xfrm>
        </p:spPr>
        <p:txBody>
          <a:bodyPr/>
          <a:lstStyle/>
          <a:p>
            <a:r>
              <a:rPr lang="en-US" dirty="0"/>
              <a:t>Google Trips</a:t>
            </a:r>
          </a:p>
        </p:txBody>
      </p:sp>
      <p:sp>
        <p:nvSpPr>
          <p:cNvPr id="3" name="Content Placeholder 2"/>
          <p:cNvSpPr>
            <a:spLocks noGrp="1"/>
          </p:cNvSpPr>
          <p:nvPr>
            <p:ph idx="1"/>
          </p:nvPr>
        </p:nvSpPr>
        <p:spPr>
          <a:xfrm>
            <a:off x="2860816" y="1916317"/>
            <a:ext cx="8915400" cy="3777622"/>
          </a:xfrm>
        </p:spPr>
        <p:txBody>
          <a:bodyPr>
            <a:normAutofit/>
          </a:bodyPr>
          <a:lstStyle/>
          <a:p>
            <a:r>
              <a:rPr lang="en-US" b="1" u="sng" dirty="0"/>
              <a:t>Privacy Concerns</a:t>
            </a:r>
            <a:r>
              <a:rPr lang="en-US" u="sng" dirty="0"/>
              <a:t>: </a:t>
            </a:r>
            <a:r>
              <a:rPr lang="en-US" dirty="0"/>
              <a:t>The app’s reliance on Gmail to import travel data raised privacy concerns. Users had to allow the app access to their emails, creating potential security risks and privacy worries</a:t>
            </a:r>
            <a:r>
              <a:rPr lang="en-US" dirty="0" smtClean="0"/>
              <a:t>.</a:t>
            </a:r>
          </a:p>
          <a:p>
            <a:r>
              <a:rPr lang="en-US" b="1" u="sng" dirty="0"/>
              <a:t>Limited Customization</a:t>
            </a:r>
            <a:r>
              <a:rPr lang="en-US" u="sng" dirty="0"/>
              <a:t>: </a:t>
            </a:r>
            <a:r>
              <a:rPr lang="en-US" dirty="0"/>
              <a:t>While Google Trips offered itinerary suggestions, it was less flexible in terms of customization. Travelers looking for highly specific itineraries might find it restrictive</a:t>
            </a:r>
            <a:r>
              <a:rPr lang="en-US" dirty="0" smtClean="0"/>
              <a:t>.</a:t>
            </a:r>
          </a:p>
          <a:p>
            <a:r>
              <a:rPr lang="en-US" b="1" u="sng" dirty="0"/>
              <a:t>Discontinuation and Limited Support</a:t>
            </a:r>
            <a:r>
              <a:rPr lang="en-US" u="sng" dirty="0"/>
              <a:t>: </a:t>
            </a:r>
            <a:r>
              <a:rPr lang="en-US" dirty="0"/>
              <a:t>The app was discontinued, and while some features migrated to Google Maps and Google Travel, they are less centralized and lack the same level of detail and functionality.</a:t>
            </a:r>
          </a:p>
          <a:p>
            <a:endParaRPr lang="en-US" dirty="0"/>
          </a:p>
        </p:txBody>
      </p:sp>
      <p:sp>
        <p:nvSpPr>
          <p:cNvPr id="4" name="TextBox 3"/>
          <p:cNvSpPr txBox="1"/>
          <p:nvPr/>
        </p:nvSpPr>
        <p:spPr>
          <a:xfrm>
            <a:off x="2661718" y="1285593"/>
            <a:ext cx="2851842" cy="461665"/>
          </a:xfrm>
          <a:prstGeom prst="rect">
            <a:avLst/>
          </a:prstGeom>
          <a:noFill/>
        </p:spPr>
        <p:txBody>
          <a:bodyPr wrap="square" rtlCol="0">
            <a:spAutoFit/>
          </a:bodyPr>
          <a:lstStyle/>
          <a:p>
            <a:r>
              <a:rPr lang="en-US" sz="2400" dirty="0" smtClean="0">
                <a:solidFill>
                  <a:schemeClr val="accent2">
                    <a:lumMod val="75000"/>
                  </a:schemeClr>
                </a:solidFill>
              </a:rPr>
              <a:t>Limitations</a:t>
            </a:r>
            <a:endParaRPr lang="en-US" sz="2400" dirty="0">
              <a:solidFill>
                <a:schemeClr val="accent2">
                  <a:lumMod val="75000"/>
                </a:schemeClr>
              </a:solidFill>
            </a:endParaRPr>
          </a:p>
        </p:txBody>
      </p:sp>
    </p:spTree>
    <p:extLst>
      <p:ext uri="{BB962C8B-B14F-4D97-AF65-F5344CB8AC3E}">
        <p14:creationId xmlns:p14="http://schemas.microsoft.com/office/powerpoint/2010/main" val="52403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2963"/>
          </a:xfrm>
        </p:spPr>
        <p:txBody>
          <a:bodyPr/>
          <a:lstStyle/>
          <a:p>
            <a:r>
              <a:rPr lang="en-US" dirty="0"/>
              <a:t>TripIt</a:t>
            </a:r>
            <a:endParaRPr lang="en-US" dirty="0"/>
          </a:p>
        </p:txBody>
      </p:sp>
      <p:sp>
        <p:nvSpPr>
          <p:cNvPr id="3" name="Content Placeholder 2"/>
          <p:cNvSpPr>
            <a:spLocks noGrp="1"/>
          </p:cNvSpPr>
          <p:nvPr>
            <p:ph idx="1"/>
          </p:nvPr>
        </p:nvSpPr>
        <p:spPr>
          <a:xfrm>
            <a:off x="2589212" y="1566250"/>
            <a:ext cx="8915400" cy="4344972"/>
          </a:xfrm>
        </p:spPr>
        <p:txBody>
          <a:bodyPr/>
          <a:lstStyle/>
          <a:p>
            <a:pPr>
              <a:lnSpc>
                <a:spcPct val="150000"/>
              </a:lnSpc>
            </a:pPr>
            <a:r>
              <a:rPr lang="en-US" dirty="0"/>
              <a:t>TripIt</a:t>
            </a:r>
            <a:r>
              <a:rPr lang="en-US" dirty="0"/>
              <a:t> is a travel organization app that serves as a digital hub for managing trip details. It is designed to consolidate travel information—such as flights, hotel bookings, and car rentals—into a unified itinerary accessible from any device.</a:t>
            </a:r>
          </a:p>
        </p:txBody>
      </p:sp>
    </p:spTree>
    <p:extLst>
      <p:ext uri="{BB962C8B-B14F-4D97-AF65-F5344CB8AC3E}">
        <p14:creationId xmlns:p14="http://schemas.microsoft.com/office/powerpoint/2010/main" val="312220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5268"/>
          </a:xfrm>
        </p:spPr>
        <p:txBody>
          <a:bodyPr>
            <a:noAutofit/>
          </a:bodyPr>
          <a:lstStyle/>
          <a:p>
            <a:r>
              <a:rPr lang="en-US" dirty="0"/>
              <a:t>TripIt</a:t>
            </a:r>
            <a:endParaRPr lang="en-US" dirty="0"/>
          </a:p>
        </p:txBody>
      </p:sp>
      <p:sp>
        <p:nvSpPr>
          <p:cNvPr id="3" name="Content Placeholder 2"/>
          <p:cNvSpPr>
            <a:spLocks noGrp="1"/>
          </p:cNvSpPr>
          <p:nvPr>
            <p:ph idx="1"/>
          </p:nvPr>
        </p:nvSpPr>
        <p:spPr>
          <a:xfrm>
            <a:off x="2906162" y="1738265"/>
            <a:ext cx="8598450" cy="4172957"/>
          </a:xfrm>
        </p:spPr>
        <p:txBody>
          <a:bodyPr/>
          <a:lstStyle/>
          <a:p>
            <a:r>
              <a:rPr lang="en-US" b="1" u="sng" dirty="0"/>
              <a:t>Real-Time Alerts with </a:t>
            </a:r>
            <a:r>
              <a:rPr lang="en-US" b="1" u="sng" dirty="0"/>
              <a:t>TripIt</a:t>
            </a:r>
            <a:r>
              <a:rPr lang="en-US" b="1" u="sng" dirty="0"/>
              <a:t> Pro</a:t>
            </a:r>
            <a:r>
              <a:rPr lang="en-US" dirty="0"/>
              <a:t>: The premium </a:t>
            </a:r>
            <a:r>
              <a:rPr lang="en-US" dirty="0"/>
              <a:t>TripIt</a:t>
            </a:r>
            <a:r>
              <a:rPr lang="en-US" dirty="0"/>
              <a:t> Pro version provides real-time notifications on flight delays, gate changes, check-in reminders, and more. These alerts can be particularly valuable during complex, multi-leg trips</a:t>
            </a:r>
            <a:r>
              <a:rPr lang="en-US" dirty="0" smtClean="0"/>
              <a:t>.</a:t>
            </a:r>
          </a:p>
          <a:p>
            <a:r>
              <a:rPr lang="en-US" b="1" u="sng" dirty="0"/>
              <a:t>Seat Tracking and Fare Alerts</a:t>
            </a:r>
            <a:r>
              <a:rPr lang="en-US" dirty="0"/>
              <a:t>: </a:t>
            </a:r>
            <a:r>
              <a:rPr lang="en-US" dirty="0"/>
              <a:t>TripIt</a:t>
            </a:r>
            <a:r>
              <a:rPr lang="en-US" dirty="0"/>
              <a:t> Pro also includes features like seat tracking, fare alerts, and refund monitoring, making it helpful for travelers who frequently re-book or monitor prices</a:t>
            </a:r>
            <a:r>
              <a:rPr lang="en-US" dirty="0" smtClean="0"/>
              <a:t>.</a:t>
            </a:r>
          </a:p>
          <a:p>
            <a:r>
              <a:rPr lang="en-US" b="1" u="sng" dirty="0"/>
              <a:t>Calendar Sync and Sharing Options</a:t>
            </a:r>
            <a:r>
              <a:rPr lang="en-US" dirty="0"/>
              <a:t>: Users can integrate </a:t>
            </a:r>
            <a:r>
              <a:rPr lang="en-US" dirty="0"/>
              <a:t>TripIt</a:t>
            </a:r>
            <a:r>
              <a:rPr lang="en-US" dirty="0"/>
              <a:t> with their calendar and share itineraries with friends, family, or colleagues, which can be useful for group trips or business travel coordination.</a:t>
            </a:r>
          </a:p>
        </p:txBody>
      </p:sp>
      <p:sp>
        <p:nvSpPr>
          <p:cNvPr id="5" name="TextBox 4"/>
          <p:cNvSpPr txBox="1"/>
          <p:nvPr/>
        </p:nvSpPr>
        <p:spPr>
          <a:xfrm>
            <a:off x="2589212" y="1179450"/>
            <a:ext cx="2616531" cy="461665"/>
          </a:xfrm>
          <a:prstGeom prst="rect">
            <a:avLst/>
          </a:prstGeom>
          <a:noFill/>
        </p:spPr>
        <p:txBody>
          <a:bodyPr wrap="square" rtlCol="0">
            <a:spAutoFit/>
          </a:bodyPr>
          <a:lstStyle/>
          <a:p>
            <a:r>
              <a:rPr lang="en-US" sz="2400" dirty="0" smtClean="0">
                <a:solidFill>
                  <a:schemeClr val="accent2">
                    <a:lumMod val="75000"/>
                  </a:schemeClr>
                </a:solidFill>
              </a:rPr>
              <a:t>Features</a:t>
            </a:r>
            <a:endParaRPr lang="en-US" sz="2400" dirty="0">
              <a:solidFill>
                <a:schemeClr val="accent2">
                  <a:lumMod val="75000"/>
                </a:schemeClr>
              </a:solidFill>
            </a:endParaRPr>
          </a:p>
        </p:txBody>
      </p:sp>
    </p:spTree>
    <p:extLst>
      <p:ext uri="{BB962C8B-B14F-4D97-AF65-F5344CB8AC3E}">
        <p14:creationId xmlns:p14="http://schemas.microsoft.com/office/powerpoint/2010/main" val="89781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2429"/>
          </a:xfrm>
        </p:spPr>
        <p:txBody>
          <a:bodyPr/>
          <a:lstStyle/>
          <a:p>
            <a:r>
              <a:rPr lang="en-US" dirty="0"/>
              <a:t>TripIt</a:t>
            </a:r>
            <a:endParaRPr lang="en-US" dirty="0"/>
          </a:p>
        </p:txBody>
      </p:sp>
      <p:sp>
        <p:nvSpPr>
          <p:cNvPr id="3" name="Content Placeholder 2"/>
          <p:cNvSpPr>
            <a:spLocks noGrp="1"/>
          </p:cNvSpPr>
          <p:nvPr>
            <p:ph idx="1"/>
          </p:nvPr>
        </p:nvSpPr>
        <p:spPr>
          <a:xfrm>
            <a:off x="2960482" y="1928968"/>
            <a:ext cx="8544129" cy="3982254"/>
          </a:xfrm>
        </p:spPr>
        <p:txBody>
          <a:bodyPr/>
          <a:lstStyle/>
          <a:p>
            <a:r>
              <a:rPr lang="en-US" b="1" u="sng" dirty="0"/>
              <a:t>Cost of Premium Features</a:t>
            </a:r>
            <a:r>
              <a:rPr lang="en-US" dirty="0"/>
              <a:t>: While the free version is useful, some of the most beneficial features, like real-time alerts, are available only with the paid Pro subscription, which may not suit occasional travelers</a:t>
            </a:r>
            <a:r>
              <a:rPr lang="en-US" dirty="0" smtClean="0"/>
              <a:t>.</a:t>
            </a:r>
          </a:p>
          <a:p>
            <a:r>
              <a:rPr lang="en-US" b="1" u="sng" dirty="0"/>
              <a:t>Privacy and Security</a:t>
            </a:r>
            <a:r>
              <a:rPr lang="en-US" u="sng" dirty="0"/>
              <a:t>: </a:t>
            </a:r>
            <a:r>
              <a:rPr lang="en-US" dirty="0"/>
              <a:t>TripIt</a:t>
            </a:r>
            <a:r>
              <a:rPr lang="en-US" dirty="0"/>
              <a:t> requires users to forward their booking confirmation emails or allow email account access, which can raise concerns about data privacy</a:t>
            </a:r>
            <a:r>
              <a:rPr lang="en-US" dirty="0" smtClean="0"/>
              <a:t>.</a:t>
            </a:r>
          </a:p>
          <a:p>
            <a:r>
              <a:rPr lang="en-US" b="1" u="sng" dirty="0"/>
              <a:t>Limited Discovery and Exploration Tools</a:t>
            </a:r>
            <a:r>
              <a:rPr lang="en-US" dirty="0"/>
              <a:t>: </a:t>
            </a:r>
            <a:r>
              <a:rPr lang="en-US" dirty="0"/>
              <a:t>TripIt</a:t>
            </a:r>
            <a:r>
              <a:rPr lang="en-US" dirty="0"/>
              <a:t> is primarily an itinerary management tool and lacks recommendations for attractions or local experiences, making it less ideal for users seeking in-destination discovery.</a:t>
            </a:r>
          </a:p>
          <a:p>
            <a:endParaRPr lang="en-US" dirty="0"/>
          </a:p>
        </p:txBody>
      </p:sp>
      <p:sp>
        <p:nvSpPr>
          <p:cNvPr id="5" name="TextBox 4"/>
          <p:cNvSpPr txBox="1"/>
          <p:nvPr/>
        </p:nvSpPr>
        <p:spPr>
          <a:xfrm>
            <a:off x="2589212" y="1276539"/>
            <a:ext cx="2082297" cy="461665"/>
          </a:xfrm>
          <a:prstGeom prst="rect">
            <a:avLst/>
          </a:prstGeom>
          <a:noFill/>
        </p:spPr>
        <p:txBody>
          <a:bodyPr wrap="square" rtlCol="0">
            <a:spAutoFit/>
          </a:bodyPr>
          <a:lstStyle/>
          <a:p>
            <a:r>
              <a:rPr lang="en-US" sz="2400" dirty="0" smtClean="0">
                <a:solidFill>
                  <a:schemeClr val="accent2">
                    <a:lumMod val="75000"/>
                  </a:schemeClr>
                </a:solidFill>
              </a:rPr>
              <a:t>Limitations</a:t>
            </a:r>
            <a:endParaRPr lang="en-US" sz="2400" dirty="0">
              <a:solidFill>
                <a:schemeClr val="accent2">
                  <a:lumMod val="75000"/>
                </a:schemeClr>
              </a:solidFill>
            </a:endParaRPr>
          </a:p>
        </p:txBody>
      </p:sp>
    </p:spTree>
    <p:extLst>
      <p:ext uri="{BB962C8B-B14F-4D97-AF65-F5344CB8AC3E}">
        <p14:creationId xmlns:p14="http://schemas.microsoft.com/office/powerpoint/2010/main" val="359953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1070"/>
          </a:xfrm>
        </p:spPr>
        <p:txBody>
          <a:bodyPr/>
          <a:lstStyle/>
          <a:p>
            <a:r>
              <a:rPr lang="en-US" dirty="0"/>
              <a:t>Roadtrippers</a:t>
            </a:r>
            <a:endParaRPr lang="en-US" dirty="0"/>
          </a:p>
        </p:txBody>
      </p:sp>
      <p:sp>
        <p:nvSpPr>
          <p:cNvPr id="3" name="Content Placeholder 2"/>
          <p:cNvSpPr>
            <a:spLocks noGrp="1"/>
          </p:cNvSpPr>
          <p:nvPr>
            <p:ph idx="1"/>
          </p:nvPr>
        </p:nvSpPr>
        <p:spPr>
          <a:xfrm>
            <a:off x="2761306" y="1593410"/>
            <a:ext cx="8743305" cy="4317812"/>
          </a:xfrm>
        </p:spPr>
        <p:txBody>
          <a:bodyPr/>
          <a:lstStyle/>
          <a:p>
            <a:pPr>
              <a:lnSpc>
                <a:spcPct val="150000"/>
              </a:lnSpc>
            </a:pPr>
            <a:r>
              <a:rPr lang="en-US" dirty="0"/>
              <a:t>Roadtrippers</a:t>
            </a:r>
            <a:r>
              <a:rPr lang="en-US" dirty="0"/>
              <a:t> is a road trip planning app that helps users find unique stops, attractions, and scenic routes along their planned journey. Its primary audience includes road-trippers and adventure travelers, particularly those exploring regions within the United States.</a:t>
            </a:r>
          </a:p>
        </p:txBody>
      </p:sp>
    </p:spTree>
    <p:extLst>
      <p:ext uri="{BB962C8B-B14F-4D97-AF65-F5344CB8AC3E}">
        <p14:creationId xmlns:p14="http://schemas.microsoft.com/office/powerpoint/2010/main" val="16415765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49</TotalTime>
  <Words>991</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Web App To Plan travel</vt:lpstr>
      <vt:lpstr>Introduction</vt:lpstr>
      <vt:lpstr>Google Trips</vt:lpstr>
      <vt:lpstr>Google Trips</vt:lpstr>
      <vt:lpstr>Google Trips</vt:lpstr>
      <vt:lpstr>TripIt</vt:lpstr>
      <vt:lpstr>TripIt</vt:lpstr>
      <vt:lpstr>TripIt</vt:lpstr>
      <vt:lpstr>Roadtrippers</vt:lpstr>
      <vt:lpstr>Roadtrippers</vt:lpstr>
      <vt:lpstr>Roadtrippers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 To Plan travel</dc:title>
  <dc:creator>Microsoft account</dc:creator>
  <cp:lastModifiedBy>Microsoft account</cp:lastModifiedBy>
  <cp:revision>6</cp:revision>
  <dcterms:created xsi:type="dcterms:W3CDTF">2024-11-06T05:37:45Z</dcterms:created>
  <dcterms:modified xsi:type="dcterms:W3CDTF">2024-11-06T06:27:01Z</dcterms:modified>
</cp:coreProperties>
</file>