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02" r:id="rId1"/>
  </p:sldMasterIdLst>
  <p:notesMasterIdLst>
    <p:notesMasterId r:id="rId8"/>
  </p:notesMasterIdLst>
  <p:sldIdLst>
    <p:sldId id="256" r:id="rId2"/>
    <p:sldId id="285" r:id="rId3"/>
    <p:sldId id="286" r:id="rId4"/>
    <p:sldId id="288" r:id="rId5"/>
    <p:sldId id="289"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60"/>
  </p:normalViewPr>
  <p:slideViewPr>
    <p:cSldViewPr snapToGrid="0">
      <p:cViewPr varScale="1">
        <p:scale>
          <a:sx n="86" d="100"/>
          <a:sy n="86" d="100"/>
        </p:scale>
        <p:origin x="4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8D42B-55C2-4801-BB3D-D8AE54D72366}" type="datetimeFigureOut">
              <a:rPr lang="en-US" smtClean="0"/>
              <a:t>25-Apr-23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3875E-0C19-4E4A-961B-F7FDBDCC32CF}" type="slidenum">
              <a:rPr lang="en-US" smtClean="0"/>
              <a:t>‹#›</a:t>
            </a:fld>
            <a:endParaRPr lang="en-US"/>
          </a:p>
        </p:txBody>
      </p:sp>
    </p:spTree>
    <p:extLst>
      <p:ext uri="{BB962C8B-B14F-4D97-AF65-F5344CB8AC3E}">
        <p14:creationId xmlns:p14="http://schemas.microsoft.com/office/powerpoint/2010/main" val="104030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3DBB7D6-FBC1-43C1-A122-9CE9D4FB6172}"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895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F77A-FEE6-4F78-8CF8-24AE141E208C}" type="datetime1">
              <a:rPr lang="en-US" smtClean="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17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AAFDB-139B-431A-912E-B4DF11948FFB}" type="datetime1">
              <a:rPr lang="en-US" smtClean="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16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8D7787-C212-4F89-9F2A-8134996609A3}"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88697FD-8781-4B40-BF8D-10039299DF00}"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473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63C5B9-CFF2-4E2A-86E4-EEB1D8D546ED}" type="datetime1">
              <a:rPr lang="en-US" smtClean="0"/>
              <a:t>25-Apr-23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63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07CABEF-1FFA-4846-BA9A-908E4B9D1E43}"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9821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32035-2355-4815-9689-64CF41A9D3D4}" type="datetime1">
              <a:rPr lang="en-US" smtClean="0"/>
              <a:t>25-Apr-23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09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2CA6D-5D10-4085-9FF7-591CA1DD90B8}" type="datetime1">
              <a:rPr lang="en-US" smtClean="0"/>
              <a:t>25-Apr-23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85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CBB3E81-6299-4D08-9FA4-5B112D6A3BB9}" type="datetime1">
              <a:rPr lang="en-US" smtClean="0"/>
              <a:t>25-Apr-23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04619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123268-2CD5-47C9-BBB8-DCD754FBBA8C}" type="datetime1">
              <a:rPr lang="en-US" smtClean="0"/>
              <a:t>25-Apr-23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65280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B84B78C-8E89-4C5E-BD72-ECEA1E64E0E4}" type="datetime1">
              <a:rPr lang="en-US" smtClean="0"/>
              <a:t>25-Apr-23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8738312"/>
      </p:ext>
    </p:extLst>
  </p:cSld>
  <p:clrMap bg1="dk1" tx1="lt1" bg2="dk2" tx2="lt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6FEE-09A7-56AB-B092-DF621A7BC3FF}"/>
              </a:ext>
            </a:extLst>
          </p:cNvPr>
          <p:cNvSpPr>
            <a:spLocks noGrp="1"/>
          </p:cNvSpPr>
          <p:nvPr>
            <p:ph type="ctrTitle"/>
          </p:nvPr>
        </p:nvSpPr>
        <p:spPr>
          <a:xfrm>
            <a:off x="1600200" y="2386744"/>
            <a:ext cx="8991600" cy="1645920"/>
          </a:xfrm>
        </p:spPr>
        <p:txBody>
          <a:bodyPr>
            <a:normAutofit/>
          </a:bodyPr>
          <a:lstStyle/>
          <a:p>
            <a:r>
              <a:rPr lang="en-US" dirty="0"/>
              <a:t>Fake news detection</a:t>
            </a:r>
          </a:p>
        </p:txBody>
      </p:sp>
      <p:sp>
        <p:nvSpPr>
          <p:cNvPr id="3" name="Subtitle 2">
            <a:extLst>
              <a:ext uri="{FF2B5EF4-FFF2-40B4-BE49-F238E27FC236}">
                <a16:creationId xmlns:a16="http://schemas.microsoft.com/office/drawing/2014/main" id="{5CD19C9B-17E5-194C-8F70-89C894E14F52}"/>
              </a:ext>
            </a:extLst>
          </p:cNvPr>
          <p:cNvSpPr>
            <a:spLocks noGrp="1"/>
          </p:cNvSpPr>
          <p:nvPr>
            <p:ph type="subTitle" idx="1"/>
          </p:nvPr>
        </p:nvSpPr>
        <p:spPr/>
        <p:txBody>
          <a:bodyPr>
            <a:normAutofit/>
          </a:bodyPr>
          <a:lstStyle/>
          <a:p>
            <a:r>
              <a:rPr lang="en-US" dirty="0"/>
              <a:t>Ameer Ali: A20424662</a:t>
            </a:r>
          </a:p>
          <a:p>
            <a:r>
              <a:rPr lang="en-US" dirty="0"/>
              <a:t>Mouhammad </a:t>
            </a:r>
            <a:r>
              <a:rPr lang="en-US" dirty="0" err="1"/>
              <a:t>Bazzi</a:t>
            </a:r>
            <a:r>
              <a:rPr lang="en-US" dirty="0"/>
              <a:t>: A20522180 </a:t>
            </a:r>
          </a:p>
        </p:txBody>
      </p:sp>
      <p:sp>
        <p:nvSpPr>
          <p:cNvPr id="4" name="TextBox 3">
            <a:extLst>
              <a:ext uri="{FF2B5EF4-FFF2-40B4-BE49-F238E27FC236}">
                <a16:creationId xmlns:a16="http://schemas.microsoft.com/office/drawing/2014/main" id="{6A3CC020-2A10-4DE4-98D4-C510A25B2160}"/>
              </a:ext>
            </a:extLst>
          </p:cNvPr>
          <p:cNvSpPr txBox="1"/>
          <p:nvPr/>
        </p:nvSpPr>
        <p:spPr>
          <a:xfrm>
            <a:off x="0" y="0"/>
            <a:ext cx="1371600" cy="338554"/>
          </a:xfrm>
          <a:prstGeom prst="rect">
            <a:avLst/>
          </a:prstGeom>
          <a:noFill/>
        </p:spPr>
        <p:txBody>
          <a:bodyPr wrap="square" rtlCol="0">
            <a:spAutoFit/>
          </a:bodyPr>
          <a:lstStyle/>
          <a:p>
            <a:r>
              <a:rPr lang="en-US" sz="1600" dirty="0">
                <a:solidFill>
                  <a:schemeClr val="bg1"/>
                </a:solidFill>
              </a:rPr>
              <a:t>04-26-2023</a:t>
            </a:r>
            <a:endParaRPr lang="en-US" dirty="0">
              <a:solidFill>
                <a:schemeClr val="bg1"/>
              </a:solidFill>
            </a:endParaRPr>
          </a:p>
        </p:txBody>
      </p:sp>
      <p:sp>
        <p:nvSpPr>
          <p:cNvPr id="5" name="TextBox 4">
            <a:extLst>
              <a:ext uri="{FF2B5EF4-FFF2-40B4-BE49-F238E27FC236}">
                <a16:creationId xmlns:a16="http://schemas.microsoft.com/office/drawing/2014/main" id="{8FD30C33-C550-4E85-A6D8-B0EEADC41C89}"/>
              </a:ext>
            </a:extLst>
          </p:cNvPr>
          <p:cNvSpPr txBox="1"/>
          <p:nvPr/>
        </p:nvSpPr>
        <p:spPr>
          <a:xfrm>
            <a:off x="10102789" y="6488668"/>
            <a:ext cx="2089212" cy="369332"/>
          </a:xfrm>
          <a:prstGeom prst="rect">
            <a:avLst/>
          </a:prstGeom>
          <a:noFill/>
        </p:spPr>
        <p:txBody>
          <a:bodyPr wrap="square" rtlCol="0">
            <a:spAutoFit/>
          </a:bodyPr>
          <a:lstStyle/>
          <a:p>
            <a:r>
              <a:rPr lang="en-US" dirty="0">
                <a:solidFill>
                  <a:schemeClr val="bg1"/>
                </a:solidFill>
              </a:rPr>
              <a:t>CS579 - Spring 2023</a:t>
            </a:r>
          </a:p>
        </p:txBody>
      </p:sp>
    </p:spTree>
    <p:extLst>
      <p:ext uri="{BB962C8B-B14F-4D97-AF65-F5344CB8AC3E}">
        <p14:creationId xmlns:p14="http://schemas.microsoft.com/office/powerpoint/2010/main" val="384063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0FBFDA7-A8F5-CDEC-C084-5727A6F12389}"/>
              </a:ext>
            </a:extLst>
          </p:cNvPr>
          <p:cNvSpPr>
            <a:spLocks noGrp="1"/>
          </p:cNvSpPr>
          <p:nvPr>
            <p:ph idx="1"/>
          </p:nvPr>
        </p:nvSpPr>
        <p:spPr>
          <a:xfrm>
            <a:off x="0" y="2843868"/>
            <a:ext cx="12192000" cy="4107348"/>
          </a:xfrm>
        </p:spPr>
        <p:txBody>
          <a:bodyPr>
            <a:normAutofit/>
          </a:bodyPr>
          <a:lstStyle/>
          <a:p>
            <a:pPr marL="228600" lvl="1" indent="0" algn="ctr">
              <a:buNone/>
            </a:pPr>
            <a:r>
              <a:rPr lang="en-US" sz="2400" b="1" dirty="0">
                <a:solidFill>
                  <a:schemeClr val="accent2"/>
                </a:solidFill>
              </a:rPr>
              <a:t>60% Training - 20% Validation - 20% Testing</a:t>
            </a:r>
          </a:p>
          <a:p>
            <a:pPr marL="228600" lvl="1" indent="0" algn="ctr">
              <a:buNone/>
            </a:pPr>
            <a:endParaRPr lang="en-US" sz="2400" b="1" dirty="0">
              <a:solidFill>
                <a:schemeClr val="tx1"/>
              </a:solidFill>
            </a:endParaRPr>
          </a:p>
          <a:p>
            <a:pPr marL="228600" lvl="1" indent="0" algn="ctr">
              <a:buNone/>
            </a:pPr>
            <a:r>
              <a:rPr lang="en-US" sz="2400" dirty="0">
                <a:solidFill>
                  <a:schemeClr val="tx1"/>
                </a:solidFill>
              </a:rPr>
              <a:t>No normalization of </a:t>
            </a:r>
            <a:r>
              <a:rPr lang="en-US" sz="2400">
                <a:solidFill>
                  <a:schemeClr val="tx1"/>
                </a:solidFill>
              </a:rPr>
              <a:t>the text, we </a:t>
            </a:r>
            <a:r>
              <a:rPr lang="en-US" sz="2400" dirty="0">
                <a:solidFill>
                  <a:schemeClr val="tx1"/>
                </a:solidFill>
              </a:rPr>
              <a:t>did not remove stop words, etc.</a:t>
            </a:r>
          </a:p>
          <a:p>
            <a:pPr marL="228600" lvl="1" indent="0" algn="ctr">
              <a:buNone/>
            </a:pPr>
            <a:r>
              <a:rPr lang="en-US" sz="2400" b="1" dirty="0">
                <a:solidFill>
                  <a:schemeClr val="tx1"/>
                </a:solidFill>
              </a:rPr>
              <a:t>Bag Of  Words </a:t>
            </a:r>
            <a:r>
              <a:rPr lang="en-US" sz="2400" dirty="0">
                <a:solidFill>
                  <a:schemeClr val="tx1"/>
                </a:solidFill>
              </a:rPr>
              <a:t>– 1000 Vocab Size</a:t>
            </a:r>
          </a:p>
          <a:p>
            <a:pPr marL="228600" lvl="1" indent="0" algn="ctr">
              <a:buNone/>
            </a:pPr>
            <a:r>
              <a:rPr lang="en-US" sz="2400" b="1" dirty="0">
                <a:solidFill>
                  <a:schemeClr val="tx1"/>
                </a:solidFill>
              </a:rPr>
              <a:t>TF-IDF</a:t>
            </a:r>
          </a:p>
          <a:p>
            <a:pPr marL="228600" lvl="1" indent="0" algn="ctr">
              <a:buNone/>
            </a:pPr>
            <a:endParaRPr lang="en-US" sz="2400" b="1" dirty="0">
              <a:solidFill>
                <a:schemeClr val="tx1"/>
              </a:solidFill>
            </a:endParaRPr>
          </a:p>
          <a:p>
            <a:pPr marL="228600" lvl="1" indent="0" algn="ctr">
              <a:buNone/>
            </a:pPr>
            <a:r>
              <a:rPr lang="en-US" sz="2400" b="1" dirty="0">
                <a:solidFill>
                  <a:schemeClr val="accent2"/>
                </a:solidFill>
              </a:rPr>
              <a:t>Labels One-Hot encoded</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133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6" y="964692"/>
            <a:ext cx="7729728" cy="1188720"/>
          </a:xfrm>
        </p:spPr>
        <p:txBody>
          <a:bodyPr/>
          <a:lstStyle/>
          <a:p>
            <a:r>
              <a:rPr lang="en-US" dirty="0"/>
              <a:t>MODELS SELECTION</a:t>
            </a:r>
          </a:p>
        </p:txBody>
      </p:sp>
      <p:sp>
        <p:nvSpPr>
          <p:cNvPr id="3" name="Content Placeholder 2">
            <a:extLst>
              <a:ext uri="{FF2B5EF4-FFF2-40B4-BE49-F238E27FC236}">
                <a16:creationId xmlns:a16="http://schemas.microsoft.com/office/drawing/2014/main" id="{A0FBFDA7-A8F5-CDEC-C084-5727A6F12389}"/>
              </a:ext>
            </a:extLst>
          </p:cNvPr>
          <p:cNvSpPr>
            <a:spLocks noGrp="1"/>
          </p:cNvSpPr>
          <p:nvPr>
            <p:ph idx="1"/>
          </p:nvPr>
        </p:nvSpPr>
        <p:spPr>
          <a:xfrm>
            <a:off x="470518" y="2574526"/>
            <a:ext cx="11398928" cy="3932807"/>
          </a:xfrm>
        </p:spPr>
        <p:txBody>
          <a:bodyPr>
            <a:normAutofit fontScale="92500" lnSpcReduction="10000"/>
          </a:bodyPr>
          <a:lstStyle/>
          <a:p>
            <a:pPr marL="0" lvl="0" indent="0">
              <a:lnSpc>
                <a:spcPct val="150000"/>
              </a:lnSpc>
              <a:buNone/>
            </a:pPr>
            <a:r>
              <a:rPr lang="en-US" sz="2200" b="1" dirty="0">
                <a:solidFill>
                  <a:schemeClr val="accent2"/>
                </a:solidFill>
              </a:rPr>
              <a:t>A convolutional neural network (CNN):</a:t>
            </a:r>
            <a:r>
              <a:rPr lang="en-US" sz="2200" dirty="0"/>
              <a:t> This model is used to aim to capture efficiently the local patterns and the spatial hierarchies in the data.</a:t>
            </a:r>
          </a:p>
          <a:p>
            <a:pPr marL="0" lvl="0" indent="0">
              <a:lnSpc>
                <a:spcPct val="150000"/>
              </a:lnSpc>
              <a:buNone/>
            </a:pPr>
            <a:r>
              <a:rPr lang="en-US" sz="2200" b="1" dirty="0">
                <a:solidFill>
                  <a:schemeClr val="accent2"/>
                </a:solidFill>
              </a:rPr>
              <a:t>A bidirectional LSTM model (RNN): </a:t>
            </a:r>
            <a:r>
              <a:rPr lang="en-US" sz="2200" dirty="0"/>
              <a:t>This model should help us to capture both forward and backward context and should handle long-dependencies in the text.</a:t>
            </a:r>
          </a:p>
          <a:p>
            <a:pPr marL="0" lvl="0" indent="0">
              <a:lnSpc>
                <a:spcPct val="150000"/>
              </a:lnSpc>
              <a:buNone/>
            </a:pPr>
            <a:r>
              <a:rPr lang="en-US" sz="2200" b="1" dirty="0">
                <a:solidFill>
                  <a:schemeClr val="accent2"/>
                </a:solidFill>
              </a:rPr>
              <a:t>A complex multilayer perceptron model (MLP): </a:t>
            </a:r>
            <a:r>
              <a:rPr lang="en-US" sz="2200" dirty="0"/>
              <a:t>This model with its simple architecture, should be faster in training and therefore we could probably add more parameters to it and hope to better fit the data, even if it should struggle to capture all the context in the sequential data.</a:t>
            </a:r>
          </a:p>
          <a:p>
            <a:pPr marL="0" lvl="0" indent="0">
              <a:lnSpc>
                <a:spcPct val="150000"/>
              </a:lnSpc>
              <a:buNone/>
            </a:pPr>
            <a:r>
              <a:rPr lang="en-US" sz="2200" b="1" dirty="0">
                <a:solidFill>
                  <a:schemeClr val="accent2"/>
                </a:solidFill>
              </a:rPr>
              <a:t>A transformer model: </a:t>
            </a:r>
            <a:r>
              <a:rPr lang="en-US" sz="2200" dirty="0"/>
              <a:t>This model should be highly efficient at capturing long-range dependencies.</a:t>
            </a:r>
          </a:p>
          <a:p>
            <a:pPr marL="0" lvl="0" indent="0">
              <a:buNone/>
            </a:pPr>
            <a:endParaRPr lang="en-US" sz="1600" dirty="0"/>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5984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3" y="367548"/>
            <a:ext cx="7729728" cy="1188720"/>
          </a:xfrm>
        </p:spPr>
        <p:txBody>
          <a:bodyPr/>
          <a:lstStyle/>
          <a:p>
            <a:r>
              <a:rPr lang="en-US" dirty="0"/>
              <a:t>MODELS PEROFORMANCE</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4</a:t>
            </a:fld>
            <a:endParaRPr lang="en-US" dirty="0"/>
          </a:p>
        </p:txBody>
      </p:sp>
      <p:graphicFrame>
        <p:nvGraphicFramePr>
          <p:cNvPr id="7" name="Content Placeholder 7">
            <a:extLst>
              <a:ext uri="{FF2B5EF4-FFF2-40B4-BE49-F238E27FC236}">
                <a16:creationId xmlns:a16="http://schemas.microsoft.com/office/drawing/2014/main" id="{CD759769-DAB8-4B7F-9E26-1899ED71E883}"/>
              </a:ext>
            </a:extLst>
          </p:cNvPr>
          <p:cNvGraphicFramePr>
            <a:graphicFrameLocks/>
          </p:cNvGraphicFramePr>
          <p:nvPr>
            <p:extLst>
              <p:ext uri="{D42A27DB-BD31-4B8C-83A1-F6EECF244321}">
                <p14:modId xmlns:p14="http://schemas.microsoft.com/office/powerpoint/2010/main" val="824702481"/>
              </p:ext>
            </p:extLst>
          </p:nvPr>
        </p:nvGraphicFramePr>
        <p:xfrm>
          <a:off x="2308544" y="2050671"/>
          <a:ext cx="7574912" cy="1495091"/>
        </p:xfrm>
        <a:graphic>
          <a:graphicData uri="http://schemas.openxmlformats.org/drawingml/2006/table">
            <a:tbl>
              <a:tblPr firstRow="1" firstCol="1" bandRow="1">
                <a:tableStyleId>{5C22544A-7EE6-4342-B048-85BDC9FD1C3A}</a:tableStyleId>
              </a:tblPr>
              <a:tblGrid>
                <a:gridCol w="1363139">
                  <a:extLst>
                    <a:ext uri="{9D8B030D-6E8A-4147-A177-3AD203B41FA5}">
                      <a16:colId xmlns:a16="http://schemas.microsoft.com/office/drawing/2014/main" val="1701651838"/>
                    </a:ext>
                  </a:extLst>
                </a:gridCol>
                <a:gridCol w="1428707">
                  <a:extLst>
                    <a:ext uri="{9D8B030D-6E8A-4147-A177-3AD203B41FA5}">
                      <a16:colId xmlns:a16="http://schemas.microsoft.com/office/drawing/2014/main" val="2512047136"/>
                    </a:ext>
                  </a:extLst>
                </a:gridCol>
                <a:gridCol w="1490826">
                  <a:extLst>
                    <a:ext uri="{9D8B030D-6E8A-4147-A177-3AD203B41FA5}">
                      <a16:colId xmlns:a16="http://schemas.microsoft.com/office/drawing/2014/main" val="2881653371"/>
                    </a:ext>
                  </a:extLst>
                </a:gridCol>
                <a:gridCol w="1490826">
                  <a:extLst>
                    <a:ext uri="{9D8B030D-6E8A-4147-A177-3AD203B41FA5}">
                      <a16:colId xmlns:a16="http://schemas.microsoft.com/office/drawing/2014/main" val="1750892877"/>
                    </a:ext>
                  </a:extLst>
                </a:gridCol>
                <a:gridCol w="1801414">
                  <a:extLst>
                    <a:ext uri="{9D8B030D-6E8A-4147-A177-3AD203B41FA5}">
                      <a16:colId xmlns:a16="http://schemas.microsoft.com/office/drawing/2014/main" val="2064165405"/>
                    </a:ext>
                  </a:extLst>
                </a:gridCol>
              </a:tblGrid>
              <a:tr h="476702">
                <a:tc>
                  <a:txBody>
                    <a:bodyPr/>
                    <a:lstStyle/>
                    <a:p>
                      <a:pPr marL="0" marR="0" algn="ctr">
                        <a:lnSpc>
                          <a:spcPct val="107000"/>
                        </a:lnSpc>
                        <a:spcBef>
                          <a:spcPts val="0"/>
                        </a:spcBef>
                        <a:spcAft>
                          <a:spcPts val="0"/>
                        </a:spcAft>
                      </a:pPr>
                      <a:r>
                        <a:rPr lang="en-US" sz="1200">
                          <a:effectLst/>
                        </a:rPr>
                        <a:t>Vocabulary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CNN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RNN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MLP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Transformer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540526"/>
                  </a:ext>
                </a:extLst>
              </a:tr>
              <a:tr h="527026">
                <a:tc>
                  <a:txBody>
                    <a:bodyPr/>
                    <a:lstStyle/>
                    <a:p>
                      <a:pPr marL="0" marR="0" algn="ctr">
                        <a:lnSpc>
                          <a:spcPct val="107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75.41%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71.48%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73.98%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2344706"/>
                  </a:ext>
                </a:extLst>
              </a:tr>
              <a:tr h="491363">
                <a:tc>
                  <a:txBody>
                    <a:bodyPr/>
                    <a:lstStyle/>
                    <a:p>
                      <a:pPr marL="0" marR="0" algn="ctr">
                        <a:lnSpc>
                          <a:spcPct val="107000"/>
                        </a:lnSpc>
                        <a:spcBef>
                          <a:spcPts val="0"/>
                        </a:spcBef>
                        <a:spcAft>
                          <a:spcPts val="0"/>
                        </a:spcAft>
                      </a:pPr>
                      <a:r>
                        <a:rPr lang="en-US" sz="12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80.78%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83.87%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79.15%</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490835"/>
                  </a:ext>
                </a:extLst>
              </a:tr>
            </a:tbl>
          </a:graphicData>
        </a:graphic>
      </p:graphicFrame>
      <p:graphicFrame>
        <p:nvGraphicFramePr>
          <p:cNvPr id="8" name="Table 7">
            <a:extLst>
              <a:ext uri="{FF2B5EF4-FFF2-40B4-BE49-F238E27FC236}">
                <a16:creationId xmlns:a16="http://schemas.microsoft.com/office/drawing/2014/main" id="{FFFED73A-FF36-45E0-83C5-4917196CB41D}"/>
              </a:ext>
            </a:extLst>
          </p:cNvPr>
          <p:cNvGraphicFramePr>
            <a:graphicFrameLocks noGrp="1"/>
          </p:cNvGraphicFramePr>
          <p:nvPr>
            <p:extLst>
              <p:ext uri="{D42A27DB-BD31-4B8C-83A1-F6EECF244321}">
                <p14:modId xmlns:p14="http://schemas.microsoft.com/office/powerpoint/2010/main" val="2312004013"/>
              </p:ext>
            </p:extLst>
          </p:nvPr>
        </p:nvGraphicFramePr>
        <p:xfrm>
          <a:off x="2308544" y="4279043"/>
          <a:ext cx="7574912" cy="1572576"/>
        </p:xfrm>
        <a:graphic>
          <a:graphicData uri="http://schemas.openxmlformats.org/drawingml/2006/table">
            <a:tbl>
              <a:tblPr firstRow="1" firstCol="1" bandRow="1">
                <a:tableStyleId>{5C22544A-7EE6-4342-B048-85BDC9FD1C3A}</a:tableStyleId>
              </a:tblPr>
              <a:tblGrid>
                <a:gridCol w="1363139">
                  <a:extLst>
                    <a:ext uri="{9D8B030D-6E8A-4147-A177-3AD203B41FA5}">
                      <a16:colId xmlns:a16="http://schemas.microsoft.com/office/drawing/2014/main" val="4042523804"/>
                    </a:ext>
                  </a:extLst>
                </a:gridCol>
                <a:gridCol w="1428707">
                  <a:extLst>
                    <a:ext uri="{9D8B030D-6E8A-4147-A177-3AD203B41FA5}">
                      <a16:colId xmlns:a16="http://schemas.microsoft.com/office/drawing/2014/main" val="4062444290"/>
                    </a:ext>
                  </a:extLst>
                </a:gridCol>
                <a:gridCol w="1490826">
                  <a:extLst>
                    <a:ext uri="{9D8B030D-6E8A-4147-A177-3AD203B41FA5}">
                      <a16:colId xmlns:a16="http://schemas.microsoft.com/office/drawing/2014/main" val="1492415075"/>
                    </a:ext>
                  </a:extLst>
                </a:gridCol>
                <a:gridCol w="1490826">
                  <a:extLst>
                    <a:ext uri="{9D8B030D-6E8A-4147-A177-3AD203B41FA5}">
                      <a16:colId xmlns:a16="http://schemas.microsoft.com/office/drawing/2014/main" val="3454674915"/>
                    </a:ext>
                  </a:extLst>
                </a:gridCol>
                <a:gridCol w="1801414">
                  <a:extLst>
                    <a:ext uri="{9D8B030D-6E8A-4147-A177-3AD203B41FA5}">
                      <a16:colId xmlns:a16="http://schemas.microsoft.com/office/drawing/2014/main" val="3357032693"/>
                    </a:ext>
                  </a:extLst>
                </a:gridCol>
              </a:tblGrid>
              <a:tr h="710067">
                <a:tc>
                  <a:txBody>
                    <a:bodyPr/>
                    <a:lstStyle/>
                    <a:p>
                      <a:pPr marL="0" marR="0" algn="ctr">
                        <a:lnSpc>
                          <a:spcPct val="107000"/>
                        </a:lnSpc>
                        <a:spcBef>
                          <a:spcPts val="0"/>
                        </a:spcBef>
                        <a:spcAft>
                          <a:spcPts val="0"/>
                        </a:spcAft>
                      </a:pPr>
                      <a:r>
                        <a:rPr lang="en-US" sz="1200">
                          <a:effectLst/>
                        </a:rPr>
                        <a:t>Vocabulary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CNN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RNN Weighted Avg. 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MLP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Transformer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7469091"/>
                  </a:ext>
                </a:extLst>
              </a:tr>
              <a:tr h="448817">
                <a:tc>
                  <a:txBody>
                    <a:bodyPr/>
                    <a:lstStyle/>
                    <a:p>
                      <a:pPr marL="0" marR="0" algn="ctr">
                        <a:lnSpc>
                          <a:spcPct val="107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0.66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9612172"/>
                  </a:ext>
                </a:extLst>
              </a:tr>
              <a:tr h="413692">
                <a:tc>
                  <a:txBody>
                    <a:bodyPr/>
                    <a:lstStyle/>
                    <a:p>
                      <a:pPr marL="0" marR="0" algn="ctr">
                        <a:lnSpc>
                          <a:spcPct val="107000"/>
                        </a:lnSpc>
                        <a:spcBef>
                          <a:spcPts val="0"/>
                        </a:spcBef>
                        <a:spcAft>
                          <a:spcPts val="0"/>
                        </a:spcAft>
                      </a:pPr>
                      <a:r>
                        <a:rPr lang="en-US" sz="12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18916"/>
                  </a:ext>
                </a:extLst>
              </a:tr>
            </a:tbl>
          </a:graphicData>
        </a:graphic>
      </p:graphicFrame>
      <p:sp>
        <p:nvSpPr>
          <p:cNvPr id="9" name="TextBox 8">
            <a:extLst>
              <a:ext uri="{FF2B5EF4-FFF2-40B4-BE49-F238E27FC236}">
                <a16:creationId xmlns:a16="http://schemas.microsoft.com/office/drawing/2014/main" id="{FCD66C31-3119-4702-9D54-FD2986946745}"/>
              </a:ext>
            </a:extLst>
          </p:cNvPr>
          <p:cNvSpPr txBox="1"/>
          <p:nvPr/>
        </p:nvSpPr>
        <p:spPr>
          <a:xfrm>
            <a:off x="2450934" y="3615816"/>
            <a:ext cx="7290127" cy="630942"/>
          </a:xfrm>
          <a:prstGeom prst="rect">
            <a:avLst/>
          </a:prstGeom>
          <a:noFill/>
        </p:spPr>
        <p:txBody>
          <a:bodyPr wrap="square" rtlCol="0">
            <a:spAutoFit/>
          </a:bodyPr>
          <a:lstStyle/>
          <a:p>
            <a:pPr algn="ctr"/>
            <a:r>
              <a:rPr lang="en-US" sz="1700" b="1" dirty="0"/>
              <a:t>Table 1: Accuracy comparison with different vocabulary sizes</a:t>
            </a:r>
          </a:p>
          <a:p>
            <a:endParaRPr lang="en-US" dirty="0"/>
          </a:p>
        </p:txBody>
      </p:sp>
      <p:sp>
        <p:nvSpPr>
          <p:cNvPr id="10" name="TextBox 9">
            <a:extLst>
              <a:ext uri="{FF2B5EF4-FFF2-40B4-BE49-F238E27FC236}">
                <a16:creationId xmlns:a16="http://schemas.microsoft.com/office/drawing/2014/main" id="{B98B6FAE-197D-4C45-93BA-E28BB50C26D7}"/>
              </a:ext>
            </a:extLst>
          </p:cNvPr>
          <p:cNvSpPr txBox="1"/>
          <p:nvPr/>
        </p:nvSpPr>
        <p:spPr>
          <a:xfrm>
            <a:off x="2450935" y="5918439"/>
            <a:ext cx="7290127" cy="615553"/>
          </a:xfrm>
          <a:prstGeom prst="rect">
            <a:avLst/>
          </a:prstGeom>
          <a:noFill/>
        </p:spPr>
        <p:txBody>
          <a:bodyPr wrap="square" rtlCol="0">
            <a:spAutoFit/>
          </a:bodyPr>
          <a:lstStyle/>
          <a:p>
            <a:pPr algn="ctr"/>
            <a:r>
              <a:rPr lang="en-US" sz="1700" b="1" dirty="0"/>
              <a:t>Table 2: Weighted Average F1 Score comparison with different vocabulary sizes</a:t>
            </a:r>
          </a:p>
        </p:txBody>
      </p:sp>
    </p:spTree>
    <p:extLst>
      <p:ext uri="{BB962C8B-B14F-4D97-AF65-F5344CB8AC3E}">
        <p14:creationId xmlns:p14="http://schemas.microsoft.com/office/powerpoint/2010/main" val="12691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6" y="218392"/>
            <a:ext cx="7729728" cy="1188720"/>
          </a:xfrm>
        </p:spPr>
        <p:txBody>
          <a:bodyPr/>
          <a:lstStyle/>
          <a:p>
            <a:r>
              <a:rPr lang="en-US" dirty="0"/>
              <a:t>ENSEMBLE CLASSIFIER</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5</a:t>
            </a:fld>
            <a:endParaRPr lang="en-US" dirty="0"/>
          </a:p>
        </p:txBody>
      </p:sp>
      <p:sp>
        <p:nvSpPr>
          <p:cNvPr id="13" name="TextBox 12">
            <a:extLst>
              <a:ext uri="{FF2B5EF4-FFF2-40B4-BE49-F238E27FC236}">
                <a16:creationId xmlns:a16="http://schemas.microsoft.com/office/drawing/2014/main" id="{5D535876-0B40-4A7D-89AB-44D469F755E7}"/>
              </a:ext>
            </a:extLst>
          </p:cNvPr>
          <p:cNvSpPr txBox="1"/>
          <p:nvPr/>
        </p:nvSpPr>
        <p:spPr>
          <a:xfrm>
            <a:off x="-8874" y="1624613"/>
            <a:ext cx="12156488" cy="3293209"/>
          </a:xfrm>
          <a:prstGeom prst="rect">
            <a:avLst/>
          </a:prstGeom>
          <a:noFill/>
        </p:spPr>
        <p:txBody>
          <a:bodyPr wrap="square" rtlCol="0">
            <a:spAutoFit/>
          </a:bodyPr>
          <a:lstStyle/>
          <a:p>
            <a:r>
              <a:rPr lang="fr-FR" sz="2000" b="1" dirty="0">
                <a:solidFill>
                  <a:schemeClr val="accent2"/>
                </a:solidFill>
              </a:rPr>
              <a:t>Ensemble</a:t>
            </a:r>
            <a:r>
              <a:rPr lang="fr-FR" dirty="0"/>
              <a:t> </a:t>
            </a:r>
            <a:r>
              <a:rPr lang="fr-FR" sz="2000" b="1" dirty="0">
                <a:solidFill>
                  <a:schemeClr val="accent2"/>
                </a:solidFill>
              </a:rPr>
              <a:t>Classifier</a:t>
            </a:r>
            <a:r>
              <a:rPr lang="fr-FR" dirty="0"/>
              <a:t>: Combines multiple </a:t>
            </a:r>
            <a:r>
              <a:rPr lang="fr-FR" dirty="0" err="1"/>
              <a:t>models</a:t>
            </a:r>
            <a:r>
              <a:rPr lang="fr-FR" dirty="0"/>
              <a:t> to </a:t>
            </a:r>
            <a:r>
              <a:rPr lang="fr-FR" dirty="0" err="1"/>
              <a:t>improve</a:t>
            </a:r>
            <a:r>
              <a:rPr lang="fr-FR" dirty="0"/>
              <a:t> the </a:t>
            </a:r>
            <a:r>
              <a:rPr lang="fr-FR" dirty="0" err="1"/>
              <a:t>general</a:t>
            </a:r>
            <a:r>
              <a:rPr lang="fr-FR" dirty="0"/>
              <a:t> performance</a:t>
            </a:r>
          </a:p>
          <a:p>
            <a:br>
              <a:rPr lang="fr-FR" dirty="0"/>
            </a:br>
            <a:r>
              <a:rPr lang="fr-FR" dirty="0"/>
              <a:t>	</a:t>
            </a:r>
            <a:r>
              <a:rPr lang="fr-FR" b="1" dirty="0">
                <a:sym typeface="Wingdings" panose="05000000000000000000" pitchFamily="2" charset="2"/>
              </a:rPr>
              <a:t></a:t>
            </a:r>
            <a:r>
              <a:rPr lang="fr-FR" dirty="0">
                <a:sym typeface="Wingdings" panose="05000000000000000000" pitchFamily="2" charset="2"/>
              </a:rPr>
              <a:t> </a:t>
            </a:r>
            <a:r>
              <a:rPr lang="en-US" b="1" dirty="0"/>
              <a:t>Soft voting</a:t>
            </a:r>
            <a:r>
              <a:rPr lang="en-US" dirty="0"/>
              <a:t>:  Aggregate probabilities of each class from all models and then select the class that has the higher sum</a:t>
            </a:r>
          </a:p>
          <a:p>
            <a:endParaRPr lang="en-US" dirty="0"/>
          </a:p>
          <a:p>
            <a:r>
              <a:rPr lang="en-US" dirty="0">
                <a:sym typeface="Wingdings" panose="05000000000000000000" pitchFamily="2" charset="2"/>
              </a:rPr>
              <a:t>	</a:t>
            </a:r>
            <a:r>
              <a:rPr lang="en-US" b="1" dirty="0">
                <a:sym typeface="Wingdings" panose="05000000000000000000" pitchFamily="2" charset="2"/>
              </a:rPr>
              <a:t></a:t>
            </a:r>
            <a:r>
              <a:rPr lang="en-US" dirty="0">
                <a:sym typeface="Wingdings" panose="05000000000000000000" pitchFamily="2" charset="2"/>
              </a:rPr>
              <a:t> </a:t>
            </a:r>
            <a:r>
              <a:rPr lang="en-US" b="1" dirty="0">
                <a:sym typeface="Wingdings" panose="05000000000000000000" pitchFamily="2" charset="2"/>
              </a:rPr>
              <a:t>Advantages</a:t>
            </a:r>
            <a:r>
              <a:rPr lang="en-US" dirty="0">
                <a:sym typeface="Wingdings" panose="05000000000000000000" pitchFamily="2" charset="2"/>
              </a:rPr>
              <a:t>: </a:t>
            </a:r>
            <a:r>
              <a:rPr lang="en-US" u="sng" dirty="0">
                <a:sym typeface="Wingdings" panose="05000000000000000000" pitchFamily="2" charset="2"/>
              </a:rPr>
              <a:t>Better generalization </a:t>
            </a:r>
            <a:r>
              <a:rPr lang="en-US" dirty="0">
                <a:sym typeface="Wingdings" panose="05000000000000000000" pitchFamily="2" charset="2"/>
              </a:rPr>
              <a:t>and </a:t>
            </a:r>
            <a:r>
              <a:rPr lang="en-US" u="sng" dirty="0">
                <a:sym typeface="Wingdings" panose="05000000000000000000" pitchFamily="2" charset="2"/>
              </a:rPr>
              <a:t>Robustness against unseen data</a:t>
            </a:r>
          </a:p>
          <a:p>
            <a:endParaRPr lang="en-US" u="sng" dirty="0">
              <a:sym typeface="Wingdings" panose="05000000000000000000" pitchFamily="2" charset="2"/>
            </a:endParaRPr>
          </a:p>
          <a:p>
            <a:r>
              <a:rPr lang="en-US" sz="2000" b="1" dirty="0">
                <a:solidFill>
                  <a:schemeClr val="accent2"/>
                </a:solidFill>
                <a:sym typeface="Wingdings" panose="05000000000000000000" pitchFamily="2" charset="2"/>
              </a:rPr>
              <a:t>Results:</a:t>
            </a:r>
          </a:p>
          <a:p>
            <a:r>
              <a:rPr lang="en-US" sz="2000" b="1" dirty="0">
                <a:solidFill>
                  <a:schemeClr val="accent2"/>
                </a:solidFill>
                <a:sym typeface="Wingdings" panose="05000000000000000000" pitchFamily="2" charset="2"/>
              </a:rPr>
              <a:t>	 82.79% </a:t>
            </a:r>
            <a:r>
              <a:rPr lang="en-US" sz="2000" dirty="0">
                <a:sym typeface="Wingdings" panose="05000000000000000000" pitchFamily="2" charset="2"/>
              </a:rPr>
              <a:t>accuracy</a:t>
            </a:r>
            <a:r>
              <a:rPr lang="en-US" sz="2000" b="1" dirty="0">
                <a:solidFill>
                  <a:schemeClr val="accent2"/>
                </a:solidFill>
                <a:sym typeface="Wingdings" panose="05000000000000000000" pitchFamily="2" charset="2"/>
              </a:rPr>
              <a:t> </a:t>
            </a:r>
            <a:r>
              <a:rPr lang="en-US" sz="2000" b="1" dirty="0">
                <a:sym typeface="Wingdings" panose="05000000000000000000" pitchFamily="2" charset="2"/>
              </a:rPr>
              <a:t>VS</a:t>
            </a:r>
            <a:r>
              <a:rPr lang="en-US" sz="2000" b="1" dirty="0">
                <a:solidFill>
                  <a:schemeClr val="accent2"/>
                </a:solidFill>
                <a:sym typeface="Wingdings" panose="05000000000000000000" pitchFamily="2" charset="2"/>
              </a:rPr>
              <a:t> 83.87% </a:t>
            </a:r>
            <a:r>
              <a:rPr lang="en-US" sz="2000" dirty="0">
                <a:sym typeface="Wingdings" panose="05000000000000000000" pitchFamily="2" charset="2"/>
              </a:rPr>
              <a:t>for MLP (best individual model on accuracy)</a:t>
            </a:r>
          </a:p>
          <a:p>
            <a:endParaRPr lang="en-US" sz="2000" b="1" dirty="0">
              <a:solidFill>
                <a:schemeClr val="accent2"/>
              </a:solidFill>
              <a:sym typeface="Wingdings" panose="05000000000000000000" pitchFamily="2" charset="2"/>
            </a:endParaRPr>
          </a:p>
          <a:p>
            <a:r>
              <a:rPr lang="en-US" sz="2000" b="1" dirty="0">
                <a:solidFill>
                  <a:schemeClr val="accent2"/>
                </a:solidFill>
                <a:sym typeface="Wingdings" panose="05000000000000000000" pitchFamily="2" charset="2"/>
              </a:rPr>
              <a:t>	 0.81 </a:t>
            </a:r>
            <a:r>
              <a:rPr lang="en-US" sz="2000" dirty="0">
                <a:sym typeface="Wingdings" panose="05000000000000000000" pitchFamily="2" charset="2"/>
              </a:rPr>
              <a:t>for Weighted Average F1-Score</a:t>
            </a:r>
            <a:r>
              <a:rPr lang="en-US" sz="2000" b="1" dirty="0">
                <a:sym typeface="Wingdings" panose="05000000000000000000" pitchFamily="2" charset="2"/>
              </a:rPr>
              <a:t> VS</a:t>
            </a:r>
            <a:r>
              <a:rPr lang="en-US" sz="2000" b="1" dirty="0">
                <a:solidFill>
                  <a:schemeClr val="accent2"/>
                </a:solidFill>
                <a:sym typeface="Wingdings" panose="05000000000000000000" pitchFamily="2" charset="2"/>
              </a:rPr>
              <a:t> 0.83 </a:t>
            </a:r>
            <a:r>
              <a:rPr lang="en-US" sz="2000" dirty="0">
                <a:sym typeface="Wingdings" panose="05000000000000000000" pitchFamily="2" charset="2"/>
              </a:rPr>
              <a:t>for MLP (best individual model on W.  Avg. F1-Score)</a:t>
            </a:r>
            <a:br>
              <a:rPr lang="fr-FR" dirty="0"/>
            </a:br>
            <a:endParaRPr lang="en-US" dirty="0"/>
          </a:p>
        </p:txBody>
      </p:sp>
      <p:sp>
        <p:nvSpPr>
          <p:cNvPr id="18" name="TextBox 17">
            <a:extLst>
              <a:ext uri="{FF2B5EF4-FFF2-40B4-BE49-F238E27FC236}">
                <a16:creationId xmlns:a16="http://schemas.microsoft.com/office/drawing/2014/main" id="{12D68647-2008-4130-9DF7-A87531D28A0A}"/>
              </a:ext>
            </a:extLst>
          </p:cNvPr>
          <p:cNvSpPr txBox="1"/>
          <p:nvPr/>
        </p:nvSpPr>
        <p:spPr>
          <a:xfrm>
            <a:off x="1541018" y="5042118"/>
            <a:ext cx="9056703" cy="1815882"/>
          </a:xfrm>
          <a:prstGeom prst="rect">
            <a:avLst/>
          </a:prstGeom>
          <a:noFill/>
        </p:spPr>
        <p:txBody>
          <a:bodyPr wrap="square" rtlCol="0">
            <a:spAutoFit/>
          </a:bodyPr>
          <a:lstStyle/>
          <a:p>
            <a:pPr algn="ctr"/>
            <a:r>
              <a:rPr lang="en-US" b="1" dirty="0"/>
              <a:t>Slightly Lower Results But preferable because combine the strengths of all 4 models (CNN, Bidirectional LSTM, MLP, Transformers)</a:t>
            </a:r>
          </a:p>
          <a:p>
            <a:pPr algn="ctr"/>
            <a:endParaRPr lang="en-US" dirty="0">
              <a:sym typeface="Wingdings" panose="05000000000000000000" pitchFamily="2" charset="2"/>
            </a:endParaRPr>
          </a:p>
          <a:p>
            <a:pPr algn="ctr"/>
            <a:r>
              <a:rPr lang="en-US" sz="2000" b="1" dirty="0">
                <a:solidFill>
                  <a:schemeClr val="accent2"/>
                </a:solidFill>
                <a:sym typeface="Wingdings" panose="05000000000000000000" pitchFamily="2" charset="2"/>
              </a:rPr>
              <a:t>So offer more comprehensive and robust performance for diverse unseen data, making it preferable choice despite slightly lower accuracy.</a:t>
            </a:r>
          </a:p>
          <a:p>
            <a:endParaRPr lang="en-US" dirty="0"/>
          </a:p>
        </p:txBody>
      </p:sp>
      <p:cxnSp>
        <p:nvCxnSpPr>
          <p:cNvPr id="20" name="Straight Connector 19">
            <a:extLst>
              <a:ext uri="{FF2B5EF4-FFF2-40B4-BE49-F238E27FC236}">
                <a16:creationId xmlns:a16="http://schemas.microsoft.com/office/drawing/2014/main" id="{B1150A2A-5CE9-41E2-B54A-C514BCA6C88D}"/>
              </a:ext>
            </a:extLst>
          </p:cNvPr>
          <p:cNvCxnSpPr/>
          <p:nvPr/>
        </p:nvCxnSpPr>
        <p:spPr>
          <a:xfrm>
            <a:off x="0" y="4847208"/>
            <a:ext cx="12156488" cy="0"/>
          </a:xfrm>
          <a:prstGeom prst="line">
            <a:avLst/>
          </a:prstGeom>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8031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7AE-2DE1-4B73-A309-6C350C8C8F60}"/>
              </a:ext>
            </a:extLst>
          </p:cNvPr>
          <p:cNvSpPr>
            <a:spLocks noGrp="1"/>
          </p:cNvSpPr>
          <p:nvPr>
            <p:ph type="title"/>
          </p:nvPr>
        </p:nvSpPr>
        <p:spPr>
          <a:xfrm>
            <a:off x="2231136" y="2834640"/>
            <a:ext cx="7729728" cy="1188720"/>
          </a:xfrm>
        </p:spPr>
        <p:txBody>
          <a:bodyPr/>
          <a:lstStyle/>
          <a:p>
            <a:r>
              <a:rPr lang="en-US" dirty="0">
                <a:effectLst>
                  <a:outerShdw blurRad="38100" dist="38100" dir="2700000" algn="tl">
                    <a:srgbClr val="000000">
                      <a:alpha val="43137"/>
                    </a:srgbClr>
                  </a:outerShdw>
                </a:effectLst>
              </a:rPr>
              <a:t>THANK YOU FOR YOUR ATTENTION</a:t>
            </a:r>
          </a:p>
        </p:txBody>
      </p:sp>
      <p:sp>
        <p:nvSpPr>
          <p:cNvPr id="4" name="Slide Number Placeholder 6">
            <a:extLst>
              <a:ext uri="{FF2B5EF4-FFF2-40B4-BE49-F238E27FC236}">
                <a16:creationId xmlns:a16="http://schemas.microsoft.com/office/drawing/2014/main" id="{A961E638-903C-4251-852A-0A56028A526F}"/>
              </a:ext>
            </a:extLst>
          </p:cNvPr>
          <p:cNvSpPr txBox="1">
            <a:spLocks/>
          </p:cNvSpPr>
          <p:nvPr/>
        </p:nvSpPr>
        <p:spPr>
          <a:xfrm>
            <a:off x="11793944" y="35512"/>
            <a:ext cx="365760" cy="365760"/>
          </a:xfrm>
          <a:prstGeom prst="ellipse">
            <a:avLst/>
          </a:prstGeom>
          <a:solidFill>
            <a:srgbClr val="1D1D1D">
              <a:alpha val="69804"/>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25121770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1902</TotalTime>
  <Words>410</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Times New Roman</vt:lpstr>
      <vt:lpstr>Wingdings</vt:lpstr>
      <vt:lpstr>Parcel</vt:lpstr>
      <vt:lpstr>Fake news detection</vt:lpstr>
      <vt:lpstr>DATA PRE-PROCESSING</vt:lpstr>
      <vt:lpstr>MODELS SELECTION</vt:lpstr>
      <vt:lpstr>MODELS PEROFORMANCE</vt:lpstr>
      <vt:lpstr>ENSEMBLE CLASSIFIER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Emotion and gender classification</dc:title>
  <dc:creator>ayman fahsi</dc:creator>
  <cp:lastModifiedBy>Mouhammad Bazzi</cp:lastModifiedBy>
  <cp:revision>126</cp:revision>
  <dcterms:created xsi:type="dcterms:W3CDTF">2022-11-14T06:43:57Z</dcterms:created>
  <dcterms:modified xsi:type="dcterms:W3CDTF">2023-04-26T04:41:10Z</dcterms:modified>
</cp:coreProperties>
</file>