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AC64-236D-4DF0-93A8-77149E4CDAB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1C12-2279-4E28-89EB-56FBE411B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AC64-236D-4DF0-93A8-77149E4CDAB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1C12-2279-4E28-89EB-56FBE411B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9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AC64-236D-4DF0-93A8-77149E4CDAB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1C12-2279-4E28-89EB-56FBE411B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75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AC64-236D-4DF0-93A8-77149E4CDAB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1C12-2279-4E28-89EB-56FBE411B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6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AC64-236D-4DF0-93A8-77149E4CDAB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1C12-2279-4E28-89EB-56FBE411B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3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AC64-236D-4DF0-93A8-77149E4CDAB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1C12-2279-4E28-89EB-56FBE411B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06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AC64-236D-4DF0-93A8-77149E4CDAB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1C12-2279-4E28-89EB-56FBE411B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88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AC64-236D-4DF0-93A8-77149E4CDAB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1C12-2279-4E28-89EB-56FBE411B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40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AC64-236D-4DF0-93A8-77149E4CDAB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1C12-2279-4E28-89EB-56FBE411B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2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AC64-236D-4DF0-93A8-77149E4CDAB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FD91C12-2279-4E28-89EB-56FBE411B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8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AC64-236D-4DF0-93A8-77149E4CDAB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1C12-2279-4E28-89EB-56FBE411B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5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AC64-236D-4DF0-93A8-77149E4CDAB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1C12-2279-4E28-89EB-56FBE411B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AC64-236D-4DF0-93A8-77149E4CDAB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1C12-2279-4E28-89EB-56FBE411B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7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AC64-236D-4DF0-93A8-77149E4CDAB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1C12-2279-4E28-89EB-56FBE411B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2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AC64-236D-4DF0-93A8-77149E4CDAB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1C12-2279-4E28-89EB-56FBE411B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8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AC64-236D-4DF0-93A8-77149E4CDAB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1C12-2279-4E28-89EB-56FBE411B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8AC64-236D-4DF0-93A8-77149E4CDAB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1C12-2279-4E28-89EB-56FBE411B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1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48AC64-236D-4DF0-93A8-77149E4CDAB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D91C12-2279-4E28-89EB-56FBE411B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9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ndom_forest" TargetMode="External"/><Relationship Id="rId2" Type="http://schemas.openxmlformats.org/officeDocument/2006/relationships/hyperlink" Target="http://allstate-university-hackathons.github.io/PredictionChallenge2016/GB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chive.ics.uci.edu/ml/datasets/Breast+Cancer+Wisconsin+(Diagnostic)" TargetMode="External"/><Relationship Id="rId4" Type="http://schemas.openxmlformats.org/officeDocument/2006/relationships/hyperlink" Target="https://en.wikipedia.org/wiki/Gradient_boost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Breast+Cancer+Wisconsin+(Diagnostic)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430" y="134742"/>
            <a:ext cx="8574622" cy="2616199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Analysis of Breast Cancer Prediction from Cytopathology Data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165548" y="3159277"/>
            <a:ext cx="6987645" cy="138853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Summer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   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CSC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691- Independent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</a:p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Andrew 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Sung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09644" y="5240383"/>
            <a:ext cx="4740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Sivaditya Satya Phani Sai Ram, Pullabhotla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(w995229)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3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412" y="1305859"/>
            <a:ext cx="9916160" cy="470408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feature plot we will use the density plot, to represent both the values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i.e. density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degree of separation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two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of values, on each feature direction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below graphs will give an idea about the pair of features and their relation or effect.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88012" y="282640"/>
            <a:ext cx="10018713" cy="8301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Plot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253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88012" y="282640"/>
            <a:ext cx="10018713" cy="8301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Plot Contd…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22" y="1402079"/>
            <a:ext cx="10183003" cy="495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50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88012" y="282640"/>
            <a:ext cx="10018713" cy="8301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Plot Contd…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025" y="1300479"/>
            <a:ext cx="10510685" cy="493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30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830" y="1590039"/>
            <a:ext cx="10018713" cy="312420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 perfect separation between any of the features; we do have fairly good separations 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concave.points_worst,concavity_worst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perimeter_worst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area_mean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perimeter_mean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 do have as well tight superposition for some of the values, like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symmetry_se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smoothness_se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88012" y="282640"/>
            <a:ext cx="10018713" cy="8301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Plot Contd…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540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240" y="1249681"/>
            <a:ext cx="10414000" cy="52527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use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(RF), Gradient Boosting Machine (GBM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decision forests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an ensemble learning method for classification, regression and other tasks, that operate by constructing a multitude of decision trees at training time and outputting the class that is the mode of the classes (classification) or mean prediction (regression) of the individual trees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decision forests correct for decision trees' habit of overfitting to their training set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machine learning technique for regression and classification problems, which produces a prediction model in the form of an ensemble of weak prediction models, typically decision trees. It builds the model in a stage-wise fashion like other boosting methods do, and it generalizes them by allowing optimization of an arbitrary differentiable loss function.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88012" y="282640"/>
            <a:ext cx="10018713" cy="8301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991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031" y="345440"/>
            <a:ext cx="10018713" cy="1066799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Model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3840" y="1330961"/>
            <a:ext cx="9989183" cy="446024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Let’s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number of trees to 500. For the rest of the parameters, we will keep the default settings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see the error evolution vs. number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185" y="3637280"/>
            <a:ext cx="67627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37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031" y="345440"/>
            <a:ext cx="10018713" cy="1066799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Model Contd…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869" y="1615440"/>
            <a:ext cx="7386875" cy="492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77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923" y="193041"/>
            <a:ext cx="10018713" cy="843279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Model Contd…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4640" y="1259840"/>
            <a:ext cx="9733280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 that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perimeter_worst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area_worst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concave.points_worst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radius_worst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concavity_mean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concavity_worst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area_se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concave.points_mean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most important features.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(Area under the curve) is: 0.949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807" y="3068586"/>
            <a:ext cx="3901308" cy="350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54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2400" y="975359"/>
            <a:ext cx="10505440" cy="5330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with reduced number of features: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Let’s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run Random Forest model with a reduced number of features, including in the features list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only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ones with the highest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importance. We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the number of features to 22 out of 33, by selecting only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important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according to the feature importance evaluation using previous Random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Forest model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consider detection of a malignant tumor as a positive test, the result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using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features set is an decrease of the true positive (TP) number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 (FP) number, while true negative and false positive numbers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unchanged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AUC decreased as well to 0.940 due to decrease of sensitivity and change as well of the selectivity.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22400" y="132080"/>
            <a:ext cx="10018713" cy="843279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Model Contd…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742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74320"/>
            <a:ext cx="10018713" cy="721360"/>
          </a:xfrm>
        </p:spPr>
        <p:txBody>
          <a:bodyPr>
            <a:no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Machine (GBM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134743"/>
            <a:ext cx="10433370" cy="562356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use as well cross validation with 5 folds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find the best number of trees to use for the prediction for the test data, we can use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gbm.perf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returns the optimal number of trees for prediction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746" y="3335124"/>
            <a:ext cx="3565842" cy="330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9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996" y="1191196"/>
            <a:ext cx="10406743" cy="532281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Pre-requisites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Plot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88012" y="282640"/>
            <a:ext cx="10018713" cy="8301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03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74320"/>
            <a:ext cx="10018713" cy="721360"/>
          </a:xfrm>
        </p:spPr>
        <p:txBody>
          <a:bodyPr>
            <a:no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Machine (GBM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Contd..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134743"/>
            <a:ext cx="10433370" cy="5623561"/>
          </a:xfr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1474136"/>
            <a:ext cx="7275669" cy="494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15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74320"/>
            <a:ext cx="10018713" cy="721360"/>
          </a:xfrm>
        </p:spPr>
        <p:txBody>
          <a:bodyPr>
            <a:no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Machine (GBM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Contd..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134743"/>
            <a:ext cx="10433370" cy="5623561"/>
          </a:xfr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392" y="3810635"/>
            <a:ext cx="89725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65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74320"/>
            <a:ext cx="10018713" cy="721360"/>
          </a:xfrm>
        </p:spPr>
        <p:txBody>
          <a:bodyPr>
            <a:no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371601"/>
            <a:ext cx="10433369" cy="45313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feature analysis show that there are few features with more predictive value for the diagnosis.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to predict with good accuracy (big ROC AUC value) the malignant and benign tumors based on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used, Random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Forest, Gradient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Boosting Machine (GBM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am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using cross validation to decide the best model. The best prediction was obtained using GBM model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18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529046"/>
            <a:ext cx="10018713" cy="759823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794" y="1384663"/>
            <a:ext cx="9883229" cy="4406537"/>
          </a:xfrm>
        </p:spPr>
        <p:txBody>
          <a:bodyPr>
            <a:normAutofit/>
          </a:bodyPr>
          <a:lstStyle/>
          <a:p>
            <a:r>
              <a:rPr lang="en-US" dirty="0"/>
              <a:t>GBM Tutorial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allstate-university-hackathons.github.io/PredictionChallenge2016/GBM</a:t>
            </a:r>
            <a:endParaRPr lang="en-US" dirty="0" smtClean="0"/>
          </a:p>
          <a:p>
            <a:r>
              <a:rPr lang="en-US" dirty="0"/>
              <a:t>Random Forrest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en.wikipedia.org/wiki/Random_forest</a:t>
            </a:r>
            <a:endParaRPr lang="en-US" dirty="0" smtClean="0"/>
          </a:p>
          <a:p>
            <a:r>
              <a:rPr lang="en-US" dirty="0" smtClean="0"/>
              <a:t>Gradient Boosting Machine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en.wikipedia.org/wiki/Gradient_boosting</a:t>
            </a:r>
            <a:endParaRPr lang="en-US" dirty="0" smtClean="0"/>
          </a:p>
          <a:p>
            <a:r>
              <a:rPr lang="en-US" dirty="0" smtClean="0"/>
              <a:t>Breast Cancer Wisconsin Data Set </a:t>
            </a:r>
            <a:r>
              <a:rPr lang="en-US" dirty="0">
                <a:hlinkClick r:id="rId5"/>
              </a:rPr>
              <a:t>https://archive.ics.uci.edu/ml/datasets/Breast+Cancer+Wisconsin+%</a:t>
            </a:r>
            <a:r>
              <a:rPr lang="en-US" dirty="0" smtClean="0">
                <a:hlinkClick r:id="rId5"/>
              </a:rPr>
              <a:t>28Diagnostic%29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2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996" y="1191196"/>
            <a:ext cx="10406743" cy="532281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Breast Cancer (Wisconsin) Diagnosis dataset contains the diagnosis and a set of 30 features describing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characteristics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cell nuclei present in the digitized image of a of a fine needle aspirate (FNA) of a breast mass.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88012" y="282640"/>
            <a:ext cx="10018713" cy="8301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ine needle aspirate breast cancer mass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560" y="3231333"/>
            <a:ext cx="3015614" cy="27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7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160" y="1290321"/>
            <a:ext cx="10554777" cy="50901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real-valued features are computed for each cell nucleus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radius (mean of distances from center to points on the perimeter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texture (standard deviation of gray-scale values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perimeter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smoothness (local variation in radius lengths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compactness (perimeter^2 / area - 1.0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concavity (severity of concave portions of the contour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concave points (number of concave portions of the contour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symmetry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fractal dimension (“coastline approximation” - 1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88012" y="282640"/>
            <a:ext cx="10018713" cy="8301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Contd...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37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160" y="1341121"/>
            <a:ext cx="10067097" cy="409447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3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also available through the UW CS ftp server: ftp ftp.cs.wisc.edu cd math-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cpo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-dataset/machine-learn/WDBC/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can also be found in UCI Machine Learning Repository:</a:t>
            </a:r>
          </a:p>
          <a:p>
            <a:pPr marL="0" indent="0">
              <a:buNone/>
            </a:pPr>
            <a:r>
              <a:rPr lang="en-US" sz="31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   https</a:t>
            </a:r>
            <a:r>
              <a:rPr lang="en-US" sz="31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://archive.ics.uci.edu/ml/datasets/Breast+Cancer+Wisconsin+%</a:t>
            </a:r>
            <a:r>
              <a:rPr lang="en-US" sz="31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28Diagnostic%29</a:t>
            </a:r>
            <a:endParaRPr lang="en-US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88012" y="282640"/>
            <a:ext cx="10018713" cy="8301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Dataset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13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680" y="924560"/>
            <a:ext cx="10454640" cy="558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Information: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ID number 2) Diagnosis (M = malignant, B = benign) 3) No of attributes -32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mean, standard error and "worst" or largest (mean of the three largest values) of these features were computed for each image, resulting in 30 features. For instance, field 3 is Mean Radius, field 13 is Radius SE, field 23 is Worst Radius.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values are recorded with four significant digits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attribute values: none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distribution: 357 benign, 212 malignant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analyze the features to understand the predictive value for diagnosis. We will then create models using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use the models to predict the diagnosis.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88012" y="282640"/>
            <a:ext cx="10018713" cy="8301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Dataset Contd…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33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5440" y="1209040"/>
            <a:ext cx="9916160" cy="47040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Markdown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Studio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Mathplotlib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ggplot2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88012" y="282640"/>
            <a:ext cx="10018713" cy="8301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Needed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768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412" y="1305859"/>
            <a:ext cx="9916160" cy="47040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analyzing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the data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field diagnosis has either B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(benign)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 M (malignant) value. Let’s check how many patients are in each category.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88012" y="282640"/>
            <a:ext cx="10018713" cy="8301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Features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3657899"/>
            <a:ext cx="84391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0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412" y="1305859"/>
            <a:ext cx="9916160" cy="470408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 is unusually large; the dataset does not represents in this case a typical medical analysis distribution.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will have a considerable large number of cases that represents negative vs. a small number of cases that represents positives (malignant) tumor.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analyze the features and try to understand which features have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larger predictive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and which does not bring considerable predictive value if we want to create a model that allows us to guess if a tumor is benign or malignant.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88012" y="282640"/>
            <a:ext cx="10018713" cy="8301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Features Contd…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297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443</TotalTime>
  <Words>1135</Words>
  <Application>Microsoft Office PowerPoint</Application>
  <PresentationFormat>Widescreen</PresentationFormat>
  <Paragraphs>151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Corbel</vt:lpstr>
      <vt:lpstr>Times New Roman</vt:lpstr>
      <vt:lpstr>Wingdings</vt:lpstr>
      <vt:lpstr>Parallax</vt:lpstr>
      <vt:lpstr>Feature Analysis of Breast Cancer Prediction from Cytopathology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 Forest Model</vt:lpstr>
      <vt:lpstr>Random Forest Model Contd…</vt:lpstr>
      <vt:lpstr>Random Forest Model Contd…</vt:lpstr>
      <vt:lpstr>Random Forest Model Contd…</vt:lpstr>
      <vt:lpstr>Gradient Boosting Machine (GBM)</vt:lpstr>
      <vt:lpstr>Gradient Boosting Machine (GBM) Contd..</vt:lpstr>
      <vt:lpstr>Gradient Boosting Machine (GBM) Contd..</vt:lpstr>
      <vt:lpstr>Conclusion</vt:lpstr>
      <vt:lpstr>References</vt:lpstr>
    </vt:vector>
  </TitlesOfParts>
  <Company>The University of Southern Mississippi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Analysis of Breast Cancer Prediction from Cytopathology Data</dc:title>
  <dc:creator>S.S.P. Sai Ram Pullabhotla</dc:creator>
  <cp:lastModifiedBy>S.S.P. Sai Ram Pullabhotla</cp:lastModifiedBy>
  <cp:revision>98</cp:revision>
  <dcterms:created xsi:type="dcterms:W3CDTF">2018-07-17T19:53:57Z</dcterms:created>
  <dcterms:modified xsi:type="dcterms:W3CDTF">2018-07-25T17:30:40Z</dcterms:modified>
</cp:coreProperties>
</file>