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1" r:id="rId7"/>
    <p:sldId id="260" r:id="rId8"/>
    <p:sldId id="262" r:id="rId9"/>
    <p:sldId id="263" r:id="rId10"/>
    <p:sldId id="264"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litedatascience.com/keras-tutorial-deep-learning-in-python" TargetMode="External"/><Relationship Id="rId2" Type="http://schemas.openxmlformats.org/officeDocument/2006/relationships/hyperlink" Target="https://becominghuman.ai/building-an-image-classifier-using-deep-learning-in-python-totally-from-a-beginners-perspective-be8dbaf22dd8" TargetMode="External"/><Relationship Id="rId1" Type="http://schemas.openxmlformats.org/officeDocument/2006/relationships/slideLayout" Target="../slideLayouts/slideLayout2.xml"/><Relationship Id="rId4" Type="http://schemas.openxmlformats.org/officeDocument/2006/relationships/hyperlink" Target="https://github.com/kuszaj/claptch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807C-716F-4145-8D53-9342A5B74627}"/>
              </a:ext>
            </a:extLst>
          </p:cNvPr>
          <p:cNvSpPr>
            <a:spLocks noGrp="1"/>
          </p:cNvSpPr>
          <p:nvPr>
            <p:ph type="ctrTitle"/>
          </p:nvPr>
        </p:nvSpPr>
        <p:spPr/>
        <p:txBody>
          <a:bodyPr>
            <a:normAutofit/>
          </a:bodyPr>
          <a:lstStyle/>
          <a:p>
            <a:r>
              <a:rPr lang="en-US" dirty="0"/>
              <a:t>CAPTCHA recognition using convolution neural nets</a:t>
            </a:r>
            <a:br>
              <a:rPr lang="en-US" dirty="0"/>
            </a:br>
            <a:endParaRPr lang="en-US" dirty="0"/>
          </a:p>
        </p:txBody>
      </p:sp>
    </p:spTree>
    <p:extLst>
      <p:ext uri="{BB962C8B-B14F-4D97-AF65-F5344CB8AC3E}">
        <p14:creationId xmlns:p14="http://schemas.microsoft.com/office/powerpoint/2010/main" val="100544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C3F1EA-F4CC-45DE-AAD0-BEF4E1AAC725}"/>
              </a:ext>
            </a:extLst>
          </p:cNvPr>
          <p:cNvPicPr>
            <a:picLocks noChangeAspect="1"/>
          </p:cNvPicPr>
          <p:nvPr/>
        </p:nvPicPr>
        <p:blipFill rotWithShape="1">
          <a:blip r:embed="rId3"/>
          <a:srcRect r="6831" b="-3"/>
          <a:stretch/>
        </p:blipFill>
        <p:spPr>
          <a:xfrm>
            <a:off x="6392336" y="2249487"/>
            <a:ext cx="4655075" cy="337360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255263A-3FC6-4BC8-8760-F356237287C9}"/>
              </a:ext>
            </a:extLst>
          </p:cNvPr>
          <p:cNvSpPr>
            <a:spLocks noGrp="1"/>
          </p:cNvSpPr>
          <p:nvPr>
            <p:ph type="title"/>
          </p:nvPr>
        </p:nvSpPr>
        <p:spPr>
          <a:xfrm>
            <a:off x="1141413" y="618518"/>
            <a:ext cx="9905998" cy="1478570"/>
          </a:xfrm>
        </p:spPr>
        <p:txBody>
          <a:bodyPr>
            <a:normAutofit/>
          </a:bodyPr>
          <a:lstStyle/>
          <a:p>
            <a:pPr algn="ctr"/>
            <a:r>
              <a:rPr lang="en-US" dirty="0"/>
              <a:t>Testing the model</a:t>
            </a:r>
          </a:p>
        </p:txBody>
      </p:sp>
      <p:sp>
        <p:nvSpPr>
          <p:cNvPr id="3" name="Content Placeholder 2">
            <a:extLst>
              <a:ext uri="{FF2B5EF4-FFF2-40B4-BE49-F238E27FC236}">
                <a16:creationId xmlns:a16="http://schemas.microsoft.com/office/drawing/2014/main" id="{583BD43E-B33C-407F-95B5-F80679CD9F74}"/>
              </a:ext>
            </a:extLst>
          </p:cNvPr>
          <p:cNvSpPr>
            <a:spLocks noGrp="1"/>
          </p:cNvSpPr>
          <p:nvPr>
            <p:ph idx="1"/>
          </p:nvPr>
        </p:nvSpPr>
        <p:spPr>
          <a:xfrm>
            <a:off x="1141412" y="2249487"/>
            <a:ext cx="4844521" cy="3541714"/>
          </a:xfrm>
        </p:spPr>
        <p:txBody>
          <a:bodyPr anchor="ctr">
            <a:normAutofit/>
          </a:bodyPr>
          <a:lstStyle/>
          <a:p>
            <a:r>
              <a:rPr lang="en-US" dirty="0"/>
              <a:t>Loaded the save model</a:t>
            </a:r>
          </a:p>
          <a:p>
            <a:r>
              <a:rPr lang="en-US" dirty="0"/>
              <a:t>Processed the test images – Grey scaling, thresholding and slicing </a:t>
            </a:r>
          </a:p>
          <a:p>
            <a:r>
              <a:rPr lang="en-US" dirty="0"/>
              <a:t>Achieved overall model accuracy of 70%</a:t>
            </a:r>
          </a:p>
        </p:txBody>
      </p:sp>
    </p:spTree>
    <p:extLst>
      <p:ext uri="{BB962C8B-B14F-4D97-AF65-F5344CB8AC3E}">
        <p14:creationId xmlns:p14="http://schemas.microsoft.com/office/powerpoint/2010/main" val="323204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611F-6F9B-48A9-832D-F326A02AEB4C}"/>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48B3ED6A-B1E7-42DE-AB9E-E3F5ADD5F24F}"/>
              </a:ext>
            </a:extLst>
          </p:cNvPr>
          <p:cNvSpPr>
            <a:spLocks noGrp="1"/>
          </p:cNvSpPr>
          <p:nvPr>
            <p:ph idx="1"/>
          </p:nvPr>
        </p:nvSpPr>
        <p:spPr>
          <a:xfrm>
            <a:off x="1141412" y="2249487"/>
            <a:ext cx="9905999" cy="4207874"/>
          </a:xfrm>
        </p:spPr>
        <p:txBody>
          <a:bodyPr>
            <a:normAutofit fontScale="70000" lnSpcReduction="20000"/>
          </a:bodyPr>
          <a:lstStyle/>
          <a:p>
            <a:r>
              <a:rPr lang="en-US" dirty="0"/>
              <a:t>The applications containing Captchas with no ‘noise’ included are at the highest risk of being automated.</a:t>
            </a:r>
          </a:p>
          <a:p>
            <a:endParaRPr lang="en-US" dirty="0"/>
          </a:p>
          <a:p>
            <a:endParaRPr lang="en-US" dirty="0"/>
          </a:p>
          <a:p>
            <a:r>
              <a:rPr lang="en-US" dirty="0"/>
              <a:t>The Captchas with noise such as lines across the text are at a medium risk of a breach.</a:t>
            </a:r>
          </a:p>
          <a:p>
            <a:endParaRPr lang="en-US" dirty="0"/>
          </a:p>
          <a:p>
            <a:endParaRPr lang="en-US" dirty="0"/>
          </a:p>
          <a:p>
            <a:pPr marL="0" indent="0">
              <a:buNone/>
            </a:pPr>
            <a:endParaRPr lang="en-US" dirty="0"/>
          </a:p>
          <a:p>
            <a:r>
              <a:rPr lang="en-US" dirty="0"/>
              <a:t>Observing the different captchas and its history we can find that there is always a space separating the letters in a captcha which makes these captchas vulnerable for machines to break them.</a:t>
            </a:r>
          </a:p>
          <a:p>
            <a:r>
              <a:rPr lang="en-US" dirty="0"/>
              <a:t>If the intensity of the noise is less than the actual text and if not converging on the text, the noise can be removed by thresholding or binarizing </a:t>
            </a:r>
          </a:p>
          <a:p>
            <a:endParaRPr lang="en-US" dirty="0"/>
          </a:p>
        </p:txBody>
      </p:sp>
      <p:pic>
        <p:nvPicPr>
          <p:cNvPr id="4" name="Picture 3">
            <a:extLst>
              <a:ext uri="{FF2B5EF4-FFF2-40B4-BE49-F238E27FC236}">
                <a16:creationId xmlns:a16="http://schemas.microsoft.com/office/drawing/2014/main" id="{750F132A-208E-40FA-8A24-AEC6DC288905}"/>
              </a:ext>
            </a:extLst>
          </p:cNvPr>
          <p:cNvPicPr>
            <a:picLocks noChangeAspect="1"/>
          </p:cNvPicPr>
          <p:nvPr/>
        </p:nvPicPr>
        <p:blipFill>
          <a:blip r:embed="rId2"/>
          <a:stretch>
            <a:fillRect/>
          </a:stretch>
        </p:blipFill>
        <p:spPr>
          <a:xfrm>
            <a:off x="4056530" y="2707884"/>
            <a:ext cx="1668624" cy="623627"/>
          </a:xfrm>
          <a:prstGeom prst="rect">
            <a:avLst/>
          </a:prstGeom>
        </p:spPr>
      </p:pic>
      <p:pic>
        <p:nvPicPr>
          <p:cNvPr id="5" name="Picture 4">
            <a:extLst>
              <a:ext uri="{FF2B5EF4-FFF2-40B4-BE49-F238E27FC236}">
                <a16:creationId xmlns:a16="http://schemas.microsoft.com/office/drawing/2014/main" id="{3B24B25F-CB53-47B9-8B56-3BD9ACBBB820}"/>
              </a:ext>
            </a:extLst>
          </p:cNvPr>
          <p:cNvPicPr>
            <a:picLocks noChangeAspect="1"/>
          </p:cNvPicPr>
          <p:nvPr/>
        </p:nvPicPr>
        <p:blipFill>
          <a:blip r:embed="rId3"/>
          <a:stretch>
            <a:fillRect/>
          </a:stretch>
        </p:blipFill>
        <p:spPr>
          <a:xfrm>
            <a:off x="4105667" y="3973238"/>
            <a:ext cx="1447800" cy="867210"/>
          </a:xfrm>
          <a:prstGeom prst="rect">
            <a:avLst/>
          </a:prstGeom>
        </p:spPr>
      </p:pic>
    </p:spTree>
    <p:extLst>
      <p:ext uri="{BB962C8B-B14F-4D97-AF65-F5344CB8AC3E}">
        <p14:creationId xmlns:p14="http://schemas.microsoft.com/office/powerpoint/2010/main" val="21095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AD4BFF-9E46-4426-88AC-4C14255C66CE}"/>
              </a:ext>
            </a:extLst>
          </p:cNvPr>
          <p:cNvPicPr>
            <a:picLocks noChangeAspect="1"/>
          </p:cNvPicPr>
          <p:nvPr/>
        </p:nvPicPr>
        <p:blipFill>
          <a:blip r:embed="rId3"/>
          <a:stretch>
            <a:fillRect/>
          </a:stretch>
        </p:blipFill>
        <p:spPr>
          <a:xfrm>
            <a:off x="1846000" y="2249487"/>
            <a:ext cx="2085419"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95DBC648-09EE-4AE9-A89A-B4A8D60AEA2E}"/>
              </a:ext>
            </a:extLst>
          </p:cNvPr>
          <p:cNvSpPr>
            <a:spLocks noGrp="1"/>
          </p:cNvSpPr>
          <p:nvPr>
            <p:ph type="title"/>
          </p:nvPr>
        </p:nvSpPr>
        <p:spPr>
          <a:xfrm>
            <a:off x="1141413" y="618518"/>
            <a:ext cx="9905998" cy="1478570"/>
          </a:xfrm>
        </p:spPr>
        <p:txBody>
          <a:bodyPr>
            <a:normAutofit/>
          </a:bodyPr>
          <a:lstStyle/>
          <a:p>
            <a:r>
              <a:rPr lang="en-US" dirty="0"/>
              <a:t>Recommendations and future scope</a:t>
            </a:r>
          </a:p>
        </p:txBody>
      </p:sp>
      <p:sp>
        <p:nvSpPr>
          <p:cNvPr id="3" name="Content Placeholder 2">
            <a:extLst>
              <a:ext uri="{FF2B5EF4-FFF2-40B4-BE49-F238E27FC236}">
                <a16:creationId xmlns:a16="http://schemas.microsoft.com/office/drawing/2014/main" id="{CD2DB779-ECF4-4769-BCCE-E0BF785AAD70}"/>
              </a:ext>
            </a:extLst>
          </p:cNvPr>
          <p:cNvSpPr>
            <a:spLocks noGrp="1"/>
          </p:cNvSpPr>
          <p:nvPr>
            <p:ph idx="1"/>
          </p:nvPr>
        </p:nvSpPr>
        <p:spPr>
          <a:xfrm>
            <a:off x="3998259" y="2249487"/>
            <a:ext cx="7049152" cy="3541714"/>
          </a:xfrm>
        </p:spPr>
        <p:txBody>
          <a:bodyPr>
            <a:normAutofit lnSpcReduction="10000"/>
          </a:bodyPr>
          <a:lstStyle/>
          <a:p>
            <a:r>
              <a:rPr lang="en-US" dirty="0"/>
              <a:t>Captchas with Images or a combination of Images and text with varying intensity of noises is an efficient way to be used in applications and would be difficult for machines to learn the pattern.</a:t>
            </a:r>
          </a:p>
          <a:p>
            <a:r>
              <a:rPr lang="en-US" dirty="0"/>
              <a:t>As per Prof. Balaji’s recommendation, further extension is to classify and score a captcha based on human readability and complexity with respect to bots ability to process it.</a:t>
            </a:r>
          </a:p>
          <a:p>
            <a:endParaRPr lang="en-US" dirty="0"/>
          </a:p>
        </p:txBody>
      </p:sp>
    </p:spTree>
    <p:extLst>
      <p:ext uri="{BB962C8B-B14F-4D97-AF65-F5344CB8AC3E}">
        <p14:creationId xmlns:p14="http://schemas.microsoft.com/office/powerpoint/2010/main" val="211316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3B90-0866-4870-91DE-79971F66210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A39157-B60F-46A7-A370-7DFC85F1FD29}"/>
              </a:ext>
            </a:extLst>
          </p:cNvPr>
          <p:cNvSpPr>
            <a:spLocks noGrp="1"/>
          </p:cNvSpPr>
          <p:nvPr>
            <p:ph idx="1"/>
          </p:nvPr>
        </p:nvSpPr>
        <p:spPr/>
        <p:txBody>
          <a:bodyPr>
            <a:normAutofit fontScale="92500" lnSpcReduction="20000"/>
          </a:bodyPr>
          <a:lstStyle/>
          <a:p>
            <a:r>
              <a:rPr lang="en-US" dirty="0"/>
              <a:t>The dataset is generated using python </a:t>
            </a:r>
            <a:r>
              <a:rPr lang="en-US" dirty="0" err="1"/>
              <a:t>Claptcha</a:t>
            </a:r>
            <a:r>
              <a:rPr lang="en-US" dirty="0"/>
              <a:t> library</a:t>
            </a:r>
          </a:p>
          <a:p>
            <a:pPr marL="114300" indent="0">
              <a:buNone/>
            </a:pPr>
            <a:endParaRPr lang="en-US" u="sng" dirty="0">
              <a:hlinkClick r:id="rId2"/>
            </a:endParaRPr>
          </a:p>
          <a:p>
            <a:r>
              <a:rPr lang="en-US" u="sng" dirty="0">
                <a:hlinkClick r:id="rId2"/>
              </a:rPr>
              <a:t>https://becominghuman.ai/building-an-image-classifier-using-deep-learning-in-python-totally-from-a-beginners-perspective-be8dbaf22dd8</a:t>
            </a:r>
            <a:endParaRPr lang="en-US" u="sng" dirty="0"/>
          </a:p>
          <a:p>
            <a:pPr marL="114300" indent="0">
              <a:buNone/>
            </a:pPr>
            <a:endParaRPr lang="en-US" dirty="0"/>
          </a:p>
          <a:p>
            <a:r>
              <a:rPr lang="en-US" u="sng" dirty="0">
                <a:hlinkClick r:id="rId3"/>
              </a:rPr>
              <a:t>https://elitedatascience.com/keras-tutorial-deep-learning-in-python</a:t>
            </a:r>
            <a:endParaRPr lang="en-US" u="sng" dirty="0"/>
          </a:p>
          <a:p>
            <a:pPr marL="114300" indent="0">
              <a:buNone/>
            </a:pPr>
            <a:endParaRPr lang="en-US" dirty="0"/>
          </a:p>
          <a:p>
            <a:r>
              <a:rPr lang="en-US" u="sng" dirty="0">
                <a:hlinkClick r:id="rId4"/>
              </a:rPr>
              <a:t>https://github.com/kuszaj/claptcha</a:t>
            </a:r>
            <a:endParaRPr lang="en-US" dirty="0"/>
          </a:p>
          <a:p>
            <a:endParaRPr lang="en-US" dirty="0"/>
          </a:p>
        </p:txBody>
      </p:sp>
    </p:spTree>
    <p:extLst>
      <p:ext uri="{BB962C8B-B14F-4D97-AF65-F5344CB8AC3E}">
        <p14:creationId xmlns:p14="http://schemas.microsoft.com/office/powerpoint/2010/main" val="410323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328A-47AF-40EC-AE84-24CB1387F841}"/>
              </a:ext>
            </a:extLst>
          </p:cNvPr>
          <p:cNvSpPr>
            <a:spLocks noGrp="1"/>
          </p:cNvSpPr>
          <p:nvPr>
            <p:ph type="title"/>
          </p:nvPr>
        </p:nvSpPr>
        <p:spPr>
          <a:xfrm>
            <a:off x="1141413" y="618518"/>
            <a:ext cx="9905998" cy="1478570"/>
          </a:xfrm>
        </p:spPr>
        <p:txBody>
          <a:bodyPr>
            <a:normAutofit/>
          </a:bodyPr>
          <a:lstStyle/>
          <a:p>
            <a:r>
              <a:rPr lang="en-US"/>
              <a:t>Steps Involved</a:t>
            </a:r>
            <a:endParaRPr lang="en-US" dirty="0"/>
          </a:p>
        </p:txBody>
      </p:sp>
      <p:grpSp>
        <p:nvGrpSpPr>
          <p:cNvPr id="4" name="Group 3">
            <a:extLst>
              <a:ext uri="{FF2B5EF4-FFF2-40B4-BE49-F238E27FC236}">
                <a16:creationId xmlns:a16="http://schemas.microsoft.com/office/drawing/2014/main" id="{C2DC5A1C-3965-4112-87CF-FA256DAEBDD5}"/>
              </a:ext>
            </a:extLst>
          </p:cNvPr>
          <p:cNvGrpSpPr/>
          <p:nvPr/>
        </p:nvGrpSpPr>
        <p:grpSpPr>
          <a:xfrm>
            <a:off x="1147424" y="2769690"/>
            <a:ext cx="9795037" cy="1694600"/>
            <a:chOff x="1147424" y="2769690"/>
            <a:chExt cx="9795037" cy="1694600"/>
          </a:xfrm>
        </p:grpSpPr>
        <p:sp>
          <p:nvSpPr>
            <p:cNvPr id="6" name="Rectangle 5">
              <a:extLst>
                <a:ext uri="{FF2B5EF4-FFF2-40B4-BE49-F238E27FC236}">
                  <a16:creationId xmlns:a16="http://schemas.microsoft.com/office/drawing/2014/main" id="{1419E35E-46BE-4EDF-B1ED-96E8AA3ECE19}"/>
                </a:ext>
              </a:extLst>
            </p:cNvPr>
            <p:cNvSpPr/>
            <p:nvPr/>
          </p:nvSpPr>
          <p:spPr>
            <a:xfrm>
              <a:off x="1642119" y="2924541"/>
              <a:ext cx="395756" cy="71"/>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 name="Arrow: Chevron 7">
              <a:extLst>
                <a:ext uri="{FF2B5EF4-FFF2-40B4-BE49-F238E27FC236}">
                  <a16:creationId xmlns:a16="http://schemas.microsoft.com/office/drawing/2014/main" id="{5323A11D-1434-4723-8071-D341F3067110}"/>
                </a:ext>
              </a:extLst>
            </p:cNvPr>
            <p:cNvSpPr/>
            <p:nvPr/>
          </p:nvSpPr>
          <p:spPr>
            <a:xfrm>
              <a:off x="2061621" y="2891301"/>
              <a:ext cx="45511" cy="85565"/>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9" name="Freeform: Shape 8">
              <a:extLst>
                <a:ext uri="{FF2B5EF4-FFF2-40B4-BE49-F238E27FC236}">
                  <a16:creationId xmlns:a16="http://schemas.microsoft.com/office/drawing/2014/main" id="{7C4978F3-C74F-47DD-AA84-4276057C47A7}"/>
                </a:ext>
              </a:extLst>
            </p:cNvPr>
            <p:cNvSpPr/>
            <p:nvPr/>
          </p:nvSpPr>
          <p:spPr>
            <a:xfrm>
              <a:off x="1437762" y="2769690"/>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1</a:t>
              </a:r>
            </a:p>
          </p:txBody>
        </p:sp>
        <p:sp>
          <p:nvSpPr>
            <p:cNvPr id="11" name="Freeform: Shape 10">
              <a:extLst>
                <a:ext uri="{FF2B5EF4-FFF2-40B4-BE49-F238E27FC236}">
                  <a16:creationId xmlns:a16="http://schemas.microsoft.com/office/drawing/2014/main" id="{B407A8FE-8B2C-474A-A490-AC7F5BC76774}"/>
                </a:ext>
              </a:extLst>
            </p:cNvPr>
            <p:cNvSpPr/>
            <p:nvPr/>
          </p:nvSpPr>
          <p:spPr>
            <a:xfrm>
              <a:off x="1147424" y="3245062"/>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Problem</a:t>
              </a:r>
            </a:p>
          </p:txBody>
        </p:sp>
        <p:sp>
          <p:nvSpPr>
            <p:cNvPr id="42" name="Rectangle 41">
              <a:extLst>
                <a:ext uri="{FF2B5EF4-FFF2-40B4-BE49-F238E27FC236}">
                  <a16:creationId xmlns:a16="http://schemas.microsoft.com/office/drawing/2014/main" id="{7A0E7445-DA02-40E1-8441-97F23CB5452F}"/>
                </a:ext>
              </a:extLst>
            </p:cNvPr>
            <p:cNvSpPr/>
            <p:nvPr/>
          </p:nvSpPr>
          <p:spPr>
            <a:xfrm>
              <a:off x="2136815"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54" name="Arrow: Chevron 53">
              <a:extLst>
                <a:ext uri="{FF2B5EF4-FFF2-40B4-BE49-F238E27FC236}">
                  <a16:creationId xmlns:a16="http://schemas.microsoft.com/office/drawing/2014/main" id="{7DCBA4D3-DB27-4BBA-9A86-3EFF3357C624}"/>
                </a:ext>
              </a:extLst>
            </p:cNvPr>
            <p:cNvSpPr/>
            <p:nvPr/>
          </p:nvSpPr>
          <p:spPr>
            <a:xfrm>
              <a:off x="3051012"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56" name="Freeform: Shape 55">
              <a:extLst>
                <a:ext uri="{FF2B5EF4-FFF2-40B4-BE49-F238E27FC236}">
                  <a16:creationId xmlns:a16="http://schemas.microsoft.com/office/drawing/2014/main" id="{6A838154-9BE9-4459-9BC2-2FA7B0905406}"/>
                </a:ext>
              </a:extLst>
            </p:cNvPr>
            <p:cNvSpPr/>
            <p:nvPr/>
          </p:nvSpPr>
          <p:spPr>
            <a:xfrm>
              <a:off x="2427153"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2</a:t>
              </a:r>
            </a:p>
          </p:txBody>
        </p:sp>
        <p:sp>
          <p:nvSpPr>
            <p:cNvPr id="59" name="Freeform: Shape 58">
              <a:extLst>
                <a:ext uri="{FF2B5EF4-FFF2-40B4-BE49-F238E27FC236}">
                  <a16:creationId xmlns:a16="http://schemas.microsoft.com/office/drawing/2014/main" id="{CE7734CF-6C9F-4784-8222-6B853C0E67BA}"/>
                </a:ext>
              </a:extLst>
            </p:cNvPr>
            <p:cNvSpPr/>
            <p:nvPr/>
          </p:nvSpPr>
          <p:spPr>
            <a:xfrm>
              <a:off x="2136815"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Approach</a:t>
              </a:r>
            </a:p>
          </p:txBody>
        </p:sp>
        <p:sp>
          <p:nvSpPr>
            <p:cNvPr id="60" name="Rectangle 59">
              <a:extLst>
                <a:ext uri="{FF2B5EF4-FFF2-40B4-BE49-F238E27FC236}">
                  <a16:creationId xmlns:a16="http://schemas.microsoft.com/office/drawing/2014/main" id="{19FB2AB8-9710-4FBF-8257-7BFC4834320E}"/>
                </a:ext>
              </a:extLst>
            </p:cNvPr>
            <p:cNvSpPr/>
            <p:nvPr/>
          </p:nvSpPr>
          <p:spPr>
            <a:xfrm>
              <a:off x="3126206"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1" name="Arrow: Chevron 60">
              <a:extLst>
                <a:ext uri="{FF2B5EF4-FFF2-40B4-BE49-F238E27FC236}">
                  <a16:creationId xmlns:a16="http://schemas.microsoft.com/office/drawing/2014/main" id="{D19B0DC1-5774-4A15-A5F1-14B5E047DBDC}"/>
                </a:ext>
              </a:extLst>
            </p:cNvPr>
            <p:cNvSpPr/>
            <p:nvPr/>
          </p:nvSpPr>
          <p:spPr>
            <a:xfrm>
              <a:off x="4040403"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2" name="Freeform: Shape 61">
              <a:extLst>
                <a:ext uri="{FF2B5EF4-FFF2-40B4-BE49-F238E27FC236}">
                  <a16:creationId xmlns:a16="http://schemas.microsoft.com/office/drawing/2014/main" id="{56EE711E-AE09-40EA-A08F-3D4D2149C659}"/>
                </a:ext>
              </a:extLst>
            </p:cNvPr>
            <p:cNvSpPr/>
            <p:nvPr/>
          </p:nvSpPr>
          <p:spPr>
            <a:xfrm>
              <a:off x="3416544"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3</a:t>
              </a:r>
            </a:p>
          </p:txBody>
        </p:sp>
        <p:sp>
          <p:nvSpPr>
            <p:cNvPr id="63" name="Freeform: Shape 62">
              <a:extLst>
                <a:ext uri="{FF2B5EF4-FFF2-40B4-BE49-F238E27FC236}">
                  <a16:creationId xmlns:a16="http://schemas.microsoft.com/office/drawing/2014/main" id="{569F9975-629A-4837-A6BB-226AFEA38C5D}"/>
                </a:ext>
              </a:extLst>
            </p:cNvPr>
            <p:cNvSpPr/>
            <p:nvPr/>
          </p:nvSpPr>
          <p:spPr>
            <a:xfrm>
              <a:off x="3126206"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Data Generation</a:t>
              </a:r>
            </a:p>
          </p:txBody>
        </p:sp>
        <p:sp>
          <p:nvSpPr>
            <p:cNvPr id="64" name="Rectangle 63">
              <a:extLst>
                <a:ext uri="{FF2B5EF4-FFF2-40B4-BE49-F238E27FC236}">
                  <a16:creationId xmlns:a16="http://schemas.microsoft.com/office/drawing/2014/main" id="{C1524FCD-2B20-4C24-9D26-6D1F62233A9A}"/>
                </a:ext>
              </a:extLst>
            </p:cNvPr>
            <p:cNvSpPr/>
            <p:nvPr/>
          </p:nvSpPr>
          <p:spPr>
            <a:xfrm>
              <a:off x="4115597"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5" name="Arrow: Chevron 64">
              <a:extLst>
                <a:ext uri="{FF2B5EF4-FFF2-40B4-BE49-F238E27FC236}">
                  <a16:creationId xmlns:a16="http://schemas.microsoft.com/office/drawing/2014/main" id="{BD3099B0-F99D-458F-8DEA-87A388E28EF0}"/>
                </a:ext>
              </a:extLst>
            </p:cNvPr>
            <p:cNvSpPr/>
            <p:nvPr/>
          </p:nvSpPr>
          <p:spPr>
            <a:xfrm>
              <a:off x="5029794"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6" name="Freeform: Shape 65">
              <a:extLst>
                <a:ext uri="{FF2B5EF4-FFF2-40B4-BE49-F238E27FC236}">
                  <a16:creationId xmlns:a16="http://schemas.microsoft.com/office/drawing/2014/main" id="{2652375B-DF10-4D0E-980C-976A7B74F35E}"/>
                </a:ext>
              </a:extLst>
            </p:cNvPr>
            <p:cNvSpPr/>
            <p:nvPr/>
          </p:nvSpPr>
          <p:spPr>
            <a:xfrm>
              <a:off x="4405935"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4</a:t>
              </a:r>
            </a:p>
          </p:txBody>
        </p:sp>
        <p:sp>
          <p:nvSpPr>
            <p:cNvPr id="67" name="Freeform: Shape 66">
              <a:extLst>
                <a:ext uri="{FF2B5EF4-FFF2-40B4-BE49-F238E27FC236}">
                  <a16:creationId xmlns:a16="http://schemas.microsoft.com/office/drawing/2014/main" id="{84B1B94A-227B-45F6-836C-BCF2360C272D}"/>
                </a:ext>
              </a:extLst>
            </p:cNvPr>
            <p:cNvSpPr/>
            <p:nvPr/>
          </p:nvSpPr>
          <p:spPr>
            <a:xfrm>
              <a:off x="4115597"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Data Segmentation</a:t>
              </a:r>
            </a:p>
          </p:txBody>
        </p:sp>
        <p:sp>
          <p:nvSpPr>
            <p:cNvPr id="68" name="Rectangle 67">
              <a:extLst>
                <a:ext uri="{FF2B5EF4-FFF2-40B4-BE49-F238E27FC236}">
                  <a16:creationId xmlns:a16="http://schemas.microsoft.com/office/drawing/2014/main" id="{3B084004-D57D-44D8-BBD9-FC0C5F629A95}"/>
                </a:ext>
              </a:extLst>
            </p:cNvPr>
            <p:cNvSpPr/>
            <p:nvPr/>
          </p:nvSpPr>
          <p:spPr>
            <a:xfrm>
              <a:off x="5104988"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9" name="Arrow: Chevron 68">
              <a:extLst>
                <a:ext uri="{FF2B5EF4-FFF2-40B4-BE49-F238E27FC236}">
                  <a16:creationId xmlns:a16="http://schemas.microsoft.com/office/drawing/2014/main" id="{27C3C11B-4426-43A2-B8FE-430251CCCA55}"/>
                </a:ext>
              </a:extLst>
            </p:cNvPr>
            <p:cNvSpPr/>
            <p:nvPr/>
          </p:nvSpPr>
          <p:spPr>
            <a:xfrm>
              <a:off x="6019185"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0" name="Freeform: Shape 69">
              <a:extLst>
                <a:ext uri="{FF2B5EF4-FFF2-40B4-BE49-F238E27FC236}">
                  <a16:creationId xmlns:a16="http://schemas.microsoft.com/office/drawing/2014/main" id="{452D0109-09A9-49FE-830F-C14E114BCC80}"/>
                </a:ext>
              </a:extLst>
            </p:cNvPr>
            <p:cNvSpPr/>
            <p:nvPr/>
          </p:nvSpPr>
          <p:spPr>
            <a:xfrm>
              <a:off x="5395326"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5</a:t>
              </a:r>
            </a:p>
          </p:txBody>
        </p:sp>
        <p:sp>
          <p:nvSpPr>
            <p:cNvPr id="71" name="Freeform: Shape 70">
              <a:extLst>
                <a:ext uri="{FF2B5EF4-FFF2-40B4-BE49-F238E27FC236}">
                  <a16:creationId xmlns:a16="http://schemas.microsoft.com/office/drawing/2014/main" id="{779FCEE1-4ACF-4EE2-963B-75F4489A075D}"/>
                </a:ext>
              </a:extLst>
            </p:cNvPr>
            <p:cNvSpPr/>
            <p:nvPr/>
          </p:nvSpPr>
          <p:spPr>
            <a:xfrm>
              <a:off x="5104988"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Data Exploration</a:t>
              </a:r>
            </a:p>
          </p:txBody>
        </p:sp>
        <p:sp>
          <p:nvSpPr>
            <p:cNvPr id="72" name="Rectangle 71">
              <a:extLst>
                <a:ext uri="{FF2B5EF4-FFF2-40B4-BE49-F238E27FC236}">
                  <a16:creationId xmlns:a16="http://schemas.microsoft.com/office/drawing/2014/main" id="{6F65F2F7-5F29-45AD-9FE4-22FF9C1D2D95}"/>
                </a:ext>
              </a:extLst>
            </p:cNvPr>
            <p:cNvSpPr/>
            <p:nvPr/>
          </p:nvSpPr>
          <p:spPr>
            <a:xfrm>
              <a:off x="6094379"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3" name="Arrow: Chevron 72">
              <a:extLst>
                <a:ext uri="{FF2B5EF4-FFF2-40B4-BE49-F238E27FC236}">
                  <a16:creationId xmlns:a16="http://schemas.microsoft.com/office/drawing/2014/main" id="{20AB1212-98E5-4978-9EFE-AD609C437153}"/>
                </a:ext>
              </a:extLst>
            </p:cNvPr>
            <p:cNvSpPr/>
            <p:nvPr/>
          </p:nvSpPr>
          <p:spPr>
            <a:xfrm>
              <a:off x="7008576"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4" name="Freeform: Shape 73">
              <a:extLst>
                <a:ext uri="{FF2B5EF4-FFF2-40B4-BE49-F238E27FC236}">
                  <a16:creationId xmlns:a16="http://schemas.microsoft.com/office/drawing/2014/main" id="{2A1FED5F-5992-4004-8F27-DA22E8669957}"/>
                </a:ext>
              </a:extLst>
            </p:cNvPr>
            <p:cNvSpPr/>
            <p:nvPr/>
          </p:nvSpPr>
          <p:spPr>
            <a:xfrm>
              <a:off x="6384717"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6</a:t>
              </a:r>
            </a:p>
          </p:txBody>
        </p:sp>
        <p:sp>
          <p:nvSpPr>
            <p:cNvPr id="75" name="Freeform: Shape 74">
              <a:extLst>
                <a:ext uri="{FF2B5EF4-FFF2-40B4-BE49-F238E27FC236}">
                  <a16:creationId xmlns:a16="http://schemas.microsoft.com/office/drawing/2014/main" id="{F35ED2B3-BA8F-4E81-856F-48765D478B1E}"/>
                </a:ext>
              </a:extLst>
            </p:cNvPr>
            <p:cNvSpPr/>
            <p:nvPr/>
          </p:nvSpPr>
          <p:spPr>
            <a:xfrm>
              <a:off x="6094379"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CNN Architecture</a:t>
              </a:r>
            </a:p>
          </p:txBody>
        </p:sp>
        <p:sp>
          <p:nvSpPr>
            <p:cNvPr id="76" name="Rectangle 75">
              <a:extLst>
                <a:ext uri="{FF2B5EF4-FFF2-40B4-BE49-F238E27FC236}">
                  <a16:creationId xmlns:a16="http://schemas.microsoft.com/office/drawing/2014/main" id="{55413675-ED2A-4C0F-8BC1-A0234282A994}"/>
                </a:ext>
              </a:extLst>
            </p:cNvPr>
            <p:cNvSpPr/>
            <p:nvPr/>
          </p:nvSpPr>
          <p:spPr>
            <a:xfrm>
              <a:off x="7083770" y="2924544"/>
              <a:ext cx="890512"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7" name="Arrow: Chevron 76">
              <a:extLst>
                <a:ext uri="{FF2B5EF4-FFF2-40B4-BE49-F238E27FC236}">
                  <a16:creationId xmlns:a16="http://schemas.microsoft.com/office/drawing/2014/main" id="{59D15E8B-9530-41F2-ADEF-202F0071BF5E}"/>
                </a:ext>
              </a:extLst>
            </p:cNvPr>
            <p:cNvSpPr/>
            <p:nvPr/>
          </p:nvSpPr>
          <p:spPr>
            <a:xfrm>
              <a:off x="7998029" y="2891303"/>
              <a:ext cx="45515"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8" name="Freeform: Shape 77">
              <a:extLst>
                <a:ext uri="{FF2B5EF4-FFF2-40B4-BE49-F238E27FC236}">
                  <a16:creationId xmlns:a16="http://schemas.microsoft.com/office/drawing/2014/main" id="{D8817B22-0976-4806-90BB-08875B884284}"/>
                </a:ext>
              </a:extLst>
            </p:cNvPr>
            <p:cNvSpPr/>
            <p:nvPr/>
          </p:nvSpPr>
          <p:spPr>
            <a:xfrm>
              <a:off x="7374139"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7</a:t>
              </a:r>
            </a:p>
          </p:txBody>
        </p:sp>
        <p:sp>
          <p:nvSpPr>
            <p:cNvPr id="79" name="Freeform: Shape 78">
              <a:extLst>
                <a:ext uri="{FF2B5EF4-FFF2-40B4-BE49-F238E27FC236}">
                  <a16:creationId xmlns:a16="http://schemas.microsoft.com/office/drawing/2014/main" id="{7D8304F8-CC06-4CC2-BDEB-4049E4A98573}"/>
                </a:ext>
              </a:extLst>
            </p:cNvPr>
            <p:cNvSpPr/>
            <p:nvPr/>
          </p:nvSpPr>
          <p:spPr>
            <a:xfrm>
              <a:off x="7083770" y="3245070"/>
              <a:ext cx="890512" cy="1219220"/>
            </a:xfrm>
            <a:custGeom>
              <a:avLst/>
              <a:gdLst>
                <a:gd name="connsiteX0" fmla="*/ 0 w 890512"/>
                <a:gd name="connsiteY0" fmla="*/ 178102 h 1965600"/>
                <a:gd name="connsiteX1" fmla="*/ 267154 w 890512"/>
                <a:gd name="connsiteY1" fmla="*/ 178102 h 1965600"/>
                <a:gd name="connsiteX2" fmla="*/ 267154 w 890512"/>
                <a:gd name="connsiteY2" fmla="*/ 178102 h 1965600"/>
                <a:gd name="connsiteX3" fmla="*/ 267154 w 890512"/>
                <a:gd name="connsiteY3" fmla="*/ 178102 h 1965600"/>
                <a:gd name="connsiteX4" fmla="*/ 445256 w 890512"/>
                <a:gd name="connsiteY4" fmla="*/ 0 h 1965600"/>
                <a:gd name="connsiteX5" fmla="*/ 623358 w 890512"/>
                <a:gd name="connsiteY5" fmla="*/ 178102 h 1965600"/>
                <a:gd name="connsiteX6" fmla="*/ 623358 w 890512"/>
                <a:gd name="connsiteY6" fmla="*/ 178102 h 1965600"/>
                <a:gd name="connsiteX7" fmla="*/ 623358 w 890512"/>
                <a:gd name="connsiteY7" fmla="*/ 178102 h 1965600"/>
                <a:gd name="connsiteX8" fmla="*/ 890512 w 890512"/>
                <a:gd name="connsiteY8" fmla="*/ 178102 h 1965600"/>
                <a:gd name="connsiteX9" fmla="*/ 890512 w 890512"/>
                <a:gd name="connsiteY9" fmla="*/ 1965600 h 1965600"/>
                <a:gd name="connsiteX10" fmla="*/ 0 w 890512"/>
                <a:gd name="connsiteY10" fmla="*/ 1965600 h 1965600"/>
                <a:gd name="connsiteX11" fmla="*/ 0 w 890512"/>
                <a:gd name="connsiteY11" fmla="*/ 178102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512" h="1965600">
                  <a:moveTo>
                    <a:pt x="0" y="178102"/>
                  </a:moveTo>
                  <a:lnTo>
                    <a:pt x="267154" y="178102"/>
                  </a:lnTo>
                  <a:lnTo>
                    <a:pt x="267154" y="178102"/>
                  </a:lnTo>
                  <a:lnTo>
                    <a:pt x="267154" y="178102"/>
                  </a:lnTo>
                  <a:lnTo>
                    <a:pt x="445256" y="0"/>
                  </a:lnTo>
                  <a:lnTo>
                    <a:pt x="623358" y="178102"/>
                  </a:lnTo>
                  <a:lnTo>
                    <a:pt x="623358" y="178102"/>
                  </a:lnTo>
                  <a:lnTo>
                    <a:pt x="623358" y="178102"/>
                  </a:lnTo>
                  <a:lnTo>
                    <a:pt x="890512" y="178102"/>
                  </a:lnTo>
                  <a:lnTo>
                    <a:pt x="890512" y="1965600"/>
                  </a:lnTo>
                  <a:lnTo>
                    <a:pt x="0" y="1965600"/>
                  </a:lnTo>
                  <a:lnTo>
                    <a:pt x="0" y="178102"/>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5" tIns="343202" rIns="70245" bIns="165100" numCol="1" spcCol="1270" anchor="ctr" anchorCtr="0">
              <a:noAutofit/>
            </a:bodyPr>
            <a:lstStyle/>
            <a:p>
              <a:pPr marL="0" lvl="0" indent="0" defTabSz="488950">
                <a:lnSpc>
                  <a:spcPct val="90000"/>
                </a:lnSpc>
                <a:spcBef>
                  <a:spcPct val="0"/>
                </a:spcBef>
                <a:spcAft>
                  <a:spcPct val="35000"/>
                </a:spcAft>
                <a:buNone/>
              </a:pPr>
              <a:r>
                <a:rPr lang="en-US" sz="1200" kern="1200" dirty="0"/>
                <a:t>Training the Model</a:t>
              </a:r>
            </a:p>
          </p:txBody>
        </p:sp>
        <p:sp>
          <p:nvSpPr>
            <p:cNvPr id="80" name="Rectangle 79">
              <a:extLst>
                <a:ext uri="{FF2B5EF4-FFF2-40B4-BE49-F238E27FC236}">
                  <a16:creationId xmlns:a16="http://schemas.microsoft.com/office/drawing/2014/main" id="{E385CC9E-8EF7-4711-B15F-9127F4BA0580}"/>
                </a:ext>
              </a:extLst>
            </p:cNvPr>
            <p:cNvSpPr/>
            <p:nvPr/>
          </p:nvSpPr>
          <p:spPr>
            <a:xfrm>
              <a:off x="8073228"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1" name="Arrow: Chevron 80">
              <a:extLst>
                <a:ext uri="{FF2B5EF4-FFF2-40B4-BE49-F238E27FC236}">
                  <a16:creationId xmlns:a16="http://schemas.microsoft.com/office/drawing/2014/main" id="{03209F96-B330-4873-B55F-248A425CE7FB}"/>
                </a:ext>
              </a:extLst>
            </p:cNvPr>
            <p:cNvSpPr/>
            <p:nvPr/>
          </p:nvSpPr>
          <p:spPr>
            <a:xfrm>
              <a:off x="8987426"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2" name="Freeform: Shape 81">
              <a:extLst>
                <a:ext uri="{FF2B5EF4-FFF2-40B4-BE49-F238E27FC236}">
                  <a16:creationId xmlns:a16="http://schemas.microsoft.com/office/drawing/2014/main" id="{C5C983F3-CB07-429D-98D0-4F20E8DA1376}"/>
                </a:ext>
              </a:extLst>
            </p:cNvPr>
            <p:cNvSpPr/>
            <p:nvPr/>
          </p:nvSpPr>
          <p:spPr>
            <a:xfrm>
              <a:off x="8363567"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8</a:t>
              </a:r>
            </a:p>
          </p:txBody>
        </p:sp>
        <p:sp>
          <p:nvSpPr>
            <p:cNvPr id="83" name="Freeform: Shape 82">
              <a:extLst>
                <a:ext uri="{FF2B5EF4-FFF2-40B4-BE49-F238E27FC236}">
                  <a16:creationId xmlns:a16="http://schemas.microsoft.com/office/drawing/2014/main" id="{FD6E658A-9A0A-412E-BFC1-FE194D9B4948}"/>
                </a:ext>
              </a:extLst>
            </p:cNvPr>
            <p:cNvSpPr/>
            <p:nvPr/>
          </p:nvSpPr>
          <p:spPr>
            <a:xfrm>
              <a:off x="8073228"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Testing the model</a:t>
              </a:r>
            </a:p>
          </p:txBody>
        </p:sp>
        <p:sp>
          <p:nvSpPr>
            <p:cNvPr id="84" name="Rectangle 83">
              <a:extLst>
                <a:ext uri="{FF2B5EF4-FFF2-40B4-BE49-F238E27FC236}">
                  <a16:creationId xmlns:a16="http://schemas.microsoft.com/office/drawing/2014/main" id="{E05B5289-1EFB-428C-9F0E-13873C558C11}"/>
                </a:ext>
              </a:extLst>
            </p:cNvPr>
            <p:cNvSpPr/>
            <p:nvPr/>
          </p:nvSpPr>
          <p:spPr>
            <a:xfrm>
              <a:off x="9062619"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5" name="Arrow: Chevron 84">
              <a:extLst>
                <a:ext uri="{FF2B5EF4-FFF2-40B4-BE49-F238E27FC236}">
                  <a16:creationId xmlns:a16="http://schemas.microsoft.com/office/drawing/2014/main" id="{63FB43BD-3AF4-4105-85EE-3FC740575266}"/>
                </a:ext>
              </a:extLst>
            </p:cNvPr>
            <p:cNvSpPr/>
            <p:nvPr/>
          </p:nvSpPr>
          <p:spPr>
            <a:xfrm>
              <a:off x="9976817"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6" name="Freeform: Shape 85">
              <a:extLst>
                <a:ext uri="{FF2B5EF4-FFF2-40B4-BE49-F238E27FC236}">
                  <a16:creationId xmlns:a16="http://schemas.microsoft.com/office/drawing/2014/main" id="{000E3304-2566-4124-907A-B7C63AB5C13E}"/>
                </a:ext>
              </a:extLst>
            </p:cNvPr>
            <p:cNvSpPr/>
            <p:nvPr/>
          </p:nvSpPr>
          <p:spPr>
            <a:xfrm>
              <a:off x="9352958"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9</a:t>
              </a:r>
            </a:p>
          </p:txBody>
        </p:sp>
        <p:sp>
          <p:nvSpPr>
            <p:cNvPr id="87" name="Freeform: Shape 86">
              <a:extLst>
                <a:ext uri="{FF2B5EF4-FFF2-40B4-BE49-F238E27FC236}">
                  <a16:creationId xmlns:a16="http://schemas.microsoft.com/office/drawing/2014/main" id="{44376CA4-1962-45A5-90A5-114F5D116582}"/>
                </a:ext>
              </a:extLst>
            </p:cNvPr>
            <p:cNvSpPr/>
            <p:nvPr/>
          </p:nvSpPr>
          <p:spPr>
            <a:xfrm>
              <a:off x="9062619"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a:t>Insights</a:t>
              </a:r>
              <a:endParaRPr lang="en-US" sz="1200" kern="1200" dirty="0"/>
            </a:p>
          </p:txBody>
        </p:sp>
        <p:sp>
          <p:nvSpPr>
            <p:cNvPr id="88" name="Rectangle 87">
              <a:extLst>
                <a:ext uri="{FF2B5EF4-FFF2-40B4-BE49-F238E27FC236}">
                  <a16:creationId xmlns:a16="http://schemas.microsoft.com/office/drawing/2014/main" id="{4167703D-B6B6-429C-8C21-35FDFE1015B2}"/>
                </a:ext>
              </a:extLst>
            </p:cNvPr>
            <p:cNvSpPr/>
            <p:nvPr/>
          </p:nvSpPr>
          <p:spPr>
            <a:xfrm>
              <a:off x="10052010" y="2924544"/>
              <a:ext cx="445225"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9" name="Freeform: Shape 88">
              <a:extLst>
                <a:ext uri="{FF2B5EF4-FFF2-40B4-BE49-F238E27FC236}">
                  <a16:creationId xmlns:a16="http://schemas.microsoft.com/office/drawing/2014/main" id="{EA2381C0-B3A3-4C9F-914D-3D031B62137C}"/>
                </a:ext>
              </a:extLst>
            </p:cNvPr>
            <p:cNvSpPr/>
            <p:nvPr/>
          </p:nvSpPr>
          <p:spPr>
            <a:xfrm>
              <a:off x="10342349"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10</a:t>
              </a:r>
            </a:p>
          </p:txBody>
        </p:sp>
        <p:sp>
          <p:nvSpPr>
            <p:cNvPr id="90" name="Freeform: Shape 89">
              <a:extLst>
                <a:ext uri="{FF2B5EF4-FFF2-40B4-BE49-F238E27FC236}">
                  <a16:creationId xmlns:a16="http://schemas.microsoft.com/office/drawing/2014/main" id="{BDC7E8A3-17FC-4C26-BD8C-5ADA0AA5BBC9}"/>
                </a:ext>
              </a:extLst>
            </p:cNvPr>
            <p:cNvSpPr/>
            <p:nvPr/>
          </p:nvSpPr>
          <p:spPr>
            <a:xfrm>
              <a:off x="10052010"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a:t>Recommendations and future scope</a:t>
              </a:r>
              <a:endParaRPr lang="en-US" sz="1200" kern="1200" dirty="0"/>
            </a:p>
          </p:txBody>
        </p:sp>
      </p:grpSp>
    </p:spTree>
    <p:extLst>
      <p:ext uri="{BB962C8B-B14F-4D97-AF65-F5344CB8AC3E}">
        <p14:creationId xmlns:p14="http://schemas.microsoft.com/office/powerpoint/2010/main" val="230012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4" descr="A picture containing building&#10;&#10;Description generated with high confidence">
            <a:extLst>
              <a:ext uri="{FF2B5EF4-FFF2-40B4-BE49-F238E27FC236}">
                <a16:creationId xmlns:a16="http://schemas.microsoft.com/office/drawing/2014/main" id="{0E15904E-F3F1-40BE-8A1F-24274DF7C7AC}"/>
              </a:ext>
            </a:extLst>
          </p:cNvPr>
          <p:cNvPicPr>
            <a:picLocks noChangeAspect="1"/>
          </p:cNvPicPr>
          <p:nvPr/>
        </p:nvPicPr>
        <p:blipFill rotWithShape="1">
          <a:blip r:embed="rId3"/>
          <a:srcRect l="3581" r="5404" b="-2"/>
          <a:stretch/>
        </p:blipFill>
        <p:spPr>
          <a:xfrm>
            <a:off x="1141411" y="2491515"/>
            <a:ext cx="4689234" cy="30655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C5CE9004-C5E3-4B45-B1DD-FE240A508B8D}"/>
              </a:ext>
            </a:extLst>
          </p:cNvPr>
          <p:cNvSpPr>
            <a:spLocks noGrp="1"/>
          </p:cNvSpPr>
          <p:nvPr>
            <p:ph type="title"/>
          </p:nvPr>
        </p:nvSpPr>
        <p:spPr>
          <a:xfrm>
            <a:off x="1141413" y="618518"/>
            <a:ext cx="9905998" cy="1478570"/>
          </a:xfrm>
        </p:spPr>
        <p:txBody>
          <a:bodyPr>
            <a:normAutofit/>
          </a:bodyPr>
          <a:lstStyle/>
          <a:p>
            <a:r>
              <a:rPr lang="en-US" dirty="0"/>
              <a:t>Problem</a:t>
            </a:r>
          </a:p>
        </p:txBody>
      </p:sp>
      <p:sp>
        <p:nvSpPr>
          <p:cNvPr id="3" name="Content Placeholder 2">
            <a:extLst>
              <a:ext uri="{FF2B5EF4-FFF2-40B4-BE49-F238E27FC236}">
                <a16:creationId xmlns:a16="http://schemas.microsoft.com/office/drawing/2014/main" id="{5DF9A3CF-C7D1-461D-BE75-5A603E5CBDBB}"/>
              </a:ext>
            </a:extLst>
          </p:cNvPr>
          <p:cNvSpPr>
            <a:spLocks noGrp="1"/>
          </p:cNvSpPr>
          <p:nvPr>
            <p:ph idx="1"/>
          </p:nvPr>
        </p:nvSpPr>
        <p:spPr>
          <a:xfrm>
            <a:off x="6336727" y="2249487"/>
            <a:ext cx="4710683" cy="3541714"/>
          </a:xfrm>
        </p:spPr>
        <p:txBody>
          <a:bodyPr>
            <a:normAutofit fontScale="85000" lnSpcReduction="20000"/>
          </a:bodyPr>
          <a:lstStyle/>
          <a:p>
            <a:pPr>
              <a:lnSpc>
                <a:spcPct val="110000"/>
              </a:lnSpc>
            </a:pPr>
            <a:r>
              <a:rPr lang="en-US" sz="2000" dirty="0"/>
              <a:t>There are many important websites which still use the traditional Captcha which is a combination of Letters and Numbers and end up being at the risk of their data being updated automatically by bots</a:t>
            </a:r>
          </a:p>
          <a:p>
            <a:pPr>
              <a:lnSpc>
                <a:spcPct val="110000"/>
              </a:lnSpc>
            </a:pPr>
            <a:r>
              <a:rPr lang="en-US" sz="2000" dirty="0"/>
              <a:t>Captchas have defeated machines but things are changing rapidly as technology improves. Hence research into Optical Character Recognition(OCR) is required to strengthen Captchas against machine based attacks.</a:t>
            </a:r>
          </a:p>
          <a:p>
            <a:pPr>
              <a:lnSpc>
                <a:spcPct val="110000"/>
              </a:lnSpc>
            </a:pPr>
            <a:r>
              <a:rPr lang="en-US" sz="2000" dirty="0"/>
              <a:t>The goal of this project is to accurately classify the captchas which is a combination of letters and numbers along with some ‘noise’ included </a:t>
            </a:r>
          </a:p>
        </p:txBody>
      </p:sp>
    </p:spTree>
    <p:extLst>
      <p:ext uri="{BB962C8B-B14F-4D97-AF65-F5344CB8AC3E}">
        <p14:creationId xmlns:p14="http://schemas.microsoft.com/office/powerpoint/2010/main" val="26993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CEFD-E392-4E9C-9FFC-DED13A845E3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8F7E33BE-2849-40B2-B1BC-256A4DB4D6AA}"/>
              </a:ext>
            </a:extLst>
          </p:cNvPr>
          <p:cNvSpPr>
            <a:spLocks noGrp="1"/>
          </p:cNvSpPr>
          <p:nvPr>
            <p:ph idx="1"/>
          </p:nvPr>
        </p:nvSpPr>
        <p:spPr/>
        <p:txBody>
          <a:bodyPr/>
          <a:lstStyle/>
          <a:p>
            <a:r>
              <a:rPr lang="en-US" dirty="0"/>
              <a:t>For a 4 sequence captcha there is 36x36x36x36 combinations that is </a:t>
            </a:r>
            <a:r>
              <a:rPr lang="en-US" b="1" dirty="0"/>
              <a:t>1,679,616</a:t>
            </a:r>
            <a:r>
              <a:rPr lang="en-US" dirty="0"/>
              <a:t> unique combinations increasing captcha length increases combinations.</a:t>
            </a:r>
          </a:p>
          <a:p>
            <a:r>
              <a:rPr lang="en-US" dirty="0"/>
              <a:t>To train captchas directly with Neural networks would require us to generate huge amount of data and computing resources to train the model.</a:t>
            </a:r>
          </a:p>
          <a:p>
            <a:r>
              <a:rPr lang="en-US" dirty="0"/>
              <a:t>Alternative approach is to make the model identify characters rather than mapping entire captcha.</a:t>
            </a:r>
          </a:p>
          <a:p>
            <a:endParaRPr lang="en-US" dirty="0"/>
          </a:p>
        </p:txBody>
      </p:sp>
    </p:spTree>
    <p:extLst>
      <p:ext uri="{BB962C8B-B14F-4D97-AF65-F5344CB8AC3E}">
        <p14:creationId xmlns:p14="http://schemas.microsoft.com/office/powerpoint/2010/main" val="219736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466E0B98-A549-4C1F-8875-C0D726A24CD6}"/>
              </a:ext>
            </a:extLst>
          </p:cNvPr>
          <p:cNvPicPr>
            <a:picLocks noChangeAspect="1"/>
          </p:cNvPicPr>
          <p:nvPr/>
        </p:nvPicPr>
        <p:blipFill rotWithShape="1">
          <a:blip r:embed="rId3"/>
          <a:srcRect r="27455" b="3"/>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E4FD92A5-8686-43FB-9080-FC6D3D823DDE}"/>
              </a:ext>
            </a:extLst>
          </p:cNvPr>
          <p:cNvSpPr>
            <a:spLocks noGrp="1"/>
          </p:cNvSpPr>
          <p:nvPr>
            <p:ph type="title"/>
          </p:nvPr>
        </p:nvSpPr>
        <p:spPr>
          <a:xfrm>
            <a:off x="1141413" y="618518"/>
            <a:ext cx="9905998" cy="1478570"/>
          </a:xfrm>
        </p:spPr>
        <p:txBody>
          <a:bodyPr>
            <a:normAutofit/>
          </a:bodyPr>
          <a:lstStyle/>
          <a:p>
            <a:r>
              <a:rPr lang="en-US" dirty="0"/>
              <a:t>Data Generation</a:t>
            </a:r>
          </a:p>
        </p:txBody>
      </p:sp>
      <p:sp>
        <p:nvSpPr>
          <p:cNvPr id="3" name="Content Placeholder 2">
            <a:extLst>
              <a:ext uri="{FF2B5EF4-FFF2-40B4-BE49-F238E27FC236}">
                <a16:creationId xmlns:a16="http://schemas.microsoft.com/office/drawing/2014/main" id="{8B57FC29-4F8F-4441-9FF4-61B4EBED1553}"/>
              </a:ext>
            </a:extLst>
          </p:cNvPr>
          <p:cNvSpPr>
            <a:spLocks noGrp="1"/>
          </p:cNvSpPr>
          <p:nvPr>
            <p:ph idx="1"/>
          </p:nvPr>
        </p:nvSpPr>
        <p:spPr>
          <a:xfrm>
            <a:off x="1141412" y="2249487"/>
            <a:ext cx="4844521" cy="3541714"/>
          </a:xfrm>
        </p:spPr>
        <p:txBody>
          <a:bodyPr anchor="ctr">
            <a:normAutofit/>
          </a:bodyPr>
          <a:lstStyle/>
          <a:p>
            <a:r>
              <a:rPr lang="en-US" dirty="0"/>
              <a:t>We wrote a random character generator and used </a:t>
            </a:r>
            <a:r>
              <a:rPr lang="en-US" dirty="0" err="1"/>
              <a:t>Claptcha</a:t>
            </a:r>
            <a:r>
              <a:rPr lang="en-US" dirty="0"/>
              <a:t> library in python to generate our own set of Captchas</a:t>
            </a:r>
          </a:p>
          <a:p>
            <a:r>
              <a:rPr lang="en-US" dirty="0"/>
              <a:t>Captcha we have generated is of a 4 character sequence and has random noise</a:t>
            </a:r>
          </a:p>
        </p:txBody>
      </p:sp>
    </p:spTree>
    <p:extLst>
      <p:ext uri="{BB962C8B-B14F-4D97-AF65-F5344CB8AC3E}">
        <p14:creationId xmlns:p14="http://schemas.microsoft.com/office/powerpoint/2010/main" val="351436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FA7C-EECA-49E1-BC68-629CC66DE21D}"/>
              </a:ext>
            </a:extLst>
          </p:cNvPr>
          <p:cNvSpPr>
            <a:spLocks noGrp="1"/>
          </p:cNvSpPr>
          <p:nvPr>
            <p:ph type="title"/>
          </p:nvPr>
        </p:nvSpPr>
        <p:spPr/>
        <p:txBody>
          <a:bodyPr/>
          <a:lstStyle/>
          <a:p>
            <a:r>
              <a:rPr lang="en-US" dirty="0"/>
              <a:t>Data Segmentation</a:t>
            </a:r>
          </a:p>
        </p:txBody>
      </p:sp>
      <p:sp>
        <p:nvSpPr>
          <p:cNvPr id="3" name="Content Placeholder 2">
            <a:extLst>
              <a:ext uri="{FF2B5EF4-FFF2-40B4-BE49-F238E27FC236}">
                <a16:creationId xmlns:a16="http://schemas.microsoft.com/office/drawing/2014/main" id="{BAC82349-35F8-478C-B747-F5A600A8840F}"/>
              </a:ext>
            </a:extLst>
          </p:cNvPr>
          <p:cNvSpPr>
            <a:spLocks noGrp="1"/>
          </p:cNvSpPr>
          <p:nvPr>
            <p:ph idx="1"/>
          </p:nvPr>
        </p:nvSpPr>
        <p:spPr/>
        <p:txBody>
          <a:bodyPr>
            <a:normAutofit lnSpcReduction="10000"/>
          </a:bodyPr>
          <a:lstStyle/>
          <a:p>
            <a:r>
              <a:rPr lang="en-US" dirty="0"/>
              <a:t>Because of the random line which is generated, </a:t>
            </a:r>
            <a:r>
              <a:rPr lang="en-US" dirty="0" err="1"/>
              <a:t>spliting</a:t>
            </a:r>
            <a:r>
              <a:rPr lang="en-US" dirty="0"/>
              <a:t> into characters based on contour technique is arduous.</a:t>
            </a:r>
          </a:p>
          <a:p>
            <a:pPr marL="0" indent="0">
              <a:buNone/>
            </a:pPr>
            <a:endParaRPr lang="en-US" dirty="0"/>
          </a:p>
          <a:p>
            <a:pPr marL="0" indent="0">
              <a:buNone/>
            </a:pPr>
            <a:endParaRPr lang="en-US" dirty="0"/>
          </a:p>
          <a:p>
            <a:r>
              <a:rPr lang="en-US" dirty="0"/>
              <a:t>We binarized the image using(black or white) using OTSU thresholding to remove background noise and then split the captcha into segments based on positioning and spacing of the characters in the captcha.</a:t>
            </a:r>
          </a:p>
          <a:p>
            <a:endParaRPr lang="en-US" dirty="0"/>
          </a:p>
        </p:txBody>
      </p:sp>
      <p:pic>
        <p:nvPicPr>
          <p:cNvPr id="4" name="Picture 3">
            <a:extLst>
              <a:ext uri="{FF2B5EF4-FFF2-40B4-BE49-F238E27FC236}">
                <a16:creationId xmlns:a16="http://schemas.microsoft.com/office/drawing/2014/main" id="{FC2159CF-C75C-4029-AFEE-28FF2BF17916}"/>
              </a:ext>
            </a:extLst>
          </p:cNvPr>
          <p:cNvPicPr>
            <a:picLocks noChangeAspect="1"/>
          </p:cNvPicPr>
          <p:nvPr/>
        </p:nvPicPr>
        <p:blipFill>
          <a:blip r:embed="rId2"/>
          <a:stretch>
            <a:fillRect/>
          </a:stretch>
        </p:blipFill>
        <p:spPr>
          <a:xfrm>
            <a:off x="1899766" y="5525108"/>
            <a:ext cx="1823744" cy="1073656"/>
          </a:xfrm>
          <a:prstGeom prst="rect">
            <a:avLst/>
          </a:prstGeom>
        </p:spPr>
      </p:pic>
      <p:pic>
        <p:nvPicPr>
          <p:cNvPr id="9" name="Picture 8">
            <a:extLst>
              <a:ext uri="{FF2B5EF4-FFF2-40B4-BE49-F238E27FC236}">
                <a16:creationId xmlns:a16="http://schemas.microsoft.com/office/drawing/2014/main" id="{A1B8C8BB-35BC-491F-BF7C-FF4B12080FFA}"/>
              </a:ext>
            </a:extLst>
          </p:cNvPr>
          <p:cNvPicPr>
            <a:picLocks noChangeAspect="1"/>
          </p:cNvPicPr>
          <p:nvPr/>
        </p:nvPicPr>
        <p:blipFill>
          <a:blip r:embed="rId2"/>
          <a:stretch>
            <a:fillRect/>
          </a:stretch>
        </p:blipFill>
        <p:spPr>
          <a:xfrm>
            <a:off x="1899766" y="3283933"/>
            <a:ext cx="1823744" cy="1073656"/>
          </a:xfrm>
          <a:prstGeom prst="rect">
            <a:avLst/>
          </a:prstGeom>
        </p:spPr>
      </p:pic>
      <p:pic>
        <p:nvPicPr>
          <p:cNvPr id="10" name="Picture 9">
            <a:extLst>
              <a:ext uri="{FF2B5EF4-FFF2-40B4-BE49-F238E27FC236}">
                <a16:creationId xmlns:a16="http://schemas.microsoft.com/office/drawing/2014/main" id="{FDF646DE-1D78-4AEE-A248-A8B1E3C0A8CD}"/>
              </a:ext>
            </a:extLst>
          </p:cNvPr>
          <p:cNvPicPr>
            <a:picLocks noChangeAspect="1"/>
          </p:cNvPicPr>
          <p:nvPr/>
        </p:nvPicPr>
        <p:blipFill>
          <a:blip r:embed="rId3"/>
          <a:stretch>
            <a:fillRect/>
          </a:stretch>
        </p:blipFill>
        <p:spPr>
          <a:xfrm>
            <a:off x="8497386" y="3283933"/>
            <a:ext cx="1859187" cy="1069848"/>
          </a:xfrm>
          <a:prstGeom prst="rect">
            <a:avLst/>
          </a:prstGeom>
        </p:spPr>
      </p:pic>
      <p:pic>
        <p:nvPicPr>
          <p:cNvPr id="11" name="Picture 10">
            <a:extLst>
              <a:ext uri="{FF2B5EF4-FFF2-40B4-BE49-F238E27FC236}">
                <a16:creationId xmlns:a16="http://schemas.microsoft.com/office/drawing/2014/main" id="{18417AF4-FB8D-44A3-B805-A2806D3F898C}"/>
              </a:ext>
            </a:extLst>
          </p:cNvPr>
          <p:cNvPicPr>
            <a:picLocks noChangeAspect="1"/>
          </p:cNvPicPr>
          <p:nvPr/>
        </p:nvPicPr>
        <p:blipFill>
          <a:blip r:embed="rId4"/>
          <a:stretch>
            <a:fillRect/>
          </a:stretch>
        </p:blipFill>
        <p:spPr>
          <a:xfrm>
            <a:off x="6295049" y="3283933"/>
            <a:ext cx="1848831" cy="1069848"/>
          </a:xfrm>
          <a:prstGeom prst="rect">
            <a:avLst/>
          </a:prstGeom>
        </p:spPr>
      </p:pic>
      <p:sp>
        <p:nvSpPr>
          <p:cNvPr id="12" name="Arrow: Right 11">
            <a:extLst>
              <a:ext uri="{FF2B5EF4-FFF2-40B4-BE49-F238E27FC236}">
                <a16:creationId xmlns:a16="http://schemas.microsoft.com/office/drawing/2014/main" id="{7C868DA9-2E8D-49FB-B54B-92F9B323FFE9}"/>
              </a:ext>
            </a:extLst>
          </p:cNvPr>
          <p:cNvSpPr/>
          <p:nvPr/>
        </p:nvSpPr>
        <p:spPr>
          <a:xfrm>
            <a:off x="4831973" y="3662082"/>
            <a:ext cx="389965" cy="291353"/>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DAC9209A-4DD0-4460-ADAD-36C53768FFD5}"/>
              </a:ext>
            </a:extLst>
          </p:cNvPr>
          <p:cNvSpPr/>
          <p:nvPr/>
        </p:nvSpPr>
        <p:spPr>
          <a:xfrm>
            <a:off x="4831973" y="5916259"/>
            <a:ext cx="389965" cy="291353"/>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5B336F87-9A12-4C58-9727-9A1E8EBF71DA}"/>
              </a:ext>
            </a:extLst>
          </p:cNvPr>
          <p:cNvPicPr>
            <a:picLocks noChangeAspect="1"/>
          </p:cNvPicPr>
          <p:nvPr/>
        </p:nvPicPr>
        <p:blipFill rotWithShape="1">
          <a:blip r:embed="rId5"/>
          <a:srcRect l="8379" r="70297"/>
          <a:stretch/>
        </p:blipFill>
        <p:spPr>
          <a:xfrm>
            <a:off x="6539752" y="5553735"/>
            <a:ext cx="389965" cy="1045029"/>
          </a:xfrm>
          <a:prstGeom prst="rect">
            <a:avLst/>
          </a:prstGeom>
        </p:spPr>
      </p:pic>
      <p:pic>
        <p:nvPicPr>
          <p:cNvPr id="15" name="Picture 14">
            <a:extLst>
              <a:ext uri="{FF2B5EF4-FFF2-40B4-BE49-F238E27FC236}">
                <a16:creationId xmlns:a16="http://schemas.microsoft.com/office/drawing/2014/main" id="{EE424308-28B3-4713-8EA6-EA04F48327AC}"/>
              </a:ext>
            </a:extLst>
          </p:cNvPr>
          <p:cNvPicPr>
            <a:picLocks noChangeAspect="1"/>
          </p:cNvPicPr>
          <p:nvPr/>
        </p:nvPicPr>
        <p:blipFill rotWithShape="1">
          <a:blip r:embed="rId5"/>
          <a:srcRect l="49818" r="33515"/>
          <a:stretch/>
        </p:blipFill>
        <p:spPr>
          <a:xfrm>
            <a:off x="8000575" y="5553735"/>
            <a:ext cx="304801" cy="1045029"/>
          </a:xfrm>
          <a:prstGeom prst="rect">
            <a:avLst/>
          </a:prstGeom>
        </p:spPr>
      </p:pic>
      <p:pic>
        <p:nvPicPr>
          <p:cNvPr id="16" name="Picture 15">
            <a:extLst>
              <a:ext uri="{FF2B5EF4-FFF2-40B4-BE49-F238E27FC236}">
                <a16:creationId xmlns:a16="http://schemas.microsoft.com/office/drawing/2014/main" id="{06F552FE-18CB-498E-A03F-350160B5DA34}"/>
              </a:ext>
            </a:extLst>
          </p:cNvPr>
          <p:cNvPicPr>
            <a:picLocks noChangeAspect="1"/>
          </p:cNvPicPr>
          <p:nvPr/>
        </p:nvPicPr>
        <p:blipFill rotWithShape="1">
          <a:blip r:embed="rId5"/>
          <a:srcRect l="28114" r="50000"/>
          <a:stretch/>
        </p:blipFill>
        <p:spPr>
          <a:xfrm>
            <a:off x="7265020" y="5553735"/>
            <a:ext cx="400252" cy="1045029"/>
          </a:xfrm>
          <a:prstGeom prst="rect">
            <a:avLst/>
          </a:prstGeom>
        </p:spPr>
      </p:pic>
      <p:pic>
        <p:nvPicPr>
          <p:cNvPr id="17" name="Picture 16">
            <a:extLst>
              <a:ext uri="{FF2B5EF4-FFF2-40B4-BE49-F238E27FC236}">
                <a16:creationId xmlns:a16="http://schemas.microsoft.com/office/drawing/2014/main" id="{95D47946-663E-490B-8949-FBFC10C71300}"/>
              </a:ext>
            </a:extLst>
          </p:cNvPr>
          <p:cNvPicPr>
            <a:picLocks noChangeAspect="1"/>
          </p:cNvPicPr>
          <p:nvPr/>
        </p:nvPicPr>
        <p:blipFill rotWithShape="1">
          <a:blip r:embed="rId5"/>
          <a:srcRect l="66730" r="7867"/>
          <a:stretch/>
        </p:blipFill>
        <p:spPr>
          <a:xfrm>
            <a:off x="8640680" y="5553735"/>
            <a:ext cx="464577" cy="1045029"/>
          </a:xfrm>
          <a:prstGeom prst="rect">
            <a:avLst/>
          </a:prstGeom>
        </p:spPr>
      </p:pic>
    </p:spTree>
    <p:extLst>
      <p:ext uri="{BB962C8B-B14F-4D97-AF65-F5344CB8AC3E}">
        <p14:creationId xmlns:p14="http://schemas.microsoft.com/office/powerpoint/2010/main" val="303871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6" name="Picture 5" descr="A screenshot of a cell phone&#10;&#10;Description generated with high confidence">
            <a:extLst>
              <a:ext uri="{FF2B5EF4-FFF2-40B4-BE49-F238E27FC236}">
                <a16:creationId xmlns:a16="http://schemas.microsoft.com/office/drawing/2014/main" id="{7F999793-3839-405A-B8D5-EB80E93934EE}"/>
              </a:ext>
            </a:extLst>
          </p:cNvPr>
          <p:cNvPicPr>
            <a:picLocks noChangeAspect="1"/>
          </p:cNvPicPr>
          <p:nvPr/>
        </p:nvPicPr>
        <p:blipFill rotWithShape="1">
          <a:blip r:embed="rId3"/>
          <a:srcRect t="4658"/>
          <a:stretch/>
        </p:blipFill>
        <p:spPr>
          <a:xfrm>
            <a:off x="1162136" y="2249487"/>
            <a:ext cx="345314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50FD901A-91DE-4E19-9F09-098BAE46FF2D}"/>
              </a:ext>
            </a:extLst>
          </p:cNvPr>
          <p:cNvSpPr>
            <a:spLocks noGrp="1"/>
          </p:cNvSpPr>
          <p:nvPr>
            <p:ph type="title"/>
          </p:nvPr>
        </p:nvSpPr>
        <p:spPr>
          <a:xfrm>
            <a:off x="1141413" y="618518"/>
            <a:ext cx="9905998" cy="1478570"/>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8DBBAA06-7203-4C06-8FF1-749C4CCDB584}"/>
              </a:ext>
            </a:extLst>
          </p:cNvPr>
          <p:cNvSpPr>
            <a:spLocks noGrp="1"/>
          </p:cNvSpPr>
          <p:nvPr>
            <p:ph idx="1"/>
          </p:nvPr>
        </p:nvSpPr>
        <p:spPr>
          <a:xfrm>
            <a:off x="5034579" y="2249487"/>
            <a:ext cx="6012832" cy="3541714"/>
          </a:xfrm>
        </p:spPr>
        <p:txBody>
          <a:bodyPr>
            <a:normAutofit/>
          </a:bodyPr>
          <a:lstStyle/>
          <a:p>
            <a:r>
              <a:rPr lang="en-US" dirty="0"/>
              <a:t>We have generated our labeled data by splitting our captchas into characters</a:t>
            </a:r>
          </a:p>
          <a:p>
            <a:r>
              <a:rPr lang="en-US" dirty="0"/>
              <a:t>Data contains 36 characters 0-9 and A-Z with random noise in the images to make our classification complicated</a:t>
            </a:r>
          </a:p>
        </p:txBody>
      </p:sp>
    </p:spTree>
    <p:extLst>
      <p:ext uri="{BB962C8B-B14F-4D97-AF65-F5344CB8AC3E}">
        <p14:creationId xmlns:p14="http://schemas.microsoft.com/office/powerpoint/2010/main" val="276662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F3F6-F4A1-4AEF-AEF7-E1C385CFEEAF}"/>
              </a:ext>
            </a:extLst>
          </p:cNvPr>
          <p:cNvSpPr>
            <a:spLocks noGrp="1"/>
          </p:cNvSpPr>
          <p:nvPr>
            <p:ph type="title"/>
          </p:nvPr>
        </p:nvSpPr>
        <p:spPr>
          <a:xfrm>
            <a:off x="1141413" y="618518"/>
            <a:ext cx="9905998" cy="1478570"/>
          </a:xfrm>
        </p:spPr>
        <p:txBody>
          <a:bodyPr>
            <a:normAutofit/>
          </a:bodyPr>
          <a:lstStyle/>
          <a:p>
            <a:r>
              <a:rPr lang="en-US"/>
              <a:t>CNN Architecture</a:t>
            </a:r>
            <a:endParaRPr lang="en-US" dirty="0"/>
          </a:p>
        </p:txBody>
      </p:sp>
      <p:sp>
        <p:nvSpPr>
          <p:cNvPr id="3" name="Content Placeholder 2">
            <a:extLst>
              <a:ext uri="{FF2B5EF4-FFF2-40B4-BE49-F238E27FC236}">
                <a16:creationId xmlns:a16="http://schemas.microsoft.com/office/drawing/2014/main" id="{43D5DDA9-E135-4ACF-855A-040AAC005637}"/>
              </a:ext>
            </a:extLst>
          </p:cNvPr>
          <p:cNvSpPr>
            <a:spLocks noGrp="1"/>
          </p:cNvSpPr>
          <p:nvPr>
            <p:ph idx="1"/>
          </p:nvPr>
        </p:nvSpPr>
        <p:spPr>
          <a:xfrm>
            <a:off x="1088983" y="2145792"/>
            <a:ext cx="4710683" cy="3541714"/>
          </a:xfrm>
        </p:spPr>
        <p:txBody>
          <a:bodyPr>
            <a:normAutofit fontScale="85000" lnSpcReduction="20000"/>
          </a:bodyPr>
          <a:lstStyle/>
          <a:p>
            <a:r>
              <a:rPr lang="en-US" dirty="0"/>
              <a:t>Implemented using </a:t>
            </a:r>
            <a:r>
              <a:rPr lang="en-US" dirty="0" err="1"/>
              <a:t>Keras</a:t>
            </a:r>
            <a:r>
              <a:rPr lang="en-US" dirty="0"/>
              <a:t> library</a:t>
            </a:r>
          </a:p>
          <a:p>
            <a:r>
              <a:rPr lang="en-US" dirty="0"/>
              <a:t>Model used - Sequential </a:t>
            </a:r>
          </a:p>
          <a:p>
            <a:r>
              <a:rPr lang="en-US" dirty="0"/>
              <a:t>Features – 32</a:t>
            </a:r>
          </a:p>
          <a:p>
            <a:r>
              <a:rPr lang="en-US" dirty="0"/>
              <a:t>Convolution</a:t>
            </a:r>
          </a:p>
          <a:p>
            <a:r>
              <a:rPr lang="en-US" dirty="0" err="1"/>
              <a:t>Maxpooling</a:t>
            </a:r>
            <a:endParaRPr lang="en-US" dirty="0"/>
          </a:p>
          <a:p>
            <a:r>
              <a:rPr lang="en-US" dirty="0"/>
              <a:t>Flattening</a:t>
            </a:r>
          </a:p>
          <a:p>
            <a:r>
              <a:rPr lang="en-US" dirty="0"/>
              <a:t>Dense layer</a:t>
            </a:r>
          </a:p>
          <a:p>
            <a:r>
              <a:rPr lang="en-US" dirty="0"/>
              <a:t>Optimizer - Adam</a:t>
            </a:r>
          </a:p>
          <a:p>
            <a:endParaRPr lang="en-US" dirty="0"/>
          </a:p>
          <a:p>
            <a:endParaRPr lang="en-US" dirty="0"/>
          </a:p>
          <a:p>
            <a:endParaRPr lang="en-US" dirty="0"/>
          </a:p>
        </p:txBody>
      </p:sp>
      <p:pic>
        <p:nvPicPr>
          <p:cNvPr id="70" name="Picture 69">
            <a:extLst>
              <a:ext uri="{FF2B5EF4-FFF2-40B4-BE49-F238E27FC236}">
                <a16:creationId xmlns:a16="http://schemas.microsoft.com/office/drawing/2014/main" id="{800D81B1-6171-42E2-BE6E-8F4FE5B6CC61}"/>
              </a:ext>
            </a:extLst>
          </p:cNvPr>
          <p:cNvPicPr>
            <a:picLocks noChangeAspect="1"/>
          </p:cNvPicPr>
          <p:nvPr/>
        </p:nvPicPr>
        <p:blipFill>
          <a:blip r:embed="rId3"/>
          <a:stretch>
            <a:fillRect/>
          </a:stretch>
        </p:blipFill>
        <p:spPr>
          <a:xfrm>
            <a:off x="6392335" y="2497719"/>
            <a:ext cx="4689234" cy="301224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68345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EE91B5-8423-431F-8644-BDC8CDCE7E8C}"/>
              </a:ext>
            </a:extLst>
          </p:cNvPr>
          <p:cNvPicPr>
            <a:picLocks noChangeAspect="1"/>
          </p:cNvPicPr>
          <p:nvPr/>
        </p:nvPicPr>
        <p:blipFill rotWithShape="1">
          <a:blip r:embed="rId3"/>
          <a:srcRect r="2105"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E4E28394-46AA-4831-A5B0-B154647F87D7}"/>
              </a:ext>
            </a:extLst>
          </p:cNvPr>
          <p:cNvSpPr>
            <a:spLocks noGrp="1"/>
          </p:cNvSpPr>
          <p:nvPr>
            <p:ph type="title"/>
          </p:nvPr>
        </p:nvSpPr>
        <p:spPr>
          <a:xfrm>
            <a:off x="1141413" y="618518"/>
            <a:ext cx="9905998" cy="1478570"/>
          </a:xfrm>
        </p:spPr>
        <p:txBody>
          <a:bodyPr>
            <a:normAutofit/>
          </a:bodyPr>
          <a:lstStyle/>
          <a:p>
            <a:r>
              <a:rPr lang="en-US" dirty="0"/>
              <a:t>Training the Model</a:t>
            </a:r>
          </a:p>
        </p:txBody>
      </p:sp>
      <p:sp>
        <p:nvSpPr>
          <p:cNvPr id="3" name="Content Placeholder 2">
            <a:extLst>
              <a:ext uri="{FF2B5EF4-FFF2-40B4-BE49-F238E27FC236}">
                <a16:creationId xmlns:a16="http://schemas.microsoft.com/office/drawing/2014/main" id="{3E4AD20A-C0C5-468C-8E3C-D4868D73FADE}"/>
              </a:ext>
            </a:extLst>
          </p:cNvPr>
          <p:cNvSpPr>
            <a:spLocks noGrp="1"/>
          </p:cNvSpPr>
          <p:nvPr>
            <p:ph idx="1"/>
          </p:nvPr>
        </p:nvSpPr>
        <p:spPr>
          <a:xfrm>
            <a:off x="6204479" y="2249487"/>
            <a:ext cx="4844521" cy="3541714"/>
          </a:xfrm>
        </p:spPr>
        <p:txBody>
          <a:bodyPr anchor="ctr">
            <a:normAutofit/>
          </a:bodyPr>
          <a:lstStyle/>
          <a:p>
            <a:r>
              <a:rPr lang="en-US" dirty="0"/>
              <a:t>Rescaled and standardized the image using image data generator</a:t>
            </a:r>
          </a:p>
          <a:p>
            <a:r>
              <a:rPr lang="en-US" dirty="0"/>
              <a:t>Fitting the model using 10 epochs  </a:t>
            </a:r>
          </a:p>
          <a:p>
            <a:r>
              <a:rPr lang="en-US" dirty="0"/>
              <a:t>Batch size – 32</a:t>
            </a:r>
          </a:p>
          <a:p>
            <a:r>
              <a:rPr lang="en-US" dirty="0"/>
              <a:t>Saved the trained model built in hierarchal data format</a:t>
            </a:r>
          </a:p>
        </p:txBody>
      </p:sp>
    </p:spTree>
    <p:extLst>
      <p:ext uri="{BB962C8B-B14F-4D97-AF65-F5344CB8AC3E}">
        <p14:creationId xmlns:p14="http://schemas.microsoft.com/office/powerpoint/2010/main" val="336551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250</TotalTime>
  <Words>596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CAPTCHA recognition using convolution neural nets </vt:lpstr>
      <vt:lpstr>Steps Involved</vt:lpstr>
      <vt:lpstr>Problem</vt:lpstr>
      <vt:lpstr>approach</vt:lpstr>
      <vt:lpstr>Data Generation</vt:lpstr>
      <vt:lpstr>Data Segmentation</vt:lpstr>
      <vt:lpstr>Data Exploration</vt:lpstr>
      <vt:lpstr>CNN Architecture</vt:lpstr>
      <vt:lpstr>Training the Model</vt:lpstr>
      <vt:lpstr>Testing the model</vt:lpstr>
      <vt:lpstr>Insights</vt:lpstr>
      <vt:lpstr>Recommendations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Captcha Generation using convolution neural nets</dc:title>
  <dc:creator>Devatha, Manish Mallikarjuna</dc:creator>
  <cp:lastModifiedBy>SRINIVAS RAO</cp:lastModifiedBy>
  <cp:revision>27</cp:revision>
  <dcterms:created xsi:type="dcterms:W3CDTF">2018-05-02T22:01:08Z</dcterms:created>
  <dcterms:modified xsi:type="dcterms:W3CDTF">2018-05-16T14:08:06Z</dcterms:modified>
</cp:coreProperties>
</file>