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8"/>
  </p:notesMasterIdLst>
  <p:handoutMasterIdLst>
    <p:handoutMasterId r:id="rId19"/>
  </p:handoutMasterIdLst>
  <p:sldIdLst>
    <p:sldId id="449" r:id="rId3"/>
    <p:sldId id="451" r:id="rId4"/>
    <p:sldId id="453" r:id="rId5"/>
    <p:sldId id="454" r:id="rId6"/>
    <p:sldId id="455" r:id="rId7"/>
    <p:sldId id="456" r:id="rId8"/>
    <p:sldId id="457" r:id="rId9"/>
    <p:sldId id="458" r:id="rId10"/>
    <p:sldId id="459" r:id="rId11"/>
    <p:sldId id="460" r:id="rId12"/>
    <p:sldId id="461" r:id="rId13"/>
    <p:sldId id="462" r:id="rId14"/>
    <p:sldId id="463" r:id="rId15"/>
    <p:sldId id="464" r:id="rId16"/>
    <p:sldId id="4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360"/>
    <a:srgbClr val="084E68"/>
    <a:srgbClr val="296D68"/>
    <a:srgbClr val="7F7F7F"/>
    <a:srgbClr val="109DD0"/>
    <a:srgbClr val="939593"/>
    <a:srgbClr val="B51E6A"/>
    <a:srgbClr val="784583"/>
    <a:srgbClr val="A0CD49"/>
    <a:srgbClr val="981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7109" autoAdjust="0"/>
  </p:normalViewPr>
  <p:slideViewPr>
    <p:cSldViewPr snapToGrid="0" snapToObjects="1">
      <p:cViewPr varScale="1">
        <p:scale>
          <a:sx n="72" d="100"/>
          <a:sy n="72" d="100"/>
        </p:scale>
        <p:origin x="654" y="66"/>
      </p:cViewPr>
      <p:guideLst/>
    </p:cSldViewPr>
  </p:slideViewPr>
  <p:notesTextViewPr>
    <p:cViewPr>
      <p:scale>
        <a:sx n="1" d="1"/>
        <a:sy n="1" d="1"/>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27-06-2019</a:t>
            </a:fld>
            <a:endParaRPr lang="en-US"/>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27-06-2019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9395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167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12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913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862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7292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950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49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548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884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1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924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02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05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19343312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54822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6461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4731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449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0548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0179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35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2459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171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image" Target="../media/image9.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6/27/2019</a:t>
            </a:fld>
            <a:endParaRPr lang="en-US"/>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862" r:id="rId3"/>
    <p:sldLayoutId id="2147483863" r:id="rId4"/>
    <p:sldLayoutId id="2147483857" r:id="rId5"/>
    <p:sldLayoutId id="2147483790" r:id="rId6"/>
    <p:sldLayoutId id="2147483860" r:id="rId7"/>
    <p:sldLayoutId id="2147483850" r:id="rId8"/>
    <p:sldLayoutId id="2147483861" r:id="rId9"/>
    <p:sldLayoutId id="2147483858" r:id="rId10"/>
    <p:sldLayoutId id="2147483859" r:id="rId11"/>
    <p:sldLayoutId id="21474838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37"/>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674" r:id="rId11"/>
    <p:sldLayoutId id="2147483874" r:id="rId12"/>
    <p:sldLayoutId id="2147483875" r:id="rId13"/>
    <p:sldLayoutId id="2147483876" r:id="rId14"/>
    <p:sldLayoutId id="2147483708" r:id="rId15"/>
    <p:sldLayoutId id="2147483843" r:id="rId16"/>
    <p:sldLayoutId id="2147483709" r:id="rId17"/>
    <p:sldLayoutId id="2147483714" r:id="rId18"/>
    <p:sldLayoutId id="2147483675" r:id="rId19"/>
    <p:sldLayoutId id="2147483811" r:id="rId20"/>
    <p:sldLayoutId id="2147483815" r:id="rId21"/>
    <p:sldLayoutId id="2147483816" r:id="rId22"/>
    <p:sldLayoutId id="2147483817" r:id="rId23"/>
    <p:sldLayoutId id="2147483819" r:id="rId24"/>
    <p:sldLayoutId id="2147483822" r:id="rId25"/>
    <p:sldLayoutId id="2147483830" r:id="rId26"/>
    <p:sldLayoutId id="2147483717" r:id="rId27"/>
    <p:sldLayoutId id="2147483677" r:id="rId28"/>
    <p:sldLayoutId id="2147483877" r:id="rId29"/>
    <p:sldLayoutId id="2147483878" r:id="rId30"/>
    <p:sldLayoutId id="2147483879" r:id="rId31"/>
    <p:sldLayoutId id="2147483880" r:id="rId32"/>
    <p:sldLayoutId id="2147483881" r:id="rId33"/>
    <p:sldLayoutId id="2147483882" r:id="rId34"/>
    <p:sldLayoutId id="2147483883" r:id="rId35"/>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toolsqa.com/selenium-webdriver/testng-annotations-groups-depends/"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lstStyle/>
          <a:p>
            <a:r>
              <a:rPr lang="en-US" dirty="0"/>
              <a:t>DAY1 </a:t>
            </a:r>
          </a:p>
        </p:txBody>
      </p:sp>
      <p:sp>
        <p:nvSpPr>
          <p:cNvPr id="9" name="Text Placeholder 8">
            <a:extLst>
              <a:ext uri="{FF2B5EF4-FFF2-40B4-BE49-F238E27FC236}">
                <a16:creationId xmlns:a16="http://schemas.microsoft.com/office/drawing/2014/main" id="{8F0BEED6-0AEA-0341-B51D-8AA5473C9D43}"/>
              </a:ext>
            </a:extLst>
          </p:cNvPr>
          <p:cNvSpPr>
            <a:spLocks noGrp="1"/>
          </p:cNvSpPr>
          <p:nvPr>
            <p:ph type="body" sz="quarter" idx="11"/>
          </p:nvPr>
        </p:nvSpPr>
        <p:spPr/>
        <p:txBody>
          <a:bodyPr/>
          <a:lstStyle/>
          <a:p>
            <a:r>
              <a:rPr lang="en-US" dirty="0"/>
              <a:t>Cucumber S1</a:t>
            </a:r>
          </a:p>
          <a:p>
            <a:endParaRPr lang="en-US" dirty="0"/>
          </a:p>
        </p:txBody>
      </p:sp>
    </p:spTree>
    <p:extLst>
      <p:ext uri="{BB962C8B-B14F-4D97-AF65-F5344CB8AC3E}">
        <p14:creationId xmlns:p14="http://schemas.microsoft.com/office/powerpoint/2010/main" val="54932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EF51-85B2-4B8F-A2A8-EC191FB3AAF4}"/>
              </a:ext>
            </a:extLst>
          </p:cNvPr>
          <p:cNvSpPr>
            <a:spLocks noGrp="1"/>
          </p:cNvSpPr>
          <p:nvPr>
            <p:ph type="title"/>
          </p:nvPr>
        </p:nvSpPr>
        <p:spPr/>
        <p:txBody>
          <a:bodyPr/>
          <a:lstStyle/>
          <a:p>
            <a:r>
              <a:rPr lang="en-US" dirty="0"/>
              <a:t>Tags - NOT</a:t>
            </a:r>
          </a:p>
        </p:txBody>
      </p:sp>
      <p:sp>
        <p:nvSpPr>
          <p:cNvPr id="3" name="Text Placeholder 2">
            <a:extLst>
              <a:ext uri="{FF2B5EF4-FFF2-40B4-BE49-F238E27FC236}">
                <a16:creationId xmlns:a16="http://schemas.microsoft.com/office/drawing/2014/main" id="{4CD0D21C-BBF6-4878-94E5-A8AB8CFD20FB}"/>
              </a:ext>
            </a:extLst>
          </p:cNvPr>
          <p:cNvSpPr>
            <a:spLocks noGrp="1"/>
          </p:cNvSpPr>
          <p:nvPr>
            <p:ph type="body" sz="quarter" idx="13"/>
          </p:nvPr>
        </p:nvSpPr>
        <p:spPr/>
        <p:txBody>
          <a:bodyPr/>
          <a:lstStyle/>
          <a:p>
            <a:r>
              <a:rPr lang="en-US" dirty="0"/>
              <a:t>Executing  the scenario that have tags other than ‘</a:t>
            </a:r>
            <a:r>
              <a:rPr lang="en-US" dirty="0" err="1"/>
              <a:t>SmokeTest</a:t>
            </a:r>
            <a:r>
              <a:rPr lang="en-US" dirty="0"/>
              <a:t>’ .</a:t>
            </a:r>
          </a:p>
          <a:p>
            <a:pPr marL="0" indent="0">
              <a:buNone/>
            </a:pPr>
            <a:endParaRPr lang="en-US" dirty="0"/>
          </a:p>
        </p:txBody>
      </p:sp>
      <p:sp>
        <p:nvSpPr>
          <p:cNvPr id="4" name="Date Placeholder 3">
            <a:extLst>
              <a:ext uri="{FF2B5EF4-FFF2-40B4-BE49-F238E27FC236}">
                <a16:creationId xmlns:a16="http://schemas.microsoft.com/office/drawing/2014/main" id="{A3D292FC-F86A-42DA-9C26-C93DC7D49514}"/>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475D3E61-15F2-4D46-BCA6-DFB34733D9CD}"/>
              </a:ext>
            </a:extLst>
          </p:cNvPr>
          <p:cNvSpPr>
            <a:spLocks noGrp="1"/>
          </p:cNvSpPr>
          <p:nvPr>
            <p:ph type="sldNum" sz="quarter" idx="4"/>
          </p:nvPr>
        </p:nvSpPr>
        <p:spPr/>
        <p:txBody>
          <a:bodyPr/>
          <a:lstStyle/>
          <a:p>
            <a:fld id="{2F7E0CF8-545D-8B43-A48D-40FB624B20AA}" type="slidenum">
              <a:rPr lang="en-US" smtClean="0"/>
              <a:pPr/>
              <a:t>10</a:t>
            </a:fld>
            <a:endParaRPr lang="en-US" dirty="0"/>
          </a:p>
        </p:txBody>
      </p:sp>
      <p:pic>
        <p:nvPicPr>
          <p:cNvPr id="6" name="Picture 5">
            <a:extLst>
              <a:ext uri="{FF2B5EF4-FFF2-40B4-BE49-F238E27FC236}">
                <a16:creationId xmlns:a16="http://schemas.microsoft.com/office/drawing/2014/main" id="{EBDEFE36-1054-40AE-8F4B-01B4B27C5867}"/>
              </a:ext>
            </a:extLst>
          </p:cNvPr>
          <p:cNvPicPr>
            <a:picLocks noChangeAspect="1"/>
          </p:cNvPicPr>
          <p:nvPr/>
        </p:nvPicPr>
        <p:blipFill>
          <a:blip r:embed="rId2"/>
          <a:stretch>
            <a:fillRect/>
          </a:stretch>
        </p:blipFill>
        <p:spPr>
          <a:xfrm>
            <a:off x="1114425" y="1990725"/>
            <a:ext cx="4981575" cy="3267075"/>
          </a:xfrm>
          <a:prstGeom prst="rect">
            <a:avLst/>
          </a:prstGeom>
        </p:spPr>
      </p:pic>
    </p:spTree>
    <p:extLst>
      <p:ext uri="{BB962C8B-B14F-4D97-AF65-F5344CB8AC3E}">
        <p14:creationId xmlns:p14="http://schemas.microsoft.com/office/powerpoint/2010/main" val="218342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ACE2-7944-48E4-B926-43B78941F57E}"/>
              </a:ext>
            </a:extLst>
          </p:cNvPr>
          <p:cNvSpPr>
            <a:spLocks noGrp="1"/>
          </p:cNvSpPr>
          <p:nvPr>
            <p:ph type="title"/>
          </p:nvPr>
        </p:nvSpPr>
        <p:spPr/>
        <p:txBody>
          <a:bodyPr/>
          <a:lstStyle/>
          <a:p>
            <a:r>
              <a:rPr lang="en-US" dirty="0"/>
              <a:t>Hooks</a:t>
            </a:r>
          </a:p>
        </p:txBody>
      </p:sp>
      <p:sp>
        <p:nvSpPr>
          <p:cNvPr id="3" name="Text Placeholder 2">
            <a:extLst>
              <a:ext uri="{FF2B5EF4-FFF2-40B4-BE49-F238E27FC236}">
                <a16:creationId xmlns:a16="http://schemas.microsoft.com/office/drawing/2014/main" id="{D9A699CF-2056-4CD0-8F0C-60DC57962FEA}"/>
              </a:ext>
            </a:extLst>
          </p:cNvPr>
          <p:cNvSpPr>
            <a:spLocks noGrp="1"/>
          </p:cNvSpPr>
          <p:nvPr>
            <p:ph type="body" sz="quarter" idx="13"/>
          </p:nvPr>
        </p:nvSpPr>
        <p:spPr/>
        <p:txBody>
          <a:bodyPr/>
          <a:lstStyle/>
          <a:p>
            <a:r>
              <a:rPr lang="en-US" dirty="0"/>
              <a:t>Cucumber supports </a:t>
            </a:r>
            <a:r>
              <a:rPr lang="en-US" b="1" i="1" dirty="0"/>
              <a:t>hooks</a:t>
            </a:r>
            <a:r>
              <a:rPr lang="en-US" dirty="0"/>
              <a:t>, which are blocks of code that run </a:t>
            </a:r>
            <a:r>
              <a:rPr lang="en-US" b="1" i="1" dirty="0"/>
              <a:t>before</a:t>
            </a:r>
            <a:r>
              <a:rPr lang="en-US" dirty="0"/>
              <a:t> or </a:t>
            </a:r>
            <a:r>
              <a:rPr lang="en-US" b="1" i="1" dirty="0"/>
              <a:t>after</a:t>
            </a:r>
            <a:r>
              <a:rPr lang="en-US" dirty="0"/>
              <a:t> each scenario.</a:t>
            </a:r>
          </a:p>
          <a:p>
            <a:r>
              <a:rPr lang="en-US" dirty="0"/>
              <a:t>You can define them anywhere in your project or step definition layers, using the methods </a:t>
            </a:r>
            <a:r>
              <a:rPr lang="en-US" b="1" i="1" dirty="0"/>
              <a:t>@Before</a:t>
            </a:r>
            <a:r>
              <a:rPr lang="en-US" dirty="0"/>
              <a:t> and </a:t>
            </a:r>
            <a:r>
              <a:rPr lang="en-US" b="1" i="1" dirty="0"/>
              <a:t>@After</a:t>
            </a:r>
            <a:r>
              <a:rPr lang="en-US" dirty="0"/>
              <a:t>.</a:t>
            </a:r>
          </a:p>
          <a:p>
            <a:r>
              <a:rPr lang="en-US" dirty="0"/>
              <a:t> </a:t>
            </a:r>
            <a:r>
              <a:rPr lang="en-US" b="1" i="1" dirty="0"/>
              <a:t>Cucumber Hooks</a:t>
            </a:r>
            <a:r>
              <a:rPr lang="en-US" dirty="0"/>
              <a:t> allows us to better manage the code workflow and helps us to reduce the code redundancy. We can say that it is an unseen step, which allows us to perform our scenarios or tests.</a:t>
            </a:r>
          </a:p>
        </p:txBody>
      </p:sp>
      <p:sp>
        <p:nvSpPr>
          <p:cNvPr id="4" name="Date Placeholder 3">
            <a:extLst>
              <a:ext uri="{FF2B5EF4-FFF2-40B4-BE49-F238E27FC236}">
                <a16:creationId xmlns:a16="http://schemas.microsoft.com/office/drawing/2014/main" id="{13DF6448-F0B6-460B-8D89-4298776A67D4}"/>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F6F15F30-B51C-4C5D-9F46-7AFE72F8E044}"/>
              </a:ext>
            </a:extLst>
          </p:cNvPr>
          <p:cNvSpPr>
            <a:spLocks noGrp="1"/>
          </p:cNvSpPr>
          <p:nvPr>
            <p:ph type="sldNum" sz="quarter" idx="4"/>
          </p:nvPr>
        </p:nvSpPr>
        <p:spPr/>
        <p:txBody>
          <a:bodyPr/>
          <a:lstStyle/>
          <a:p>
            <a:fld id="{2F7E0CF8-545D-8B43-A48D-40FB624B20AA}" type="slidenum">
              <a:rPr lang="en-US" smtClean="0"/>
              <a:pPr/>
              <a:t>11</a:t>
            </a:fld>
            <a:endParaRPr lang="en-US" dirty="0"/>
          </a:p>
        </p:txBody>
      </p:sp>
    </p:spTree>
    <p:extLst>
      <p:ext uri="{BB962C8B-B14F-4D97-AF65-F5344CB8AC3E}">
        <p14:creationId xmlns:p14="http://schemas.microsoft.com/office/powerpoint/2010/main" val="163756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FD03-C2F0-4BF8-8160-B31676AEAEA4}"/>
              </a:ext>
            </a:extLst>
          </p:cNvPr>
          <p:cNvSpPr>
            <a:spLocks noGrp="1"/>
          </p:cNvSpPr>
          <p:nvPr>
            <p:ph type="title"/>
          </p:nvPr>
        </p:nvSpPr>
        <p:spPr/>
        <p:txBody>
          <a:bodyPr/>
          <a:lstStyle/>
          <a:p>
            <a:r>
              <a:rPr lang="en-US" b="1" dirty="0"/>
              <a:t>Why Cucumber Hooks?</a:t>
            </a:r>
            <a:endParaRPr lang="en-US" dirty="0"/>
          </a:p>
        </p:txBody>
      </p:sp>
      <p:sp>
        <p:nvSpPr>
          <p:cNvPr id="3" name="Text Placeholder 2">
            <a:extLst>
              <a:ext uri="{FF2B5EF4-FFF2-40B4-BE49-F238E27FC236}">
                <a16:creationId xmlns:a16="http://schemas.microsoft.com/office/drawing/2014/main" id="{D996F5FE-ACE2-4CED-B9AD-1F5C78B90494}"/>
              </a:ext>
            </a:extLst>
          </p:cNvPr>
          <p:cNvSpPr>
            <a:spLocks noGrp="1"/>
          </p:cNvSpPr>
          <p:nvPr>
            <p:ph type="body" sz="quarter" idx="13"/>
          </p:nvPr>
        </p:nvSpPr>
        <p:spPr/>
        <p:txBody>
          <a:bodyPr/>
          <a:lstStyle/>
          <a:p>
            <a:r>
              <a:rPr lang="en-US" dirty="0"/>
              <a:t>In the world of testing, you must have encountered the situations where you need to perform the prerequisite steps before testing any test scenario. This prerequisite can be anything from:</a:t>
            </a:r>
          </a:p>
          <a:p>
            <a:pPr lvl="1"/>
            <a:r>
              <a:rPr lang="en-US" i="1" dirty="0"/>
              <a:t>Starting a </a:t>
            </a:r>
            <a:r>
              <a:rPr lang="en-US" i="1" dirty="0" err="1"/>
              <a:t>webdriver</a:t>
            </a:r>
            <a:endParaRPr lang="en-US" dirty="0"/>
          </a:p>
          <a:p>
            <a:pPr lvl="1"/>
            <a:r>
              <a:rPr lang="en-US" i="1" dirty="0"/>
              <a:t>Setting up DB connections</a:t>
            </a:r>
            <a:endParaRPr lang="en-US" dirty="0"/>
          </a:p>
          <a:p>
            <a:pPr lvl="1"/>
            <a:r>
              <a:rPr lang="en-US" i="1" dirty="0"/>
              <a:t>Setting up test data</a:t>
            </a:r>
            <a:endParaRPr lang="en-US" dirty="0"/>
          </a:p>
          <a:p>
            <a:pPr lvl="1"/>
            <a:r>
              <a:rPr lang="en-US" i="1" dirty="0"/>
              <a:t>Setting up browser cookies</a:t>
            </a:r>
            <a:endParaRPr lang="en-US" dirty="0"/>
          </a:p>
          <a:p>
            <a:pPr lvl="1"/>
            <a:r>
              <a:rPr lang="en-US" i="1" dirty="0"/>
              <a:t>Navigating to certain page</a:t>
            </a:r>
            <a:endParaRPr lang="en-US" dirty="0"/>
          </a:p>
          <a:p>
            <a:pPr lvl="1"/>
            <a:r>
              <a:rPr lang="en-US" i="1" dirty="0"/>
              <a:t>or anything before the test</a:t>
            </a:r>
            <a:endParaRPr lang="en-US" dirty="0"/>
          </a:p>
          <a:p>
            <a:r>
              <a:rPr lang="en-US" dirty="0"/>
              <a:t>In the same way there are always after steps as well of the tests like:</a:t>
            </a:r>
          </a:p>
          <a:p>
            <a:pPr lvl="1"/>
            <a:r>
              <a:rPr lang="en-US" i="1" dirty="0"/>
              <a:t>Killing the </a:t>
            </a:r>
            <a:r>
              <a:rPr lang="en-US" i="1" dirty="0" err="1"/>
              <a:t>webdriver</a:t>
            </a:r>
            <a:endParaRPr lang="en-US" dirty="0"/>
          </a:p>
          <a:p>
            <a:pPr lvl="1"/>
            <a:r>
              <a:rPr lang="en-US" i="1" dirty="0"/>
              <a:t>Closing DB connections</a:t>
            </a:r>
            <a:endParaRPr lang="en-US" dirty="0"/>
          </a:p>
          <a:p>
            <a:pPr lvl="1"/>
            <a:r>
              <a:rPr lang="en-US" i="1" dirty="0"/>
              <a:t>Clearing the test data</a:t>
            </a:r>
            <a:endParaRPr lang="en-US" dirty="0"/>
          </a:p>
          <a:p>
            <a:pPr lvl="1"/>
            <a:r>
              <a:rPr lang="en-US" i="1" dirty="0"/>
              <a:t>Clearing browser cookies</a:t>
            </a:r>
            <a:endParaRPr lang="en-US" dirty="0"/>
          </a:p>
          <a:p>
            <a:pPr lvl="1"/>
            <a:r>
              <a:rPr lang="en-US" i="1" dirty="0"/>
              <a:t>Logging out from the application</a:t>
            </a:r>
            <a:endParaRPr lang="en-US" dirty="0"/>
          </a:p>
          <a:p>
            <a:pPr lvl="1"/>
            <a:r>
              <a:rPr lang="en-US" i="1" dirty="0"/>
              <a:t>Printing reports or logs</a:t>
            </a:r>
            <a:endParaRPr lang="en-US" dirty="0"/>
          </a:p>
          <a:p>
            <a:pPr lvl="1"/>
            <a:r>
              <a:rPr lang="en-US" i="1" dirty="0"/>
              <a:t>Taking screenshots on error</a:t>
            </a:r>
            <a:endParaRPr lang="en-US" dirty="0"/>
          </a:p>
          <a:p>
            <a:pPr lvl="1"/>
            <a:r>
              <a:rPr lang="en-US" i="1" dirty="0"/>
              <a:t>or anything after the test</a:t>
            </a:r>
            <a:endParaRPr lang="en-US" dirty="0"/>
          </a:p>
          <a:p>
            <a:endParaRPr lang="en-US" dirty="0"/>
          </a:p>
        </p:txBody>
      </p:sp>
      <p:sp>
        <p:nvSpPr>
          <p:cNvPr id="4" name="Date Placeholder 3">
            <a:extLst>
              <a:ext uri="{FF2B5EF4-FFF2-40B4-BE49-F238E27FC236}">
                <a16:creationId xmlns:a16="http://schemas.microsoft.com/office/drawing/2014/main" id="{0B16D1DE-6519-46B4-AE8F-02FF682A7F1D}"/>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059EF8B9-CE30-4E5B-B077-415ECFBE4B51}"/>
              </a:ext>
            </a:extLst>
          </p:cNvPr>
          <p:cNvSpPr>
            <a:spLocks noGrp="1"/>
          </p:cNvSpPr>
          <p:nvPr>
            <p:ph type="sldNum" sz="quarter" idx="4"/>
          </p:nvPr>
        </p:nvSpPr>
        <p:spPr/>
        <p:txBody>
          <a:bodyPr/>
          <a:lstStyle/>
          <a:p>
            <a:fld id="{2F7E0CF8-545D-8B43-A48D-40FB624B20AA}" type="slidenum">
              <a:rPr lang="en-US" smtClean="0"/>
              <a:pPr/>
              <a:t>12</a:t>
            </a:fld>
            <a:endParaRPr lang="en-US" dirty="0"/>
          </a:p>
        </p:txBody>
      </p:sp>
    </p:spTree>
    <p:extLst>
      <p:ext uri="{BB962C8B-B14F-4D97-AF65-F5344CB8AC3E}">
        <p14:creationId xmlns:p14="http://schemas.microsoft.com/office/powerpoint/2010/main" val="151847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E83A-A532-4004-8F6D-A1B33CADDE3F}"/>
              </a:ext>
            </a:extLst>
          </p:cNvPr>
          <p:cNvSpPr>
            <a:spLocks noGrp="1"/>
          </p:cNvSpPr>
          <p:nvPr>
            <p:ph type="title"/>
          </p:nvPr>
        </p:nvSpPr>
        <p:spPr/>
        <p:txBody>
          <a:bodyPr/>
          <a:lstStyle/>
          <a:p>
            <a:r>
              <a:rPr lang="en-US" b="1" dirty="0"/>
              <a:t>Why Cucumber Hooks?</a:t>
            </a:r>
            <a:endParaRPr lang="en-US" dirty="0"/>
          </a:p>
        </p:txBody>
      </p:sp>
      <p:sp>
        <p:nvSpPr>
          <p:cNvPr id="3" name="Text Placeholder 2">
            <a:extLst>
              <a:ext uri="{FF2B5EF4-FFF2-40B4-BE49-F238E27FC236}">
                <a16:creationId xmlns:a16="http://schemas.microsoft.com/office/drawing/2014/main" id="{9D77ECF0-21B8-4C76-9B03-6F2C88312991}"/>
              </a:ext>
            </a:extLst>
          </p:cNvPr>
          <p:cNvSpPr>
            <a:spLocks noGrp="1"/>
          </p:cNvSpPr>
          <p:nvPr>
            <p:ph type="body" sz="quarter" idx="13"/>
          </p:nvPr>
        </p:nvSpPr>
        <p:spPr/>
        <p:txBody>
          <a:bodyPr/>
          <a:lstStyle/>
          <a:p>
            <a:r>
              <a:rPr lang="en-US" dirty="0"/>
              <a:t>To handle these kind of situations, cucumber hooks are the best choice to use. </a:t>
            </a:r>
          </a:p>
          <a:p>
            <a:r>
              <a:rPr lang="en-US" dirty="0"/>
              <a:t>Unlike </a:t>
            </a:r>
            <a:r>
              <a:rPr lang="en-US" b="1" i="1" dirty="0">
                <a:hlinkClick r:id="rId2"/>
              </a:rPr>
              <a:t>TestNG </a:t>
            </a:r>
            <a:r>
              <a:rPr lang="en-US" b="1" i="1" dirty="0" err="1">
                <a:hlinkClick r:id="rId2"/>
              </a:rPr>
              <a:t>Annotaions</a:t>
            </a:r>
            <a:r>
              <a:rPr lang="en-US" dirty="0"/>
              <a:t>, cucumber supports only two hooks (</a:t>
            </a:r>
            <a:r>
              <a:rPr lang="en-US" i="1" dirty="0"/>
              <a:t>Before &amp; After</a:t>
            </a:r>
            <a:r>
              <a:rPr lang="en-US" dirty="0"/>
              <a:t>) which works at the </a:t>
            </a:r>
            <a:r>
              <a:rPr lang="en-US" i="1" dirty="0"/>
              <a:t>start</a:t>
            </a:r>
            <a:r>
              <a:rPr lang="en-US" dirty="0"/>
              <a:t> and the </a:t>
            </a:r>
            <a:r>
              <a:rPr lang="en-US" i="1" dirty="0"/>
              <a:t>end</a:t>
            </a:r>
            <a:r>
              <a:rPr lang="en-US" dirty="0"/>
              <a:t> of the test scenario.</a:t>
            </a:r>
          </a:p>
          <a:p>
            <a:r>
              <a:rPr lang="en-US" dirty="0"/>
              <a:t> @</a:t>
            </a:r>
            <a:r>
              <a:rPr lang="en-US" i="1" dirty="0"/>
              <a:t>before</a:t>
            </a:r>
            <a:r>
              <a:rPr lang="en-US" dirty="0"/>
              <a:t> hook gets executed well before any other </a:t>
            </a:r>
            <a:r>
              <a:rPr lang="en-US" i="1" dirty="0"/>
              <a:t>test scenario</a:t>
            </a:r>
          </a:p>
          <a:p>
            <a:r>
              <a:rPr lang="en-US" dirty="0"/>
              <a:t> </a:t>
            </a:r>
            <a:r>
              <a:rPr lang="en-US" i="1" dirty="0"/>
              <a:t>@after</a:t>
            </a:r>
            <a:r>
              <a:rPr lang="en-US" dirty="0"/>
              <a:t> hook gets executed after executing the scenario.</a:t>
            </a:r>
          </a:p>
        </p:txBody>
      </p:sp>
      <p:sp>
        <p:nvSpPr>
          <p:cNvPr id="4" name="Date Placeholder 3">
            <a:extLst>
              <a:ext uri="{FF2B5EF4-FFF2-40B4-BE49-F238E27FC236}">
                <a16:creationId xmlns:a16="http://schemas.microsoft.com/office/drawing/2014/main" id="{ED3F4C60-4FA9-4D6E-A635-3EC87BC936A9}"/>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AA961CB1-61A9-4BF3-BD34-8382A2DB49A0}"/>
              </a:ext>
            </a:extLst>
          </p:cNvPr>
          <p:cNvSpPr>
            <a:spLocks noGrp="1"/>
          </p:cNvSpPr>
          <p:nvPr>
            <p:ph type="sldNum" sz="quarter" idx="4"/>
          </p:nvPr>
        </p:nvSpPr>
        <p:spPr/>
        <p:txBody>
          <a:bodyPr/>
          <a:lstStyle/>
          <a:p>
            <a:fld id="{2F7E0CF8-545D-8B43-A48D-40FB624B20AA}" type="slidenum">
              <a:rPr lang="en-US" smtClean="0"/>
              <a:pPr/>
              <a:t>13</a:t>
            </a:fld>
            <a:endParaRPr lang="en-US" dirty="0"/>
          </a:p>
        </p:txBody>
      </p:sp>
    </p:spTree>
    <p:extLst>
      <p:ext uri="{BB962C8B-B14F-4D97-AF65-F5344CB8AC3E}">
        <p14:creationId xmlns:p14="http://schemas.microsoft.com/office/powerpoint/2010/main" val="197353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5AD5-00D7-4E27-9B1B-35F9E0FFDB59}"/>
              </a:ext>
            </a:extLst>
          </p:cNvPr>
          <p:cNvSpPr>
            <a:spLocks noGrp="1"/>
          </p:cNvSpPr>
          <p:nvPr>
            <p:ph type="title"/>
          </p:nvPr>
        </p:nvSpPr>
        <p:spPr/>
        <p:txBody>
          <a:bodyPr/>
          <a:lstStyle/>
          <a:p>
            <a:r>
              <a:rPr lang="en-US" b="1" dirty="0"/>
              <a:t>Execution Order of Hooks</a:t>
            </a:r>
            <a:endParaRPr lang="en-US" dirty="0"/>
          </a:p>
        </p:txBody>
      </p:sp>
      <p:sp>
        <p:nvSpPr>
          <p:cNvPr id="3" name="Text Placeholder 2">
            <a:extLst>
              <a:ext uri="{FF2B5EF4-FFF2-40B4-BE49-F238E27FC236}">
                <a16:creationId xmlns:a16="http://schemas.microsoft.com/office/drawing/2014/main" id="{68BFF368-65FF-4384-9B76-820F6D12EF69}"/>
              </a:ext>
            </a:extLst>
          </p:cNvPr>
          <p:cNvSpPr>
            <a:spLocks noGrp="1"/>
          </p:cNvSpPr>
          <p:nvPr>
            <p:ph type="body" sz="quarter" idx="13"/>
          </p:nvPr>
        </p:nvSpPr>
        <p:spPr/>
        <p:txBody>
          <a:bodyPr/>
          <a:lstStyle/>
          <a:p>
            <a:r>
              <a:rPr lang="en-US" dirty="0"/>
              <a:t>Order hooks to run in a particular sequence is easy to do.</a:t>
            </a:r>
          </a:p>
          <a:p>
            <a:r>
              <a:rPr lang="en-US" dirty="0"/>
              <a:t> Lets say that you with the multiple hooks in your framework.</a:t>
            </a:r>
          </a:p>
          <a:p>
            <a:r>
              <a:rPr lang="en-US" dirty="0"/>
              <a:t>The order of the execution of the hooks can be set up by order attribute.</a:t>
            </a:r>
          </a:p>
          <a:p>
            <a:r>
              <a:rPr lang="en-US" b="1" i="1" dirty="0"/>
              <a:t>How to set the Order or Priority of Cucumber Hooks?</a:t>
            </a:r>
            <a:endParaRPr lang="en-US" b="1" dirty="0"/>
          </a:p>
          <a:p>
            <a:r>
              <a:rPr lang="en-US" b="1" i="1" dirty="0"/>
              <a:t>The very important thing to note here is:</a:t>
            </a:r>
            <a:endParaRPr lang="en-US" dirty="0"/>
          </a:p>
          <a:p>
            <a:r>
              <a:rPr lang="en-US" b="1" i="1" dirty="0"/>
              <a:t>@Before(order = int) :</a:t>
            </a:r>
            <a:r>
              <a:rPr lang="en-US" i="1" dirty="0"/>
              <a:t> This runs in increment order, means value 0 would run first and 1 would be after 0.</a:t>
            </a:r>
            <a:endParaRPr lang="en-US" dirty="0"/>
          </a:p>
          <a:p>
            <a:r>
              <a:rPr lang="en-US" b="1" i="1" dirty="0"/>
              <a:t>@After(order = int) :</a:t>
            </a:r>
            <a:r>
              <a:rPr lang="en-US" i="1" dirty="0"/>
              <a:t> This runs in decrements order, means apposite of @Before. Value 1 would run first and 0 would be after 1</a:t>
            </a:r>
            <a:endParaRPr lang="en-US" dirty="0"/>
          </a:p>
          <a:p>
            <a:endParaRPr lang="en-US" dirty="0"/>
          </a:p>
        </p:txBody>
      </p:sp>
      <p:sp>
        <p:nvSpPr>
          <p:cNvPr id="4" name="Date Placeholder 3">
            <a:extLst>
              <a:ext uri="{FF2B5EF4-FFF2-40B4-BE49-F238E27FC236}">
                <a16:creationId xmlns:a16="http://schemas.microsoft.com/office/drawing/2014/main" id="{7130E14C-DC9C-4EE5-9B4B-BEE9DD9A1395}"/>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84785084-F1B2-4F99-A5DE-371181509367}"/>
              </a:ext>
            </a:extLst>
          </p:cNvPr>
          <p:cNvSpPr>
            <a:spLocks noGrp="1"/>
          </p:cNvSpPr>
          <p:nvPr>
            <p:ph type="sldNum" sz="quarter" idx="4"/>
          </p:nvPr>
        </p:nvSpPr>
        <p:spPr/>
        <p:txBody>
          <a:bodyPr/>
          <a:lstStyle/>
          <a:p>
            <a:fld id="{2F7E0CF8-545D-8B43-A48D-40FB624B20AA}" type="slidenum">
              <a:rPr lang="en-US" smtClean="0"/>
              <a:pPr/>
              <a:t>14</a:t>
            </a:fld>
            <a:endParaRPr lang="en-US" dirty="0"/>
          </a:p>
        </p:txBody>
      </p:sp>
    </p:spTree>
    <p:extLst>
      <p:ext uri="{BB962C8B-B14F-4D97-AF65-F5344CB8AC3E}">
        <p14:creationId xmlns:p14="http://schemas.microsoft.com/office/powerpoint/2010/main" val="251529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9BE2-BFE3-4E48-B9E5-518FA038F656}"/>
              </a:ext>
            </a:extLst>
          </p:cNvPr>
          <p:cNvSpPr>
            <a:spLocks noGrp="1"/>
          </p:cNvSpPr>
          <p:nvPr>
            <p:ph type="title"/>
          </p:nvPr>
        </p:nvSpPr>
        <p:spPr/>
        <p:txBody>
          <a:bodyPr/>
          <a:lstStyle/>
          <a:p>
            <a:r>
              <a:rPr lang="en-US" dirty="0"/>
              <a:t>Tagged Hooks </a:t>
            </a:r>
          </a:p>
        </p:txBody>
      </p:sp>
      <p:sp>
        <p:nvSpPr>
          <p:cNvPr id="3" name="Text Placeholder 2">
            <a:extLst>
              <a:ext uri="{FF2B5EF4-FFF2-40B4-BE49-F238E27FC236}">
                <a16:creationId xmlns:a16="http://schemas.microsoft.com/office/drawing/2014/main" id="{FDC262BD-71D8-49E1-8513-151CC1786F1C}"/>
              </a:ext>
            </a:extLst>
          </p:cNvPr>
          <p:cNvSpPr>
            <a:spLocks noGrp="1"/>
          </p:cNvSpPr>
          <p:nvPr>
            <p:ph type="body" sz="quarter" idx="13"/>
          </p:nvPr>
        </p:nvSpPr>
        <p:spPr/>
        <p:txBody>
          <a:bodyPr/>
          <a:lstStyle/>
          <a:p>
            <a:r>
              <a:rPr lang="en-US" dirty="0"/>
              <a:t>if we need to do anything before of after the test, we can use </a:t>
            </a:r>
            <a:r>
              <a:rPr lang="en-US" i="1" dirty="0"/>
              <a:t>@Before &amp; @After hooks</a:t>
            </a:r>
            <a:r>
              <a:rPr lang="en-US" dirty="0"/>
              <a:t>. But this scenario works till the time our prerequisites are same for all the scenarios. For example till the time prerequisite for any test is to start the browser, hooks can solve our purpose.</a:t>
            </a:r>
          </a:p>
          <a:p>
            <a:r>
              <a:rPr lang="en-US" dirty="0"/>
              <a:t> But what if we have different perquisites for different scenarios. And we need to have different hooks for different scenarios.</a:t>
            </a:r>
          </a:p>
          <a:p>
            <a:endParaRPr lang="en-US" dirty="0"/>
          </a:p>
          <a:p>
            <a:r>
              <a:rPr lang="en-US" dirty="0"/>
              <a:t>Define </a:t>
            </a:r>
            <a:r>
              <a:rPr lang="en-US" i="1" dirty="0"/>
              <a:t>tagged hooks</a:t>
            </a:r>
            <a:r>
              <a:rPr lang="en-US" dirty="0"/>
              <a:t> in Hooks class file. Hooks can be used like </a:t>
            </a:r>
            <a:r>
              <a:rPr lang="en-US" b="1" i="1" dirty="0"/>
              <a:t>@Before(“@</a:t>
            </a:r>
            <a:r>
              <a:rPr lang="en-US" b="1" i="1" dirty="0" err="1"/>
              <a:t>TagName</a:t>
            </a:r>
            <a:r>
              <a:rPr lang="en-US" b="1" i="1" dirty="0"/>
              <a:t>”)</a:t>
            </a:r>
            <a:r>
              <a:rPr lang="en-US" dirty="0"/>
              <a:t>. Create before and after hooks for every scenario.</a:t>
            </a:r>
          </a:p>
          <a:p>
            <a:endParaRPr lang="en-US" dirty="0"/>
          </a:p>
        </p:txBody>
      </p:sp>
      <p:sp>
        <p:nvSpPr>
          <p:cNvPr id="4" name="Date Placeholder 3">
            <a:extLst>
              <a:ext uri="{FF2B5EF4-FFF2-40B4-BE49-F238E27FC236}">
                <a16:creationId xmlns:a16="http://schemas.microsoft.com/office/drawing/2014/main" id="{A4BADCDD-EDD5-4D78-85BB-B712EA6B127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95412657-508B-4469-A412-3B27BBF4A4B2}"/>
              </a:ext>
            </a:extLst>
          </p:cNvPr>
          <p:cNvSpPr>
            <a:spLocks noGrp="1"/>
          </p:cNvSpPr>
          <p:nvPr>
            <p:ph type="sldNum" sz="quarter" idx="4"/>
          </p:nvPr>
        </p:nvSpPr>
        <p:spPr/>
        <p:txBody>
          <a:bodyPr/>
          <a:lstStyle/>
          <a:p>
            <a:fld id="{2F7E0CF8-545D-8B43-A48D-40FB624B20AA}" type="slidenum">
              <a:rPr lang="en-US" smtClean="0"/>
              <a:pPr/>
              <a:t>15</a:t>
            </a:fld>
            <a:endParaRPr lang="en-US" dirty="0"/>
          </a:p>
        </p:txBody>
      </p:sp>
    </p:spTree>
    <p:extLst>
      <p:ext uri="{BB962C8B-B14F-4D97-AF65-F5344CB8AC3E}">
        <p14:creationId xmlns:p14="http://schemas.microsoft.com/office/powerpoint/2010/main" val="96854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AF4A9-4DA9-462F-96F9-B62C58BDA829}"/>
              </a:ext>
            </a:extLst>
          </p:cNvPr>
          <p:cNvSpPr>
            <a:spLocks noGrp="1"/>
          </p:cNvSpPr>
          <p:nvPr>
            <p:ph sz="quarter" idx="12"/>
          </p:nvPr>
        </p:nvSpPr>
        <p:spPr/>
        <p:txBody>
          <a:bodyPr/>
          <a:lstStyle/>
          <a:p>
            <a:r>
              <a:rPr lang="en-US" dirty="0"/>
              <a:t>Expressive scenario</a:t>
            </a:r>
          </a:p>
        </p:txBody>
      </p:sp>
    </p:spTree>
    <p:extLst>
      <p:ext uri="{BB962C8B-B14F-4D97-AF65-F5344CB8AC3E}">
        <p14:creationId xmlns:p14="http://schemas.microsoft.com/office/powerpoint/2010/main" val="30527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Expressive Scenarios</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Following Gherkin keyword make the scenarios more readable.</a:t>
            </a:r>
          </a:p>
          <a:p>
            <a:r>
              <a:rPr lang="en-US" dirty="0"/>
              <a:t>Tags</a:t>
            </a:r>
          </a:p>
          <a:p>
            <a:r>
              <a:rPr lang="en-US"/>
              <a:t>Hooks</a:t>
            </a:r>
            <a:endParaRPr lang="en-US"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3</a:t>
            </a:fld>
            <a:endParaRPr lang="en-US" dirty="0"/>
          </a:p>
        </p:txBody>
      </p:sp>
    </p:spTree>
    <p:extLst>
      <p:ext uri="{BB962C8B-B14F-4D97-AF65-F5344CB8AC3E}">
        <p14:creationId xmlns:p14="http://schemas.microsoft.com/office/powerpoint/2010/main" val="11209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97F0-5EB4-4BAC-955B-5174F0626DE2}"/>
              </a:ext>
            </a:extLst>
          </p:cNvPr>
          <p:cNvSpPr>
            <a:spLocks noGrp="1"/>
          </p:cNvSpPr>
          <p:nvPr>
            <p:ph type="title"/>
          </p:nvPr>
        </p:nvSpPr>
        <p:spPr/>
        <p:txBody>
          <a:bodyPr/>
          <a:lstStyle/>
          <a:p>
            <a:r>
              <a:rPr lang="en-US" dirty="0"/>
              <a:t>Tags</a:t>
            </a:r>
          </a:p>
        </p:txBody>
      </p:sp>
      <p:sp>
        <p:nvSpPr>
          <p:cNvPr id="3" name="Text Placeholder 2">
            <a:extLst>
              <a:ext uri="{FF2B5EF4-FFF2-40B4-BE49-F238E27FC236}">
                <a16:creationId xmlns:a16="http://schemas.microsoft.com/office/drawing/2014/main" id="{8D6B879A-35AF-4C30-B271-5174C74B0AFA}"/>
              </a:ext>
            </a:extLst>
          </p:cNvPr>
          <p:cNvSpPr>
            <a:spLocks noGrp="1"/>
          </p:cNvSpPr>
          <p:nvPr>
            <p:ph type="body" sz="quarter" idx="13"/>
          </p:nvPr>
        </p:nvSpPr>
        <p:spPr/>
        <p:txBody>
          <a:bodyPr/>
          <a:lstStyle/>
          <a:p>
            <a:r>
              <a:rPr lang="en-US" dirty="0"/>
              <a:t>Let’s say you have got many different feature files which cover all the different functionality of the application. Now there can be certain situation in the project where you like to execute just a </a:t>
            </a:r>
            <a:r>
              <a:rPr lang="en-US" b="1" i="1" dirty="0" err="1"/>
              <a:t>SmokeTests</a:t>
            </a:r>
            <a:r>
              <a:rPr lang="en-US" dirty="0"/>
              <a:t> or </a:t>
            </a:r>
            <a:r>
              <a:rPr lang="en-US" b="1" i="1" dirty="0"/>
              <a:t>End2EndTests</a:t>
            </a:r>
            <a:r>
              <a:rPr lang="en-US" dirty="0"/>
              <a:t> or may be </a:t>
            </a:r>
            <a:r>
              <a:rPr lang="en-US" b="1" i="1" dirty="0" err="1"/>
              <a:t>RegressionTests</a:t>
            </a:r>
            <a:r>
              <a:rPr lang="en-US" dirty="0"/>
              <a:t>. One approach is that you start creating new feature files with the name of the type like </a:t>
            </a:r>
            <a:r>
              <a:rPr lang="en-US" b="1" i="1" dirty="0" err="1"/>
              <a:t>SmokeTests.features</a:t>
            </a:r>
            <a:r>
              <a:rPr lang="en-US" dirty="0"/>
              <a:t> or</a:t>
            </a:r>
            <a:r>
              <a:rPr lang="en-US" b="1" i="1" dirty="0"/>
              <a:t> End2EndTests.feature</a:t>
            </a:r>
            <a:r>
              <a:rPr lang="en-US" dirty="0"/>
              <a:t> and copy paste your existing tests in the same. But this would make the project filthy and would require more maintenance in future. So how to manage execution in such cases?</a:t>
            </a:r>
          </a:p>
        </p:txBody>
      </p:sp>
      <p:sp>
        <p:nvSpPr>
          <p:cNvPr id="4" name="Date Placeholder 3">
            <a:extLst>
              <a:ext uri="{FF2B5EF4-FFF2-40B4-BE49-F238E27FC236}">
                <a16:creationId xmlns:a16="http://schemas.microsoft.com/office/drawing/2014/main" id="{CD449871-C762-478B-9FC1-59B9F1B94E5F}"/>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1222C1E5-0E60-4FBA-BC71-6E356404E019}"/>
              </a:ext>
            </a:extLst>
          </p:cNvPr>
          <p:cNvSpPr>
            <a:spLocks noGrp="1"/>
          </p:cNvSpPr>
          <p:nvPr>
            <p:ph type="sldNum" sz="quarter" idx="4"/>
          </p:nvPr>
        </p:nvSpPr>
        <p:spPr/>
        <p:txBody>
          <a:bodyPr/>
          <a:lstStyle/>
          <a:p>
            <a:fld id="{2F7E0CF8-545D-8B43-A48D-40FB624B20AA}" type="slidenum">
              <a:rPr lang="en-US" smtClean="0"/>
              <a:pPr/>
              <a:t>4</a:t>
            </a:fld>
            <a:endParaRPr lang="en-US" dirty="0"/>
          </a:p>
        </p:txBody>
      </p:sp>
    </p:spTree>
    <p:extLst>
      <p:ext uri="{BB962C8B-B14F-4D97-AF65-F5344CB8AC3E}">
        <p14:creationId xmlns:p14="http://schemas.microsoft.com/office/powerpoint/2010/main" val="155860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BD15-9E19-4029-A3B4-706B6BF3AE89}"/>
              </a:ext>
            </a:extLst>
          </p:cNvPr>
          <p:cNvSpPr>
            <a:spLocks noGrp="1"/>
          </p:cNvSpPr>
          <p:nvPr>
            <p:ph type="title"/>
          </p:nvPr>
        </p:nvSpPr>
        <p:spPr/>
        <p:txBody>
          <a:bodyPr/>
          <a:lstStyle/>
          <a:p>
            <a:r>
              <a:rPr lang="en-US" dirty="0"/>
              <a:t>Tags</a:t>
            </a:r>
          </a:p>
        </p:txBody>
      </p:sp>
      <p:sp>
        <p:nvSpPr>
          <p:cNvPr id="3" name="Text Placeholder 2">
            <a:extLst>
              <a:ext uri="{FF2B5EF4-FFF2-40B4-BE49-F238E27FC236}">
                <a16:creationId xmlns:a16="http://schemas.microsoft.com/office/drawing/2014/main" id="{1A3DE253-B1E0-458F-8838-761E4486A33A}"/>
              </a:ext>
            </a:extLst>
          </p:cNvPr>
          <p:cNvSpPr>
            <a:spLocks noGrp="1"/>
          </p:cNvSpPr>
          <p:nvPr>
            <p:ph type="body" sz="quarter" idx="13"/>
          </p:nvPr>
        </p:nvSpPr>
        <p:spPr/>
        <p:txBody>
          <a:bodyPr/>
          <a:lstStyle/>
          <a:p>
            <a:r>
              <a:rPr lang="en-US" i="1" dirty="0"/>
              <a:t>For this, Cucumber has already provided a way to organize your scenario execution by using </a:t>
            </a:r>
            <a:r>
              <a:rPr lang="en-US" b="1" i="1" dirty="0"/>
              <a:t>tags</a:t>
            </a:r>
            <a:r>
              <a:rPr lang="en-US" i="1" dirty="0"/>
              <a:t> in feature file. We can define each scenario with a useful tag.</a:t>
            </a:r>
          </a:p>
          <a:p>
            <a:r>
              <a:rPr lang="en-US" i="1" dirty="0"/>
              <a:t> Later, in the runner file, we can decide which specific tag (and so as the scenario(s)) we want Cucumber to execute. </a:t>
            </a:r>
          </a:p>
          <a:p>
            <a:r>
              <a:rPr lang="en-US" i="1" dirty="0"/>
              <a:t>Tag starts with “</a:t>
            </a:r>
            <a:r>
              <a:rPr lang="en-US" b="1" i="1" dirty="0"/>
              <a:t>@</a:t>
            </a:r>
            <a:r>
              <a:rPr lang="en-US" i="1" dirty="0"/>
              <a:t>”. After “@” you can have any relevant text to define your tag like </a:t>
            </a:r>
            <a:r>
              <a:rPr lang="en-US" b="1" i="1" dirty="0"/>
              <a:t>@</a:t>
            </a:r>
            <a:r>
              <a:rPr lang="en-US" b="1" i="1" dirty="0" err="1"/>
              <a:t>SmokeTests</a:t>
            </a:r>
            <a:r>
              <a:rPr lang="en-US" b="1" i="1" dirty="0"/>
              <a:t> </a:t>
            </a:r>
            <a:r>
              <a:rPr lang="en-US" i="1" dirty="0"/>
              <a:t>just above the scenarios you like to mark.</a:t>
            </a:r>
          </a:p>
          <a:p>
            <a:r>
              <a:rPr lang="en-US" i="1" dirty="0"/>
              <a:t> Then to target these tagged scenarios just specify the tags names in the</a:t>
            </a:r>
            <a:r>
              <a:rPr lang="en-US" b="1" i="1" dirty="0"/>
              <a:t> </a:t>
            </a:r>
            <a:r>
              <a:rPr lang="en-US" b="1" i="1" dirty="0" err="1"/>
              <a:t>CucumberOptions</a:t>
            </a:r>
            <a:r>
              <a:rPr lang="en-US" b="1" i="1" dirty="0"/>
              <a:t> </a:t>
            </a:r>
            <a:r>
              <a:rPr lang="en-US" i="1" dirty="0"/>
              <a:t>as</a:t>
            </a:r>
            <a:r>
              <a:rPr lang="en-US" b="1" i="1" dirty="0"/>
              <a:t> tags = {“@</a:t>
            </a:r>
            <a:r>
              <a:rPr lang="en-US" b="1" i="1" dirty="0" err="1"/>
              <a:t>SmokeTests</a:t>
            </a:r>
            <a:r>
              <a:rPr lang="en-US" b="1" i="1" dirty="0"/>
              <a:t>”}.</a:t>
            </a:r>
            <a:endParaRPr lang="en-US" dirty="0"/>
          </a:p>
        </p:txBody>
      </p:sp>
      <p:sp>
        <p:nvSpPr>
          <p:cNvPr id="4" name="Date Placeholder 3">
            <a:extLst>
              <a:ext uri="{FF2B5EF4-FFF2-40B4-BE49-F238E27FC236}">
                <a16:creationId xmlns:a16="http://schemas.microsoft.com/office/drawing/2014/main" id="{0E4D946D-EA0C-40E4-A234-5077A8B7446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41359086-D5FB-4394-9CE0-061FA00183F9}"/>
              </a:ext>
            </a:extLst>
          </p:cNvPr>
          <p:cNvSpPr>
            <a:spLocks noGrp="1"/>
          </p:cNvSpPr>
          <p:nvPr>
            <p:ph type="sldNum" sz="quarter" idx="4"/>
          </p:nvPr>
        </p:nvSpPr>
        <p:spPr/>
        <p:txBody>
          <a:bodyPr/>
          <a:lstStyle/>
          <a:p>
            <a:fld id="{2F7E0CF8-545D-8B43-A48D-40FB624B20AA}" type="slidenum">
              <a:rPr lang="en-US" smtClean="0"/>
              <a:pPr/>
              <a:t>5</a:t>
            </a:fld>
            <a:endParaRPr lang="en-US" dirty="0"/>
          </a:p>
        </p:txBody>
      </p:sp>
    </p:spTree>
    <p:extLst>
      <p:ext uri="{BB962C8B-B14F-4D97-AF65-F5344CB8AC3E}">
        <p14:creationId xmlns:p14="http://schemas.microsoft.com/office/powerpoint/2010/main" val="345120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5E05-2287-44A0-83FD-6CDC2662689B}"/>
              </a:ext>
            </a:extLst>
          </p:cNvPr>
          <p:cNvSpPr>
            <a:spLocks noGrp="1"/>
          </p:cNvSpPr>
          <p:nvPr>
            <p:ph type="title"/>
          </p:nvPr>
        </p:nvSpPr>
        <p:spPr/>
        <p:txBody>
          <a:bodyPr/>
          <a:lstStyle/>
          <a:p>
            <a:r>
              <a:rPr lang="en-US" dirty="0"/>
              <a:t>Tags</a:t>
            </a:r>
          </a:p>
        </p:txBody>
      </p:sp>
      <p:pic>
        <p:nvPicPr>
          <p:cNvPr id="8" name="Picture 7">
            <a:extLst>
              <a:ext uri="{FF2B5EF4-FFF2-40B4-BE49-F238E27FC236}">
                <a16:creationId xmlns:a16="http://schemas.microsoft.com/office/drawing/2014/main" id="{7C2FF06B-8C4D-4230-BFE7-D9CC25C8124F}"/>
              </a:ext>
            </a:extLst>
          </p:cNvPr>
          <p:cNvPicPr>
            <a:picLocks noChangeAspect="1"/>
          </p:cNvPicPr>
          <p:nvPr/>
        </p:nvPicPr>
        <p:blipFill>
          <a:blip r:embed="rId2"/>
          <a:stretch>
            <a:fillRect/>
          </a:stretch>
        </p:blipFill>
        <p:spPr>
          <a:xfrm>
            <a:off x="1286680" y="1802135"/>
            <a:ext cx="5297000" cy="2928790"/>
          </a:xfrm>
          <a:prstGeom prst="rect">
            <a:avLst/>
          </a:prstGeom>
        </p:spPr>
      </p:pic>
      <p:sp>
        <p:nvSpPr>
          <p:cNvPr id="3" name="Text Placeholder 2">
            <a:extLst>
              <a:ext uri="{FF2B5EF4-FFF2-40B4-BE49-F238E27FC236}">
                <a16:creationId xmlns:a16="http://schemas.microsoft.com/office/drawing/2014/main" id="{00970EED-E71A-479C-B100-B9FED05AF620}"/>
              </a:ext>
            </a:extLst>
          </p:cNvPr>
          <p:cNvSpPr>
            <a:spLocks noGrp="1"/>
          </p:cNvSpPr>
          <p:nvPr>
            <p:ph type="body" sz="quarter" idx="13"/>
          </p:nvPr>
        </p:nvSpPr>
        <p:spPr>
          <a:xfrm>
            <a:off x="990600" y="1264154"/>
            <a:ext cx="10210800" cy="4584700"/>
          </a:xfrm>
        </p:spPr>
        <p:txBody>
          <a:bodyPr/>
          <a:lstStyle/>
          <a:p>
            <a:pPr marL="0" indent="0">
              <a:buNone/>
            </a:pPr>
            <a:r>
              <a:rPr lang="en-US" b="1" dirty="0"/>
              <a:t> Feature file</a:t>
            </a:r>
          </a:p>
        </p:txBody>
      </p:sp>
      <p:sp>
        <p:nvSpPr>
          <p:cNvPr id="4" name="Date Placeholder 3">
            <a:extLst>
              <a:ext uri="{FF2B5EF4-FFF2-40B4-BE49-F238E27FC236}">
                <a16:creationId xmlns:a16="http://schemas.microsoft.com/office/drawing/2014/main" id="{0F97B42E-B6E9-4798-99E9-F394E00625B1}"/>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2E73D71D-43F3-42CF-B8CA-46F42D680C58}"/>
              </a:ext>
            </a:extLst>
          </p:cNvPr>
          <p:cNvSpPr>
            <a:spLocks noGrp="1"/>
          </p:cNvSpPr>
          <p:nvPr>
            <p:ph type="sldNum" sz="quarter" idx="4"/>
          </p:nvPr>
        </p:nvSpPr>
        <p:spPr/>
        <p:txBody>
          <a:bodyPr/>
          <a:lstStyle/>
          <a:p>
            <a:fld id="{2F7E0CF8-545D-8B43-A48D-40FB624B20AA}" type="slidenum">
              <a:rPr lang="en-US" smtClean="0"/>
              <a:pPr/>
              <a:t>6</a:t>
            </a:fld>
            <a:endParaRPr lang="en-US" dirty="0"/>
          </a:p>
        </p:txBody>
      </p:sp>
    </p:spTree>
    <p:extLst>
      <p:ext uri="{BB962C8B-B14F-4D97-AF65-F5344CB8AC3E}">
        <p14:creationId xmlns:p14="http://schemas.microsoft.com/office/powerpoint/2010/main" val="404556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2AFA-45CC-495C-A754-354E76B9BDA4}"/>
              </a:ext>
            </a:extLst>
          </p:cNvPr>
          <p:cNvSpPr>
            <a:spLocks noGrp="1"/>
          </p:cNvSpPr>
          <p:nvPr>
            <p:ph type="title"/>
          </p:nvPr>
        </p:nvSpPr>
        <p:spPr/>
        <p:txBody>
          <a:bodyPr/>
          <a:lstStyle/>
          <a:p>
            <a:r>
              <a:rPr lang="en-US" dirty="0"/>
              <a:t>Tags</a:t>
            </a:r>
          </a:p>
        </p:txBody>
      </p:sp>
      <p:sp>
        <p:nvSpPr>
          <p:cNvPr id="3" name="Text Placeholder 2">
            <a:extLst>
              <a:ext uri="{FF2B5EF4-FFF2-40B4-BE49-F238E27FC236}">
                <a16:creationId xmlns:a16="http://schemas.microsoft.com/office/drawing/2014/main" id="{7E8A34F6-A321-427A-8725-898848642E9B}"/>
              </a:ext>
            </a:extLst>
          </p:cNvPr>
          <p:cNvSpPr>
            <a:spLocks noGrp="1"/>
          </p:cNvSpPr>
          <p:nvPr>
            <p:ph type="body" sz="quarter" idx="13"/>
          </p:nvPr>
        </p:nvSpPr>
        <p:spPr/>
        <p:txBody>
          <a:bodyPr/>
          <a:lstStyle/>
          <a:p>
            <a:r>
              <a:rPr lang="en-US" dirty="0"/>
              <a:t>Executing  the  single tag ‘</a:t>
            </a:r>
            <a:r>
              <a:rPr lang="en-US" dirty="0" err="1"/>
              <a:t>SmokeTest</a:t>
            </a:r>
            <a:r>
              <a:rPr lang="en-US" dirty="0"/>
              <a:t>’</a:t>
            </a:r>
          </a:p>
          <a:p>
            <a:endParaRPr lang="en-US" dirty="0"/>
          </a:p>
        </p:txBody>
      </p:sp>
      <p:sp>
        <p:nvSpPr>
          <p:cNvPr id="4" name="Date Placeholder 3">
            <a:extLst>
              <a:ext uri="{FF2B5EF4-FFF2-40B4-BE49-F238E27FC236}">
                <a16:creationId xmlns:a16="http://schemas.microsoft.com/office/drawing/2014/main" id="{64DBD2C3-C377-4CC9-B25B-E1BFC1674546}"/>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4722B6D5-CA10-4001-9577-5FCC24621FA2}"/>
              </a:ext>
            </a:extLst>
          </p:cNvPr>
          <p:cNvSpPr>
            <a:spLocks noGrp="1"/>
          </p:cNvSpPr>
          <p:nvPr>
            <p:ph type="sldNum" sz="quarter" idx="4"/>
          </p:nvPr>
        </p:nvSpPr>
        <p:spPr/>
        <p:txBody>
          <a:bodyPr/>
          <a:lstStyle/>
          <a:p>
            <a:fld id="{2F7E0CF8-545D-8B43-A48D-40FB624B20AA}" type="slidenum">
              <a:rPr lang="en-US" smtClean="0"/>
              <a:pPr/>
              <a:t>7</a:t>
            </a:fld>
            <a:endParaRPr lang="en-US" dirty="0"/>
          </a:p>
        </p:txBody>
      </p:sp>
      <p:pic>
        <p:nvPicPr>
          <p:cNvPr id="7" name="Picture 6">
            <a:extLst>
              <a:ext uri="{FF2B5EF4-FFF2-40B4-BE49-F238E27FC236}">
                <a16:creationId xmlns:a16="http://schemas.microsoft.com/office/drawing/2014/main" id="{26C371F5-FF75-4C84-9FB5-B609A3355F81}"/>
              </a:ext>
            </a:extLst>
          </p:cNvPr>
          <p:cNvPicPr>
            <a:picLocks noChangeAspect="1"/>
          </p:cNvPicPr>
          <p:nvPr/>
        </p:nvPicPr>
        <p:blipFill>
          <a:blip r:embed="rId2"/>
          <a:stretch>
            <a:fillRect/>
          </a:stretch>
        </p:blipFill>
        <p:spPr>
          <a:xfrm>
            <a:off x="990599" y="1905000"/>
            <a:ext cx="5550877" cy="3438525"/>
          </a:xfrm>
          <a:prstGeom prst="rect">
            <a:avLst/>
          </a:prstGeom>
        </p:spPr>
      </p:pic>
    </p:spTree>
    <p:extLst>
      <p:ext uri="{BB962C8B-B14F-4D97-AF65-F5344CB8AC3E}">
        <p14:creationId xmlns:p14="http://schemas.microsoft.com/office/powerpoint/2010/main" val="133579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72F-B910-4867-9CDE-698EFF2C92F8}"/>
              </a:ext>
            </a:extLst>
          </p:cNvPr>
          <p:cNvSpPr>
            <a:spLocks noGrp="1"/>
          </p:cNvSpPr>
          <p:nvPr>
            <p:ph type="title"/>
          </p:nvPr>
        </p:nvSpPr>
        <p:spPr/>
        <p:txBody>
          <a:bodyPr/>
          <a:lstStyle/>
          <a:p>
            <a:r>
              <a:rPr lang="en-US" dirty="0"/>
              <a:t>Tags - OR</a:t>
            </a:r>
          </a:p>
        </p:txBody>
      </p:sp>
      <p:sp>
        <p:nvSpPr>
          <p:cNvPr id="3" name="Text Placeholder 2">
            <a:extLst>
              <a:ext uri="{FF2B5EF4-FFF2-40B4-BE49-F238E27FC236}">
                <a16:creationId xmlns:a16="http://schemas.microsoft.com/office/drawing/2014/main" id="{999AC531-23DF-4D57-B159-EC6072BB4F8A}"/>
              </a:ext>
            </a:extLst>
          </p:cNvPr>
          <p:cNvSpPr>
            <a:spLocks noGrp="1"/>
          </p:cNvSpPr>
          <p:nvPr>
            <p:ph type="body" sz="quarter" idx="13"/>
          </p:nvPr>
        </p:nvSpPr>
        <p:spPr/>
        <p:txBody>
          <a:bodyPr/>
          <a:lstStyle/>
          <a:p>
            <a:r>
              <a:rPr lang="en-US" dirty="0"/>
              <a:t>Executing  the scenario that have either  tags ‘</a:t>
            </a:r>
            <a:r>
              <a:rPr lang="en-US" dirty="0" err="1"/>
              <a:t>SmokeTest</a:t>
            </a:r>
            <a:r>
              <a:rPr lang="en-US" dirty="0"/>
              <a:t>’ or ‘</a:t>
            </a:r>
            <a:r>
              <a:rPr lang="en-US" dirty="0" err="1"/>
              <a:t>ProductTest</a:t>
            </a:r>
            <a:r>
              <a:rPr lang="en-US" dirty="0"/>
              <a:t>’</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25AC8D6-A230-4E61-8682-BCCD5762823B}"/>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6668FFCE-7E9A-4EF2-9471-2F5752F9ABA8}"/>
              </a:ext>
            </a:extLst>
          </p:cNvPr>
          <p:cNvSpPr>
            <a:spLocks noGrp="1"/>
          </p:cNvSpPr>
          <p:nvPr>
            <p:ph type="sldNum" sz="quarter" idx="4"/>
          </p:nvPr>
        </p:nvSpPr>
        <p:spPr/>
        <p:txBody>
          <a:bodyPr/>
          <a:lstStyle/>
          <a:p>
            <a:fld id="{2F7E0CF8-545D-8B43-A48D-40FB624B20AA}" type="slidenum">
              <a:rPr lang="en-US" smtClean="0"/>
              <a:pPr/>
              <a:t>8</a:t>
            </a:fld>
            <a:endParaRPr lang="en-US" dirty="0"/>
          </a:p>
        </p:txBody>
      </p:sp>
      <p:pic>
        <p:nvPicPr>
          <p:cNvPr id="7" name="Picture 6">
            <a:extLst>
              <a:ext uri="{FF2B5EF4-FFF2-40B4-BE49-F238E27FC236}">
                <a16:creationId xmlns:a16="http://schemas.microsoft.com/office/drawing/2014/main" id="{A0EDE4BD-8787-4BFE-98AD-44DCE72E0681}"/>
              </a:ext>
            </a:extLst>
          </p:cNvPr>
          <p:cNvPicPr>
            <a:picLocks noChangeAspect="1"/>
          </p:cNvPicPr>
          <p:nvPr/>
        </p:nvPicPr>
        <p:blipFill>
          <a:blip r:embed="rId2"/>
          <a:stretch>
            <a:fillRect/>
          </a:stretch>
        </p:blipFill>
        <p:spPr>
          <a:xfrm>
            <a:off x="1181100" y="2078037"/>
            <a:ext cx="4914900" cy="3448050"/>
          </a:xfrm>
          <a:prstGeom prst="rect">
            <a:avLst/>
          </a:prstGeom>
        </p:spPr>
      </p:pic>
    </p:spTree>
    <p:extLst>
      <p:ext uri="{BB962C8B-B14F-4D97-AF65-F5344CB8AC3E}">
        <p14:creationId xmlns:p14="http://schemas.microsoft.com/office/powerpoint/2010/main" val="276770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9C37-C880-494C-9E41-705BB173CECE}"/>
              </a:ext>
            </a:extLst>
          </p:cNvPr>
          <p:cNvSpPr>
            <a:spLocks noGrp="1"/>
          </p:cNvSpPr>
          <p:nvPr>
            <p:ph type="title"/>
          </p:nvPr>
        </p:nvSpPr>
        <p:spPr/>
        <p:txBody>
          <a:bodyPr/>
          <a:lstStyle/>
          <a:p>
            <a:r>
              <a:rPr lang="en-US" dirty="0"/>
              <a:t>Tags -AND</a:t>
            </a:r>
          </a:p>
        </p:txBody>
      </p:sp>
      <p:sp>
        <p:nvSpPr>
          <p:cNvPr id="3" name="Text Placeholder 2">
            <a:extLst>
              <a:ext uri="{FF2B5EF4-FFF2-40B4-BE49-F238E27FC236}">
                <a16:creationId xmlns:a16="http://schemas.microsoft.com/office/drawing/2014/main" id="{E202D105-13D3-4E57-B9B3-A612A083C203}"/>
              </a:ext>
            </a:extLst>
          </p:cNvPr>
          <p:cNvSpPr>
            <a:spLocks noGrp="1"/>
          </p:cNvSpPr>
          <p:nvPr>
            <p:ph type="body" sz="quarter" idx="13"/>
          </p:nvPr>
        </p:nvSpPr>
        <p:spPr/>
        <p:txBody>
          <a:bodyPr/>
          <a:lstStyle/>
          <a:p>
            <a:r>
              <a:rPr lang="en-US" dirty="0"/>
              <a:t>Executing  the scenario that have both  tags ‘</a:t>
            </a:r>
            <a:r>
              <a:rPr lang="en-US" dirty="0" err="1"/>
              <a:t>SmokeTest</a:t>
            </a:r>
            <a:r>
              <a:rPr lang="en-US" dirty="0"/>
              <a:t>’ and ‘</a:t>
            </a:r>
            <a:r>
              <a:rPr lang="en-US" dirty="0" err="1"/>
              <a:t>ProductTest</a:t>
            </a:r>
            <a:r>
              <a:rPr lang="en-US" dirty="0"/>
              <a:t>’</a:t>
            </a:r>
          </a:p>
          <a:p>
            <a:endParaRPr lang="en-US" dirty="0"/>
          </a:p>
          <a:p>
            <a:endParaRPr lang="en-US" dirty="0"/>
          </a:p>
        </p:txBody>
      </p:sp>
      <p:sp>
        <p:nvSpPr>
          <p:cNvPr id="4" name="Date Placeholder 3">
            <a:extLst>
              <a:ext uri="{FF2B5EF4-FFF2-40B4-BE49-F238E27FC236}">
                <a16:creationId xmlns:a16="http://schemas.microsoft.com/office/drawing/2014/main" id="{24A920AE-30B2-4B70-B074-D00A2DBCC1AE}"/>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1C061130-CC6B-49DC-8A66-81C28B53D35D}"/>
              </a:ext>
            </a:extLst>
          </p:cNvPr>
          <p:cNvSpPr>
            <a:spLocks noGrp="1"/>
          </p:cNvSpPr>
          <p:nvPr>
            <p:ph type="sldNum" sz="quarter" idx="4"/>
          </p:nvPr>
        </p:nvSpPr>
        <p:spPr/>
        <p:txBody>
          <a:bodyPr/>
          <a:lstStyle/>
          <a:p>
            <a:fld id="{2F7E0CF8-545D-8B43-A48D-40FB624B20AA}" type="slidenum">
              <a:rPr lang="en-US" smtClean="0"/>
              <a:pPr/>
              <a:t>9</a:t>
            </a:fld>
            <a:endParaRPr lang="en-US" dirty="0"/>
          </a:p>
        </p:txBody>
      </p:sp>
      <p:pic>
        <p:nvPicPr>
          <p:cNvPr id="6" name="Picture 5">
            <a:extLst>
              <a:ext uri="{FF2B5EF4-FFF2-40B4-BE49-F238E27FC236}">
                <a16:creationId xmlns:a16="http://schemas.microsoft.com/office/drawing/2014/main" id="{44EA954F-B305-4E3F-BB17-CDEA9128F034}"/>
              </a:ext>
            </a:extLst>
          </p:cNvPr>
          <p:cNvPicPr>
            <a:picLocks noChangeAspect="1"/>
          </p:cNvPicPr>
          <p:nvPr/>
        </p:nvPicPr>
        <p:blipFill>
          <a:blip r:embed="rId2"/>
          <a:stretch>
            <a:fillRect/>
          </a:stretch>
        </p:blipFill>
        <p:spPr>
          <a:xfrm>
            <a:off x="1190624" y="2097087"/>
            <a:ext cx="4905375" cy="3429000"/>
          </a:xfrm>
          <a:prstGeom prst="rect">
            <a:avLst/>
          </a:prstGeom>
        </p:spPr>
      </p:pic>
    </p:spTree>
    <p:extLst>
      <p:ext uri="{BB962C8B-B14F-4D97-AF65-F5344CB8AC3E}">
        <p14:creationId xmlns:p14="http://schemas.microsoft.com/office/powerpoint/2010/main" val="32254623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emplate>Mphasis PPT Template_Jan2019</Template>
  <TotalTime>2135</TotalTime>
  <Words>690</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Arial Unicode MS</vt:lpstr>
      <vt:lpstr>Calibri</vt:lpstr>
      <vt:lpstr>Calibri Light</vt:lpstr>
      <vt:lpstr>1_Begining Slides / Separators</vt:lpstr>
      <vt:lpstr>Visual and Text</vt:lpstr>
      <vt:lpstr>PowerPoint Presentation</vt:lpstr>
      <vt:lpstr>PowerPoint Presentation</vt:lpstr>
      <vt:lpstr>Expressive Scenarios</vt:lpstr>
      <vt:lpstr>Tags</vt:lpstr>
      <vt:lpstr>Tags</vt:lpstr>
      <vt:lpstr>Tags</vt:lpstr>
      <vt:lpstr>Tags</vt:lpstr>
      <vt:lpstr>Tags - OR</vt:lpstr>
      <vt:lpstr>Tags -AND</vt:lpstr>
      <vt:lpstr>Tags - NOT</vt:lpstr>
      <vt:lpstr>Hooks</vt:lpstr>
      <vt:lpstr>Why Cucumber Hooks?</vt:lpstr>
      <vt:lpstr>Why Cucumber Hooks?</vt:lpstr>
      <vt:lpstr>Execution Order of Hooks</vt:lpstr>
      <vt:lpstr>Tagged Hooks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Hyarel Sonawane</dc:creator>
  <cp:lastModifiedBy>Alka Gohil</cp:lastModifiedBy>
  <cp:revision>220</cp:revision>
  <dcterms:created xsi:type="dcterms:W3CDTF">2019-01-29T05:38:02Z</dcterms:created>
  <dcterms:modified xsi:type="dcterms:W3CDTF">2019-06-27T08:55:49Z</dcterms:modified>
</cp:coreProperties>
</file>