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9"/>
  </p:notesMasterIdLst>
  <p:handoutMasterIdLst>
    <p:handoutMasterId r:id="rId20"/>
  </p:handoutMasterIdLst>
  <p:sldIdLst>
    <p:sldId id="449" r:id="rId3"/>
    <p:sldId id="451" r:id="rId4"/>
    <p:sldId id="453" r:id="rId5"/>
    <p:sldId id="454" r:id="rId6"/>
    <p:sldId id="455" r:id="rId7"/>
    <p:sldId id="456" r:id="rId8"/>
    <p:sldId id="457" r:id="rId9"/>
    <p:sldId id="458" r:id="rId10"/>
    <p:sldId id="459" r:id="rId11"/>
    <p:sldId id="460" r:id="rId12"/>
    <p:sldId id="461" r:id="rId13"/>
    <p:sldId id="463" r:id="rId14"/>
    <p:sldId id="464" r:id="rId15"/>
    <p:sldId id="465" r:id="rId16"/>
    <p:sldId id="466" r:id="rId17"/>
    <p:sldId id="4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360"/>
    <a:srgbClr val="084E68"/>
    <a:srgbClr val="296D68"/>
    <a:srgbClr val="7F7F7F"/>
    <a:srgbClr val="109DD0"/>
    <a:srgbClr val="939593"/>
    <a:srgbClr val="B51E6A"/>
    <a:srgbClr val="784583"/>
    <a:srgbClr val="A0CD49"/>
    <a:srgbClr val="981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7109" autoAdjust="0"/>
  </p:normalViewPr>
  <p:slideViewPr>
    <p:cSldViewPr snapToGrid="0" snapToObjects="1">
      <p:cViewPr varScale="1">
        <p:scale>
          <a:sx n="85" d="100"/>
          <a:sy n="85" d="100"/>
        </p:scale>
        <p:origin x="174" y="84"/>
      </p:cViewPr>
      <p:guideLst/>
    </p:cSldViewPr>
  </p:slideViewPr>
  <p:notesTextViewPr>
    <p:cViewPr>
      <p:scale>
        <a:sx n="1" d="1"/>
        <a:sy n="1" d="1"/>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20-11-2019</a:t>
            </a:fld>
            <a:endParaRPr lang="en-US"/>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9395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167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12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913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862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7292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950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49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548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884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1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924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02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05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19343312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54822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6461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4731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449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0548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0179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35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2459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171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image" Target="../media/image9.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11/20/2019</a:t>
            </a:fld>
            <a:endParaRPr lang="en-US"/>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862" r:id="rId3"/>
    <p:sldLayoutId id="2147483863" r:id="rId4"/>
    <p:sldLayoutId id="2147483857" r:id="rId5"/>
    <p:sldLayoutId id="2147483790" r:id="rId6"/>
    <p:sldLayoutId id="2147483860" r:id="rId7"/>
    <p:sldLayoutId id="2147483850" r:id="rId8"/>
    <p:sldLayoutId id="2147483861" r:id="rId9"/>
    <p:sldLayoutId id="2147483858" r:id="rId10"/>
    <p:sldLayoutId id="2147483859" r:id="rId11"/>
    <p:sldLayoutId id="21474838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37"/>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11/20/2019</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674" r:id="rId11"/>
    <p:sldLayoutId id="2147483874" r:id="rId12"/>
    <p:sldLayoutId id="2147483875" r:id="rId13"/>
    <p:sldLayoutId id="2147483876" r:id="rId14"/>
    <p:sldLayoutId id="2147483708" r:id="rId15"/>
    <p:sldLayoutId id="2147483843" r:id="rId16"/>
    <p:sldLayoutId id="2147483709" r:id="rId17"/>
    <p:sldLayoutId id="2147483714" r:id="rId18"/>
    <p:sldLayoutId id="2147483675" r:id="rId19"/>
    <p:sldLayoutId id="2147483811" r:id="rId20"/>
    <p:sldLayoutId id="2147483815" r:id="rId21"/>
    <p:sldLayoutId id="2147483816" r:id="rId22"/>
    <p:sldLayoutId id="2147483817" r:id="rId23"/>
    <p:sldLayoutId id="2147483819" r:id="rId24"/>
    <p:sldLayoutId id="2147483822" r:id="rId25"/>
    <p:sldLayoutId id="2147483830" r:id="rId26"/>
    <p:sldLayoutId id="2147483717" r:id="rId27"/>
    <p:sldLayoutId id="2147483677" r:id="rId28"/>
    <p:sldLayoutId id="2147483877" r:id="rId29"/>
    <p:sldLayoutId id="2147483878" r:id="rId30"/>
    <p:sldLayoutId id="2147483879" r:id="rId31"/>
    <p:sldLayoutId id="2147483880" r:id="rId32"/>
    <p:sldLayoutId id="2147483881" r:id="rId33"/>
    <p:sldLayoutId id="2147483882" r:id="rId34"/>
    <p:sldLayoutId id="2147483883" r:id="rId35"/>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lstStyle/>
          <a:p>
            <a:r>
              <a:rPr lang="en-US" dirty="0"/>
              <a:t>DAY1 </a:t>
            </a:r>
          </a:p>
        </p:txBody>
      </p:sp>
      <p:sp>
        <p:nvSpPr>
          <p:cNvPr id="9" name="Text Placeholder 8">
            <a:extLst>
              <a:ext uri="{FF2B5EF4-FFF2-40B4-BE49-F238E27FC236}">
                <a16:creationId xmlns:a16="http://schemas.microsoft.com/office/drawing/2014/main" id="{8F0BEED6-0AEA-0341-B51D-8AA5473C9D43}"/>
              </a:ext>
            </a:extLst>
          </p:cNvPr>
          <p:cNvSpPr>
            <a:spLocks noGrp="1"/>
          </p:cNvSpPr>
          <p:nvPr>
            <p:ph type="body" sz="quarter" idx="11"/>
          </p:nvPr>
        </p:nvSpPr>
        <p:spPr/>
        <p:txBody>
          <a:bodyPr/>
          <a:lstStyle/>
          <a:p>
            <a:r>
              <a:rPr lang="en-US" dirty="0"/>
              <a:t>Cucumber S1</a:t>
            </a:r>
          </a:p>
          <a:p>
            <a:endParaRPr lang="en-US" dirty="0"/>
          </a:p>
        </p:txBody>
      </p:sp>
    </p:spTree>
    <p:extLst>
      <p:ext uri="{BB962C8B-B14F-4D97-AF65-F5344CB8AC3E}">
        <p14:creationId xmlns:p14="http://schemas.microsoft.com/office/powerpoint/2010/main" val="54932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B5AD-8BE6-423B-A80D-C647183EB2C1}"/>
              </a:ext>
            </a:extLst>
          </p:cNvPr>
          <p:cNvSpPr>
            <a:spLocks noGrp="1"/>
          </p:cNvSpPr>
          <p:nvPr>
            <p:ph type="title"/>
          </p:nvPr>
        </p:nvSpPr>
        <p:spPr/>
        <p:txBody>
          <a:bodyPr/>
          <a:lstStyle/>
          <a:p>
            <a:r>
              <a:rPr lang="en-US" b="1" i="1" dirty="0"/>
              <a:t>All Reports Together</a:t>
            </a:r>
            <a:endParaRPr lang="en-US" dirty="0"/>
          </a:p>
        </p:txBody>
      </p:sp>
      <p:sp>
        <p:nvSpPr>
          <p:cNvPr id="3" name="Text Placeholder 2">
            <a:extLst>
              <a:ext uri="{FF2B5EF4-FFF2-40B4-BE49-F238E27FC236}">
                <a16:creationId xmlns:a16="http://schemas.microsoft.com/office/drawing/2014/main" id="{7AD5E7F2-4365-42C6-84EA-79FF9A9E249E}"/>
              </a:ext>
            </a:extLst>
          </p:cNvPr>
          <p:cNvSpPr>
            <a:spLocks noGrp="1"/>
          </p:cNvSpPr>
          <p:nvPr>
            <p:ph type="body" sz="quarter" idx="13"/>
          </p:nvPr>
        </p:nvSpPr>
        <p:spPr/>
        <p:txBody>
          <a:bodyPr/>
          <a:lstStyle/>
          <a:p>
            <a:r>
              <a:rPr lang="en-US" dirty="0"/>
              <a:t>We can even generate all reports together as well.</a:t>
            </a:r>
          </a:p>
          <a:p>
            <a:endParaRPr lang="en-US" dirty="0"/>
          </a:p>
        </p:txBody>
      </p:sp>
      <p:sp>
        <p:nvSpPr>
          <p:cNvPr id="4" name="Date Placeholder 3">
            <a:extLst>
              <a:ext uri="{FF2B5EF4-FFF2-40B4-BE49-F238E27FC236}">
                <a16:creationId xmlns:a16="http://schemas.microsoft.com/office/drawing/2014/main" id="{2B4E29B1-F60B-4A8A-BB66-368C18CA3CD0}"/>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275C5773-84C0-4AF5-A48A-426FFA06E877}"/>
              </a:ext>
            </a:extLst>
          </p:cNvPr>
          <p:cNvSpPr>
            <a:spLocks noGrp="1"/>
          </p:cNvSpPr>
          <p:nvPr>
            <p:ph type="sldNum" sz="quarter" idx="4"/>
          </p:nvPr>
        </p:nvSpPr>
        <p:spPr/>
        <p:txBody>
          <a:bodyPr/>
          <a:lstStyle/>
          <a:p>
            <a:fld id="{2F7E0CF8-545D-8B43-A48D-40FB624B20AA}" type="slidenum">
              <a:rPr lang="en-US" smtClean="0"/>
              <a:pPr/>
              <a:t>10</a:t>
            </a:fld>
            <a:endParaRPr lang="en-US" dirty="0"/>
          </a:p>
        </p:txBody>
      </p:sp>
      <p:pic>
        <p:nvPicPr>
          <p:cNvPr id="6" name="Picture 5">
            <a:extLst>
              <a:ext uri="{FF2B5EF4-FFF2-40B4-BE49-F238E27FC236}">
                <a16:creationId xmlns:a16="http://schemas.microsoft.com/office/drawing/2014/main" id="{0496E2EC-9E1D-42F3-AA2E-1741907955E9}"/>
              </a:ext>
            </a:extLst>
          </p:cNvPr>
          <p:cNvPicPr>
            <a:picLocks noChangeAspect="1"/>
          </p:cNvPicPr>
          <p:nvPr/>
        </p:nvPicPr>
        <p:blipFill>
          <a:blip r:embed="rId2"/>
          <a:stretch>
            <a:fillRect/>
          </a:stretch>
        </p:blipFill>
        <p:spPr>
          <a:xfrm>
            <a:off x="990600" y="1998662"/>
            <a:ext cx="9921500" cy="1824038"/>
          </a:xfrm>
          <a:prstGeom prst="rect">
            <a:avLst/>
          </a:prstGeom>
        </p:spPr>
      </p:pic>
    </p:spTree>
    <p:extLst>
      <p:ext uri="{BB962C8B-B14F-4D97-AF65-F5344CB8AC3E}">
        <p14:creationId xmlns:p14="http://schemas.microsoft.com/office/powerpoint/2010/main" val="337827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7A9D-DA9E-4E4A-9299-3B08F5A6CE55}"/>
              </a:ext>
            </a:extLst>
          </p:cNvPr>
          <p:cNvSpPr>
            <a:spLocks noGrp="1"/>
          </p:cNvSpPr>
          <p:nvPr>
            <p:ph type="title"/>
          </p:nvPr>
        </p:nvSpPr>
        <p:spPr/>
        <p:txBody>
          <a:bodyPr/>
          <a:lstStyle/>
          <a:p>
            <a:r>
              <a:rPr lang="en-US" dirty="0"/>
              <a:t>Cucumber extend report</a:t>
            </a:r>
          </a:p>
        </p:txBody>
      </p:sp>
      <p:sp>
        <p:nvSpPr>
          <p:cNvPr id="3" name="Text Placeholder 2">
            <a:extLst>
              <a:ext uri="{FF2B5EF4-FFF2-40B4-BE49-F238E27FC236}">
                <a16:creationId xmlns:a16="http://schemas.microsoft.com/office/drawing/2014/main" id="{1746DDDE-0649-428E-9E4C-C43E1703F5BD}"/>
              </a:ext>
            </a:extLst>
          </p:cNvPr>
          <p:cNvSpPr>
            <a:spLocks noGrp="1"/>
          </p:cNvSpPr>
          <p:nvPr>
            <p:ph type="body" sz="quarter" idx="13"/>
          </p:nvPr>
        </p:nvSpPr>
        <p:spPr/>
        <p:txBody>
          <a:bodyPr/>
          <a:lstStyle/>
          <a:p>
            <a:r>
              <a:rPr lang="en-US" dirty="0"/>
              <a:t>With Extent Framework, you can create beautiful, interactive and detailed reports for your tests.</a:t>
            </a:r>
          </a:p>
          <a:p>
            <a:r>
              <a:rPr lang="en-US" dirty="0"/>
              <a:t> Add events, screenshots, tags, devices, authors or any other relevant information you decide is important to create an informative and a stunning report.</a:t>
            </a:r>
          </a:p>
        </p:txBody>
      </p:sp>
      <p:sp>
        <p:nvSpPr>
          <p:cNvPr id="4" name="Date Placeholder 3">
            <a:extLst>
              <a:ext uri="{FF2B5EF4-FFF2-40B4-BE49-F238E27FC236}">
                <a16:creationId xmlns:a16="http://schemas.microsoft.com/office/drawing/2014/main" id="{E57893C4-3FC8-4867-A726-12D07154F077}"/>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8A9B2C13-5603-4A0B-86CE-544B274918F9}"/>
              </a:ext>
            </a:extLst>
          </p:cNvPr>
          <p:cNvSpPr>
            <a:spLocks noGrp="1"/>
          </p:cNvSpPr>
          <p:nvPr>
            <p:ph type="sldNum" sz="quarter" idx="4"/>
          </p:nvPr>
        </p:nvSpPr>
        <p:spPr/>
        <p:txBody>
          <a:bodyPr/>
          <a:lstStyle/>
          <a:p>
            <a:fld id="{2F7E0CF8-545D-8B43-A48D-40FB624B20AA}" type="slidenum">
              <a:rPr lang="en-US" smtClean="0"/>
              <a:pPr/>
              <a:t>11</a:t>
            </a:fld>
            <a:endParaRPr lang="en-US" dirty="0"/>
          </a:p>
        </p:txBody>
      </p:sp>
    </p:spTree>
    <p:extLst>
      <p:ext uri="{BB962C8B-B14F-4D97-AF65-F5344CB8AC3E}">
        <p14:creationId xmlns:p14="http://schemas.microsoft.com/office/powerpoint/2010/main" val="421528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2FE5-2469-452E-8D60-8AA85A1F3EA4}"/>
              </a:ext>
            </a:extLst>
          </p:cNvPr>
          <p:cNvSpPr>
            <a:spLocks noGrp="1"/>
          </p:cNvSpPr>
          <p:nvPr>
            <p:ph type="title"/>
          </p:nvPr>
        </p:nvSpPr>
        <p:spPr/>
        <p:txBody>
          <a:bodyPr/>
          <a:lstStyle/>
          <a:p>
            <a:r>
              <a:rPr lang="en-US" dirty="0"/>
              <a:t>Implementing extend reports </a:t>
            </a:r>
          </a:p>
        </p:txBody>
      </p:sp>
      <p:sp>
        <p:nvSpPr>
          <p:cNvPr id="3" name="Text Placeholder 2">
            <a:extLst>
              <a:ext uri="{FF2B5EF4-FFF2-40B4-BE49-F238E27FC236}">
                <a16:creationId xmlns:a16="http://schemas.microsoft.com/office/drawing/2014/main" id="{6B944B0E-A743-4E96-B6C3-2755FD52DA05}"/>
              </a:ext>
            </a:extLst>
          </p:cNvPr>
          <p:cNvSpPr>
            <a:spLocks noGrp="1"/>
          </p:cNvSpPr>
          <p:nvPr>
            <p:ph type="body" sz="quarter" idx="13"/>
          </p:nvPr>
        </p:nvSpPr>
        <p:spPr/>
        <p:txBody>
          <a:bodyPr/>
          <a:lstStyle/>
          <a:p>
            <a:r>
              <a:rPr lang="en-US" b="1" i="1" dirty="0"/>
              <a:t>Step 1 –  Add Cucumber Extent Reporter library to Maven Project</a:t>
            </a:r>
          </a:p>
          <a:p>
            <a:r>
              <a:rPr lang="en-US" dirty="0"/>
              <a:t>Since these are the external libraries we need to add the dependency in pom.xml</a:t>
            </a:r>
          </a:p>
        </p:txBody>
      </p:sp>
      <p:sp>
        <p:nvSpPr>
          <p:cNvPr id="4" name="Date Placeholder 3">
            <a:extLst>
              <a:ext uri="{FF2B5EF4-FFF2-40B4-BE49-F238E27FC236}">
                <a16:creationId xmlns:a16="http://schemas.microsoft.com/office/drawing/2014/main" id="{E30A55E4-88BF-45BF-AC4A-4E25DDB6B76B}"/>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E2800C33-721F-421C-8BAA-20A3C02897F9}"/>
              </a:ext>
            </a:extLst>
          </p:cNvPr>
          <p:cNvSpPr>
            <a:spLocks noGrp="1"/>
          </p:cNvSpPr>
          <p:nvPr>
            <p:ph type="sldNum" sz="quarter" idx="4"/>
          </p:nvPr>
        </p:nvSpPr>
        <p:spPr/>
        <p:txBody>
          <a:bodyPr/>
          <a:lstStyle/>
          <a:p>
            <a:fld id="{2F7E0CF8-545D-8B43-A48D-40FB624B20AA}" type="slidenum">
              <a:rPr lang="en-US" smtClean="0"/>
              <a:pPr/>
              <a:t>12</a:t>
            </a:fld>
            <a:endParaRPr lang="en-US" dirty="0"/>
          </a:p>
        </p:txBody>
      </p:sp>
      <p:graphicFrame>
        <p:nvGraphicFramePr>
          <p:cNvPr id="6" name="Table 5">
            <a:extLst>
              <a:ext uri="{FF2B5EF4-FFF2-40B4-BE49-F238E27FC236}">
                <a16:creationId xmlns:a16="http://schemas.microsoft.com/office/drawing/2014/main" id="{D5E2629D-4283-486F-8FC0-8DCEDAC2FF8F}"/>
              </a:ext>
            </a:extLst>
          </p:cNvPr>
          <p:cNvGraphicFramePr>
            <a:graphicFrameLocks noGrp="1"/>
          </p:cNvGraphicFramePr>
          <p:nvPr>
            <p:extLst>
              <p:ext uri="{D42A27DB-BD31-4B8C-83A1-F6EECF244321}">
                <p14:modId xmlns:p14="http://schemas.microsoft.com/office/powerpoint/2010/main" val="2142209417"/>
              </p:ext>
            </p:extLst>
          </p:nvPr>
        </p:nvGraphicFramePr>
        <p:xfrm>
          <a:off x="990600" y="2135712"/>
          <a:ext cx="9616700" cy="2857500"/>
        </p:xfrm>
        <a:graphic>
          <a:graphicData uri="http://schemas.openxmlformats.org/drawingml/2006/table">
            <a:tbl>
              <a:tblPr>
                <a:tableStyleId>{5C22544A-7EE6-4342-B048-85BDC9FD1C3A}</a:tableStyleId>
              </a:tblPr>
              <a:tblGrid>
                <a:gridCol w="1160636">
                  <a:extLst>
                    <a:ext uri="{9D8B030D-6E8A-4147-A177-3AD203B41FA5}">
                      <a16:colId xmlns:a16="http://schemas.microsoft.com/office/drawing/2014/main" val="2459887166"/>
                    </a:ext>
                  </a:extLst>
                </a:gridCol>
                <a:gridCol w="2230833">
                  <a:extLst>
                    <a:ext uri="{9D8B030D-6E8A-4147-A177-3AD203B41FA5}">
                      <a16:colId xmlns:a16="http://schemas.microsoft.com/office/drawing/2014/main" val="12449479"/>
                    </a:ext>
                  </a:extLst>
                </a:gridCol>
                <a:gridCol w="6225231">
                  <a:extLst>
                    <a:ext uri="{9D8B030D-6E8A-4147-A177-3AD203B41FA5}">
                      <a16:colId xmlns:a16="http://schemas.microsoft.com/office/drawing/2014/main" val="4162269461"/>
                    </a:ext>
                  </a:extLst>
                </a:gridCol>
              </a:tblGrid>
              <a:tr h="1428750">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Add extend report dependency</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&lt;dependency&gt;</a:t>
                      </a:r>
                      <a:br>
                        <a:rPr lang="en-US" sz="1600" u="none" strike="noStrike" dirty="0">
                          <a:effectLst/>
                        </a:rPr>
                      </a:br>
                      <a:r>
                        <a:rPr lang="en-US" sz="1600" u="none" strike="noStrike" dirty="0">
                          <a:effectLst/>
                        </a:rPr>
                        <a:t> &lt;</a:t>
                      </a:r>
                      <a:r>
                        <a:rPr lang="en-US" sz="1600" u="none" strike="noStrike" dirty="0" err="1">
                          <a:effectLst/>
                        </a:rPr>
                        <a:t>groupId</a:t>
                      </a:r>
                      <a:r>
                        <a:rPr lang="en-US" sz="1600" u="none" strike="noStrike" dirty="0">
                          <a:effectLst/>
                        </a:rPr>
                        <a:t>&gt;</a:t>
                      </a:r>
                      <a:r>
                        <a:rPr lang="en-US" sz="1600" u="none" strike="noStrike" dirty="0" err="1">
                          <a:effectLst/>
                        </a:rPr>
                        <a:t>com.aventstack</a:t>
                      </a:r>
                      <a:r>
                        <a:rPr lang="en-US" sz="1600" u="none" strike="noStrike" dirty="0">
                          <a:effectLst/>
                        </a:rPr>
                        <a:t>&lt;/</a:t>
                      </a:r>
                      <a:r>
                        <a:rPr lang="en-US" sz="1600" u="none" strike="noStrike" dirty="0" err="1">
                          <a:effectLst/>
                        </a:rPr>
                        <a:t>groupId</a:t>
                      </a:r>
                      <a:r>
                        <a:rPr lang="en-US" sz="1600" u="none" strike="noStrike" dirty="0">
                          <a:effectLst/>
                        </a:rPr>
                        <a:t>&gt;</a:t>
                      </a:r>
                      <a:br>
                        <a:rPr lang="en-US" sz="1600" u="none" strike="noStrike" dirty="0">
                          <a:effectLst/>
                        </a:rPr>
                      </a:br>
                      <a:r>
                        <a:rPr lang="en-US" sz="1600" u="none" strike="noStrike" dirty="0">
                          <a:effectLst/>
                        </a:rPr>
                        <a:t> &lt;</a:t>
                      </a:r>
                      <a:r>
                        <a:rPr lang="en-US" sz="1600" u="none" strike="noStrike" dirty="0" err="1">
                          <a:effectLst/>
                        </a:rPr>
                        <a:t>artifactId</a:t>
                      </a:r>
                      <a:r>
                        <a:rPr lang="en-US" sz="1600" u="none" strike="noStrike" dirty="0">
                          <a:effectLst/>
                        </a:rPr>
                        <a:t>&gt;</a:t>
                      </a:r>
                      <a:r>
                        <a:rPr lang="en-US" sz="1600" u="none" strike="noStrike" dirty="0" err="1">
                          <a:effectLst/>
                        </a:rPr>
                        <a:t>extentreports</a:t>
                      </a:r>
                      <a:r>
                        <a:rPr lang="en-US" sz="1600" u="none" strike="noStrike" dirty="0">
                          <a:effectLst/>
                        </a:rPr>
                        <a:t>&lt;/</a:t>
                      </a:r>
                      <a:r>
                        <a:rPr lang="en-US" sz="1600" u="none" strike="noStrike" dirty="0" err="1">
                          <a:effectLst/>
                        </a:rPr>
                        <a:t>artifactId</a:t>
                      </a:r>
                      <a:r>
                        <a:rPr lang="en-US" sz="1600" u="none" strike="noStrike" dirty="0">
                          <a:effectLst/>
                        </a:rPr>
                        <a:t>&gt;</a:t>
                      </a:r>
                      <a:br>
                        <a:rPr lang="en-US" sz="1600" u="none" strike="noStrike" dirty="0">
                          <a:effectLst/>
                        </a:rPr>
                      </a:br>
                      <a:r>
                        <a:rPr lang="en-US" sz="1600" u="none" strike="noStrike" dirty="0">
                          <a:effectLst/>
                        </a:rPr>
                        <a:t> &lt;version&gt;3.1.1&lt;/version&gt;</a:t>
                      </a:r>
                      <a:br>
                        <a:rPr lang="en-US" sz="1600" u="none" strike="noStrike" dirty="0">
                          <a:effectLst/>
                        </a:rPr>
                      </a:br>
                      <a:r>
                        <a:rPr lang="en-US" sz="1600" u="none" strike="noStrike" dirty="0">
                          <a:effectLst/>
                        </a:rPr>
                        <a:t> &lt;/dependency&gt;</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100132"/>
                  </a:ext>
                </a:extLst>
              </a:tr>
              <a:tr h="1428750">
                <a:tc>
                  <a:txBody>
                    <a:bodyPr/>
                    <a:lstStyle/>
                    <a:p>
                      <a:pPr algn="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Add cucumber  extend report dependency</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&lt;dependency&gt;</a:t>
                      </a:r>
                      <a:br>
                        <a:rPr lang="en-US" sz="1600" u="none" strike="noStrike" dirty="0">
                          <a:effectLst/>
                        </a:rPr>
                      </a:br>
                      <a:r>
                        <a:rPr lang="en-US" sz="1600" u="none" strike="noStrike" dirty="0">
                          <a:effectLst/>
                        </a:rPr>
                        <a:t> &lt;</a:t>
                      </a:r>
                      <a:r>
                        <a:rPr lang="en-US" sz="1600" u="none" strike="noStrike" dirty="0" err="1">
                          <a:effectLst/>
                        </a:rPr>
                        <a:t>groupId</a:t>
                      </a:r>
                      <a:r>
                        <a:rPr lang="en-US" sz="1600" u="none" strike="noStrike" dirty="0">
                          <a:effectLst/>
                        </a:rPr>
                        <a:t>&gt;</a:t>
                      </a:r>
                      <a:r>
                        <a:rPr lang="en-US" sz="1600" u="none" strike="noStrike" dirty="0" err="1">
                          <a:effectLst/>
                        </a:rPr>
                        <a:t>com.vimalselvam</a:t>
                      </a:r>
                      <a:r>
                        <a:rPr lang="en-US" sz="1600" u="none" strike="noStrike" dirty="0">
                          <a:effectLst/>
                        </a:rPr>
                        <a:t>&lt;/</a:t>
                      </a:r>
                      <a:r>
                        <a:rPr lang="en-US" sz="1600" u="none" strike="noStrike" dirty="0" err="1">
                          <a:effectLst/>
                        </a:rPr>
                        <a:t>groupId</a:t>
                      </a:r>
                      <a:r>
                        <a:rPr lang="en-US" sz="1600" u="none" strike="noStrike" dirty="0">
                          <a:effectLst/>
                        </a:rPr>
                        <a:t>&gt;</a:t>
                      </a:r>
                      <a:br>
                        <a:rPr lang="en-US" sz="1600" u="none" strike="noStrike" dirty="0">
                          <a:effectLst/>
                        </a:rPr>
                      </a:br>
                      <a:r>
                        <a:rPr lang="en-US" sz="1600" u="none" strike="noStrike" dirty="0">
                          <a:effectLst/>
                        </a:rPr>
                        <a:t> &lt;</a:t>
                      </a:r>
                      <a:r>
                        <a:rPr lang="en-US" sz="1600" u="none" strike="noStrike" dirty="0" err="1">
                          <a:effectLst/>
                        </a:rPr>
                        <a:t>artifactId</a:t>
                      </a:r>
                      <a:r>
                        <a:rPr lang="en-US" sz="1600" u="none" strike="noStrike" dirty="0">
                          <a:effectLst/>
                        </a:rPr>
                        <a:t>&gt;cucumber-</a:t>
                      </a:r>
                      <a:r>
                        <a:rPr lang="en-US" sz="1600" u="none" strike="noStrike" dirty="0" err="1">
                          <a:effectLst/>
                        </a:rPr>
                        <a:t>extentsreport</a:t>
                      </a:r>
                      <a:r>
                        <a:rPr lang="en-US" sz="1600" u="none" strike="noStrike" dirty="0">
                          <a:effectLst/>
                        </a:rPr>
                        <a:t>&lt;/</a:t>
                      </a:r>
                      <a:r>
                        <a:rPr lang="en-US" sz="1600" u="none" strike="noStrike" dirty="0" err="1">
                          <a:effectLst/>
                        </a:rPr>
                        <a:t>artifactId</a:t>
                      </a:r>
                      <a:r>
                        <a:rPr lang="en-US" sz="1600" u="none" strike="noStrike" dirty="0">
                          <a:effectLst/>
                        </a:rPr>
                        <a:t>&gt;</a:t>
                      </a:r>
                      <a:br>
                        <a:rPr lang="en-US" sz="1600" u="none" strike="noStrike" dirty="0">
                          <a:effectLst/>
                        </a:rPr>
                      </a:br>
                      <a:r>
                        <a:rPr lang="en-US" sz="1600" u="none" strike="noStrike" dirty="0">
                          <a:effectLst/>
                        </a:rPr>
                        <a:t> &lt;version&gt;2.0.1&lt;/version&gt;</a:t>
                      </a:r>
                      <a:br>
                        <a:rPr lang="en-US" sz="1600" u="none" strike="noStrike" dirty="0">
                          <a:effectLst/>
                        </a:rPr>
                      </a:br>
                      <a:r>
                        <a:rPr lang="en-US" sz="1600" u="none" strike="noStrike" dirty="0">
                          <a:effectLst/>
                        </a:rPr>
                        <a:t>&lt;/dependency&gt;</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134696"/>
                  </a:ext>
                </a:extLst>
              </a:tr>
            </a:tbl>
          </a:graphicData>
        </a:graphic>
      </p:graphicFrame>
    </p:spTree>
    <p:extLst>
      <p:ext uri="{BB962C8B-B14F-4D97-AF65-F5344CB8AC3E}">
        <p14:creationId xmlns:p14="http://schemas.microsoft.com/office/powerpoint/2010/main" val="3559061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332A-96B5-4B81-89EF-2549C4260F1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EA88162-E494-4FB1-ACFC-30B0DFF1FC6C}"/>
              </a:ext>
            </a:extLst>
          </p:cNvPr>
          <p:cNvSpPr>
            <a:spLocks noGrp="1"/>
          </p:cNvSpPr>
          <p:nvPr>
            <p:ph type="body" sz="quarter" idx="13"/>
          </p:nvPr>
        </p:nvSpPr>
        <p:spPr/>
        <p:txBody>
          <a:bodyPr/>
          <a:lstStyle/>
          <a:p>
            <a:r>
              <a:rPr lang="en-US" b="1" i="1" dirty="0"/>
              <a:t>Step 2 – Add Extent Config to the Project</a:t>
            </a:r>
            <a:endParaRPr lang="en-US" b="1" dirty="0"/>
          </a:p>
          <a:p>
            <a:r>
              <a:rPr lang="en-US" dirty="0"/>
              <a:t>Extent Config is required by the Cucumber Extent Report plugin to read the report configuration. As it gives the capability to set many useful setting to the report from the </a:t>
            </a:r>
            <a:r>
              <a:rPr lang="en-US" i="1" dirty="0"/>
              <a:t>XML</a:t>
            </a:r>
            <a:r>
              <a:rPr lang="en-US" dirty="0"/>
              <a:t> configuration file.</a:t>
            </a:r>
          </a:p>
          <a:p>
            <a:endParaRPr lang="en-US" dirty="0"/>
          </a:p>
        </p:txBody>
      </p:sp>
      <p:sp>
        <p:nvSpPr>
          <p:cNvPr id="4" name="Date Placeholder 3">
            <a:extLst>
              <a:ext uri="{FF2B5EF4-FFF2-40B4-BE49-F238E27FC236}">
                <a16:creationId xmlns:a16="http://schemas.microsoft.com/office/drawing/2014/main" id="{D039B639-B96B-4BE3-9D4C-94C3419C0A21}"/>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26AEDE5D-FEF8-4090-933A-86C867A43C51}"/>
              </a:ext>
            </a:extLst>
          </p:cNvPr>
          <p:cNvSpPr>
            <a:spLocks noGrp="1"/>
          </p:cNvSpPr>
          <p:nvPr>
            <p:ph type="sldNum" sz="quarter" idx="4"/>
          </p:nvPr>
        </p:nvSpPr>
        <p:spPr/>
        <p:txBody>
          <a:bodyPr/>
          <a:lstStyle/>
          <a:p>
            <a:fld id="{2F7E0CF8-545D-8B43-A48D-40FB624B20AA}" type="slidenum">
              <a:rPr lang="en-US" smtClean="0"/>
              <a:pPr/>
              <a:t>13</a:t>
            </a:fld>
            <a:endParaRPr lang="en-US" dirty="0"/>
          </a:p>
        </p:txBody>
      </p:sp>
      <p:pic>
        <p:nvPicPr>
          <p:cNvPr id="6" name="Picture 5">
            <a:extLst>
              <a:ext uri="{FF2B5EF4-FFF2-40B4-BE49-F238E27FC236}">
                <a16:creationId xmlns:a16="http://schemas.microsoft.com/office/drawing/2014/main" id="{F41BE516-A765-45E9-93B7-0B5D47E9D908}"/>
              </a:ext>
            </a:extLst>
          </p:cNvPr>
          <p:cNvPicPr>
            <a:picLocks noChangeAspect="1"/>
          </p:cNvPicPr>
          <p:nvPr/>
        </p:nvPicPr>
        <p:blipFill>
          <a:blip r:embed="rId2"/>
          <a:stretch>
            <a:fillRect/>
          </a:stretch>
        </p:blipFill>
        <p:spPr>
          <a:xfrm>
            <a:off x="990600" y="2406650"/>
            <a:ext cx="5829300" cy="1714500"/>
          </a:xfrm>
          <a:prstGeom prst="rect">
            <a:avLst/>
          </a:prstGeom>
        </p:spPr>
      </p:pic>
    </p:spTree>
    <p:extLst>
      <p:ext uri="{BB962C8B-B14F-4D97-AF65-F5344CB8AC3E}">
        <p14:creationId xmlns:p14="http://schemas.microsoft.com/office/powerpoint/2010/main" val="265025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5E9C-7846-4FC0-8F91-E69A709FD931}"/>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FA48B1C2-FD63-49BB-BB24-BF1D6569F305}"/>
              </a:ext>
            </a:extLst>
          </p:cNvPr>
          <p:cNvPicPr>
            <a:picLocks noChangeAspect="1"/>
          </p:cNvPicPr>
          <p:nvPr/>
        </p:nvPicPr>
        <p:blipFill>
          <a:blip r:embed="rId2"/>
          <a:stretch>
            <a:fillRect/>
          </a:stretch>
        </p:blipFill>
        <p:spPr>
          <a:xfrm>
            <a:off x="893900" y="1021287"/>
            <a:ext cx="5686425" cy="5086350"/>
          </a:xfrm>
          <a:prstGeom prst="rect">
            <a:avLst/>
          </a:prstGeom>
        </p:spPr>
      </p:pic>
      <p:sp>
        <p:nvSpPr>
          <p:cNvPr id="3" name="Text Placeholder 2">
            <a:extLst>
              <a:ext uri="{FF2B5EF4-FFF2-40B4-BE49-F238E27FC236}">
                <a16:creationId xmlns:a16="http://schemas.microsoft.com/office/drawing/2014/main" id="{0815B9C8-16AE-40A1-AE79-9B11626EE7FF}"/>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5CD0A927-939D-40DE-A4D9-3C6BF210F8D5}"/>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687BD86C-D645-4203-BAD0-722DE1455857}"/>
              </a:ext>
            </a:extLst>
          </p:cNvPr>
          <p:cNvSpPr>
            <a:spLocks noGrp="1"/>
          </p:cNvSpPr>
          <p:nvPr>
            <p:ph type="sldNum" sz="quarter" idx="4"/>
          </p:nvPr>
        </p:nvSpPr>
        <p:spPr/>
        <p:txBody>
          <a:bodyPr/>
          <a:lstStyle/>
          <a:p>
            <a:fld id="{2F7E0CF8-545D-8B43-A48D-40FB624B20AA}" type="slidenum">
              <a:rPr lang="en-US" smtClean="0"/>
              <a:pPr/>
              <a:t>14</a:t>
            </a:fld>
            <a:endParaRPr lang="en-US" dirty="0"/>
          </a:p>
        </p:txBody>
      </p:sp>
    </p:spTree>
    <p:extLst>
      <p:ext uri="{BB962C8B-B14F-4D97-AF65-F5344CB8AC3E}">
        <p14:creationId xmlns:p14="http://schemas.microsoft.com/office/powerpoint/2010/main" val="167462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7C71-0735-4A35-9579-2FBD26B6FE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FDC4049-ABB8-45CA-8563-34909D7CFE4E}"/>
              </a:ext>
            </a:extLst>
          </p:cNvPr>
          <p:cNvSpPr>
            <a:spLocks noGrp="1"/>
          </p:cNvSpPr>
          <p:nvPr>
            <p:ph type="body" sz="quarter" idx="13"/>
          </p:nvPr>
        </p:nvSpPr>
        <p:spPr/>
        <p:txBody>
          <a:bodyPr/>
          <a:lstStyle/>
          <a:p>
            <a:r>
              <a:rPr lang="en-US" b="1" i="1" dirty="0"/>
              <a:t>Step 3 :  Modify </a:t>
            </a:r>
            <a:r>
              <a:rPr lang="en-US" b="1" i="1" dirty="0" err="1"/>
              <a:t>TestRunner</a:t>
            </a:r>
            <a:r>
              <a:rPr lang="en-US" b="1" i="1" dirty="0"/>
              <a:t> to Implement Cucumber Extent Reporter</a:t>
            </a:r>
          </a:p>
          <a:p>
            <a:r>
              <a:rPr lang="en-US" dirty="0"/>
              <a:t>Modify the runner class and add the </a:t>
            </a:r>
            <a:r>
              <a:rPr lang="en-US" i="1" dirty="0" err="1"/>
              <a:t>com.cucumber.listener.ExtentCucumberFormatter:output</a:t>
            </a:r>
            <a:r>
              <a:rPr lang="en-US" i="1" dirty="0"/>
              <a:t>/report.html</a:t>
            </a:r>
            <a:r>
              <a:rPr lang="en-US" dirty="0"/>
              <a:t> as a plugin followed by the report file as input. This should be done with in the </a:t>
            </a:r>
            <a:r>
              <a:rPr lang="en-US" i="1" dirty="0"/>
              <a:t>@</a:t>
            </a:r>
            <a:r>
              <a:rPr lang="en-US" i="1" dirty="0" err="1"/>
              <a:t>CucumberOptions</a:t>
            </a:r>
            <a:r>
              <a:rPr lang="en-US" dirty="0"/>
              <a:t> annotation.</a:t>
            </a:r>
          </a:p>
          <a:p>
            <a:endParaRPr lang="en-US" dirty="0"/>
          </a:p>
        </p:txBody>
      </p:sp>
      <p:sp>
        <p:nvSpPr>
          <p:cNvPr id="4" name="Date Placeholder 3">
            <a:extLst>
              <a:ext uri="{FF2B5EF4-FFF2-40B4-BE49-F238E27FC236}">
                <a16:creationId xmlns:a16="http://schemas.microsoft.com/office/drawing/2014/main" id="{2362F0CC-9DC8-436E-B458-4196161BABA9}"/>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6563BC82-FCEB-45E4-8107-526D67ABE260}"/>
              </a:ext>
            </a:extLst>
          </p:cNvPr>
          <p:cNvSpPr>
            <a:spLocks noGrp="1"/>
          </p:cNvSpPr>
          <p:nvPr>
            <p:ph type="sldNum" sz="quarter" idx="4"/>
          </p:nvPr>
        </p:nvSpPr>
        <p:spPr/>
        <p:txBody>
          <a:bodyPr/>
          <a:lstStyle/>
          <a:p>
            <a:fld id="{2F7E0CF8-545D-8B43-A48D-40FB624B20AA}" type="slidenum">
              <a:rPr lang="en-US" smtClean="0"/>
              <a:pPr/>
              <a:t>15</a:t>
            </a:fld>
            <a:endParaRPr lang="en-US" dirty="0"/>
          </a:p>
        </p:txBody>
      </p:sp>
      <p:pic>
        <p:nvPicPr>
          <p:cNvPr id="6" name="Picture 5">
            <a:extLst>
              <a:ext uri="{FF2B5EF4-FFF2-40B4-BE49-F238E27FC236}">
                <a16:creationId xmlns:a16="http://schemas.microsoft.com/office/drawing/2014/main" id="{38782585-B902-4EBE-B54A-F74C26DA7689}"/>
              </a:ext>
            </a:extLst>
          </p:cNvPr>
          <p:cNvPicPr>
            <a:picLocks noChangeAspect="1"/>
          </p:cNvPicPr>
          <p:nvPr/>
        </p:nvPicPr>
        <p:blipFill>
          <a:blip r:embed="rId2"/>
          <a:stretch>
            <a:fillRect/>
          </a:stretch>
        </p:blipFill>
        <p:spPr>
          <a:xfrm>
            <a:off x="1288152" y="2714624"/>
            <a:ext cx="7749831" cy="714375"/>
          </a:xfrm>
          <a:prstGeom prst="rect">
            <a:avLst/>
          </a:prstGeom>
        </p:spPr>
      </p:pic>
    </p:spTree>
    <p:extLst>
      <p:ext uri="{BB962C8B-B14F-4D97-AF65-F5344CB8AC3E}">
        <p14:creationId xmlns:p14="http://schemas.microsoft.com/office/powerpoint/2010/main" val="258810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574-7D26-4E19-BDBC-B1377E4312AB}"/>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349F0A2C-A834-46F0-8C4B-BD842363B17B}"/>
              </a:ext>
            </a:extLst>
          </p:cNvPr>
          <p:cNvPicPr>
            <a:picLocks noChangeAspect="1"/>
          </p:cNvPicPr>
          <p:nvPr/>
        </p:nvPicPr>
        <p:blipFill>
          <a:blip r:embed="rId2"/>
          <a:stretch>
            <a:fillRect/>
          </a:stretch>
        </p:blipFill>
        <p:spPr>
          <a:xfrm>
            <a:off x="314325" y="762000"/>
            <a:ext cx="11563350" cy="5334000"/>
          </a:xfrm>
          <a:prstGeom prst="rect">
            <a:avLst/>
          </a:prstGeom>
        </p:spPr>
      </p:pic>
      <p:sp>
        <p:nvSpPr>
          <p:cNvPr id="3" name="Text Placeholder 2">
            <a:extLst>
              <a:ext uri="{FF2B5EF4-FFF2-40B4-BE49-F238E27FC236}">
                <a16:creationId xmlns:a16="http://schemas.microsoft.com/office/drawing/2014/main" id="{8030DED0-E0CE-4B1D-A8B0-865334C37D5A}"/>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4AC1FF8A-5AB6-44B1-ACBB-F6ADE861237F}"/>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976E0429-AD20-4770-BA35-ADE401E085FB}"/>
              </a:ext>
            </a:extLst>
          </p:cNvPr>
          <p:cNvSpPr>
            <a:spLocks noGrp="1"/>
          </p:cNvSpPr>
          <p:nvPr>
            <p:ph type="sldNum" sz="quarter" idx="4"/>
          </p:nvPr>
        </p:nvSpPr>
        <p:spPr/>
        <p:txBody>
          <a:bodyPr/>
          <a:lstStyle/>
          <a:p>
            <a:fld id="{2F7E0CF8-545D-8B43-A48D-40FB624B20AA}" type="slidenum">
              <a:rPr lang="en-US" smtClean="0"/>
              <a:pPr/>
              <a:t>16</a:t>
            </a:fld>
            <a:endParaRPr lang="en-US" dirty="0"/>
          </a:p>
        </p:txBody>
      </p:sp>
    </p:spTree>
    <p:extLst>
      <p:ext uri="{BB962C8B-B14F-4D97-AF65-F5344CB8AC3E}">
        <p14:creationId xmlns:p14="http://schemas.microsoft.com/office/powerpoint/2010/main" val="308807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AF4A9-4DA9-462F-96F9-B62C58BDA829}"/>
              </a:ext>
            </a:extLst>
          </p:cNvPr>
          <p:cNvSpPr>
            <a:spLocks noGrp="1"/>
          </p:cNvSpPr>
          <p:nvPr>
            <p:ph sz="quarter" idx="12"/>
          </p:nvPr>
        </p:nvSpPr>
        <p:spPr/>
        <p:txBody>
          <a:bodyPr/>
          <a:lstStyle/>
          <a:p>
            <a:r>
              <a:rPr lang="en-US" dirty="0"/>
              <a:t>reporting</a:t>
            </a:r>
          </a:p>
        </p:txBody>
      </p:sp>
    </p:spTree>
    <p:extLst>
      <p:ext uri="{BB962C8B-B14F-4D97-AF65-F5344CB8AC3E}">
        <p14:creationId xmlns:p14="http://schemas.microsoft.com/office/powerpoint/2010/main" val="30527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Cucumber Reports</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When we execute Cucumber Scenarios, it automatically generates an output in the eclipse console.</a:t>
            </a:r>
          </a:p>
          <a:p>
            <a:r>
              <a:rPr lang="en-US" dirty="0"/>
              <a:t> There is a default behavior associated with that output and we can also configure that output as per our needs also. </a:t>
            </a:r>
          </a:p>
          <a:p>
            <a:endParaRPr lang="en-US" dirty="0"/>
          </a:p>
          <a:p>
            <a:r>
              <a:rPr lang="en-US" b="1" i="1" dirty="0"/>
              <a:t>Pretty Report</a:t>
            </a:r>
            <a:endParaRPr lang="en-US" b="1" dirty="0"/>
          </a:p>
          <a:p>
            <a:r>
              <a:rPr lang="en-US" dirty="0"/>
              <a:t> This provides more verbose output. To implement this, just specify </a:t>
            </a:r>
            <a:r>
              <a:rPr lang="en-US" i="1" dirty="0"/>
              <a:t>plugin = “pretty”</a:t>
            </a:r>
            <a:r>
              <a:rPr lang="en-US" dirty="0"/>
              <a:t> in </a:t>
            </a:r>
            <a:r>
              <a:rPr lang="en-US" i="1" dirty="0" err="1"/>
              <a:t>CucumberOptions</a:t>
            </a:r>
            <a:r>
              <a:rPr lang="en-US" dirty="0"/>
              <a:t>. This is what the code looks like:</a:t>
            </a:r>
          </a:p>
          <a:p>
            <a:r>
              <a:rPr lang="en-US" i="1" dirty="0"/>
              <a:t>@</a:t>
            </a:r>
            <a:r>
              <a:rPr lang="en-US" i="1" dirty="0" err="1"/>
              <a:t>CucumberOptions</a:t>
            </a:r>
            <a:r>
              <a:rPr lang="en-US" i="1" dirty="0"/>
              <a:t>( plugin = { “pretty” } )</a:t>
            </a:r>
            <a:endParaRPr lang="en-US" dirty="0"/>
          </a:p>
          <a:p>
            <a:endParaRPr lang="en-US"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3</a:t>
            </a:fld>
            <a:endParaRPr lang="en-US" dirty="0"/>
          </a:p>
        </p:txBody>
      </p:sp>
    </p:spTree>
    <p:extLst>
      <p:ext uri="{BB962C8B-B14F-4D97-AF65-F5344CB8AC3E}">
        <p14:creationId xmlns:p14="http://schemas.microsoft.com/office/powerpoint/2010/main" val="11209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A4E7-653D-4A99-A73C-A4C36ED49A02}"/>
              </a:ext>
            </a:extLst>
          </p:cNvPr>
          <p:cNvSpPr>
            <a:spLocks noGrp="1"/>
          </p:cNvSpPr>
          <p:nvPr>
            <p:ph type="title"/>
          </p:nvPr>
        </p:nvSpPr>
        <p:spPr/>
        <p:txBody>
          <a:bodyPr/>
          <a:lstStyle/>
          <a:p>
            <a:r>
              <a:rPr lang="en-US" dirty="0"/>
              <a:t>Cucumber Reports</a:t>
            </a:r>
          </a:p>
        </p:txBody>
      </p:sp>
      <p:sp>
        <p:nvSpPr>
          <p:cNvPr id="3" name="Text Placeholder 2">
            <a:extLst>
              <a:ext uri="{FF2B5EF4-FFF2-40B4-BE49-F238E27FC236}">
                <a16:creationId xmlns:a16="http://schemas.microsoft.com/office/drawing/2014/main" id="{10FF6F0F-9D97-4762-B0FF-381C5BA45568}"/>
              </a:ext>
            </a:extLst>
          </p:cNvPr>
          <p:cNvSpPr>
            <a:spLocks noGrp="1"/>
          </p:cNvSpPr>
          <p:nvPr>
            <p:ph type="body" sz="quarter" idx="13"/>
          </p:nvPr>
        </p:nvSpPr>
        <p:spPr/>
        <p:txBody>
          <a:bodyPr/>
          <a:lstStyle/>
          <a:p>
            <a:r>
              <a:rPr lang="en-US" b="1" i="1" dirty="0"/>
              <a:t>Monochrome Mode Reporting</a:t>
            </a:r>
          </a:p>
          <a:p>
            <a:r>
              <a:rPr lang="en-US" dirty="0"/>
              <a:t>If the monochrome option is set to false, then the console output is not as readable as it should be.</a:t>
            </a:r>
          </a:p>
          <a:p>
            <a:r>
              <a:rPr lang="en-US" dirty="0"/>
              <a:t>If the </a:t>
            </a:r>
            <a:r>
              <a:rPr lang="en-US" i="1" dirty="0"/>
              <a:t>monochrome</a:t>
            </a:r>
            <a:r>
              <a:rPr lang="en-US" dirty="0"/>
              <a:t> is not defined in </a:t>
            </a:r>
            <a:r>
              <a:rPr lang="en-US" i="1" dirty="0"/>
              <a:t>Cucumber Options</a:t>
            </a:r>
            <a:r>
              <a:rPr lang="en-US" dirty="0"/>
              <a:t>, it takes it as </a:t>
            </a:r>
            <a:r>
              <a:rPr lang="en-US" b="1" i="1" dirty="0"/>
              <a:t>false by default</a:t>
            </a:r>
            <a:r>
              <a:rPr lang="en-US" dirty="0"/>
              <a:t>. How to specify it:</a:t>
            </a:r>
          </a:p>
          <a:p>
            <a:r>
              <a:rPr lang="en-US" i="1" dirty="0"/>
              <a:t>@</a:t>
            </a:r>
            <a:r>
              <a:rPr lang="en-US" i="1" dirty="0" err="1"/>
              <a:t>CucumberOptions</a:t>
            </a:r>
            <a:r>
              <a:rPr lang="en-US" i="1" dirty="0"/>
              <a:t>( monochrome = true );</a:t>
            </a:r>
            <a:endParaRPr lang="en-US" dirty="0"/>
          </a:p>
          <a:p>
            <a:endParaRPr lang="en-US" b="1" dirty="0"/>
          </a:p>
          <a:p>
            <a:endParaRPr lang="en-US" dirty="0"/>
          </a:p>
        </p:txBody>
      </p:sp>
      <p:sp>
        <p:nvSpPr>
          <p:cNvPr id="4" name="Date Placeholder 3">
            <a:extLst>
              <a:ext uri="{FF2B5EF4-FFF2-40B4-BE49-F238E27FC236}">
                <a16:creationId xmlns:a16="http://schemas.microsoft.com/office/drawing/2014/main" id="{87EDC2C2-89BF-4EC5-9AFE-BE947DC7AC8A}"/>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87DB4629-A91E-43F4-966A-CAB4A261348B}"/>
              </a:ext>
            </a:extLst>
          </p:cNvPr>
          <p:cNvSpPr>
            <a:spLocks noGrp="1"/>
          </p:cNvSpPr>
          <p:nvPr>
            <p:ph type="sldNum" sz="quarter" idx="4"/>
          </p:nvPr>
        </p:nvSpPr>
        <p:spPr/>
        <p:txBody>
          <a:bodyPr/>
          <a:lstStyle/>
          <a:p>
            <a:fld id="{2F7E0CF8-545D-8B43-A48D-40FB624B20AA}" type="slidenum">
              <a:rPr lang="en-US" smtClean="0"/>
              <a:pPr/>
              <a:t>4</a:t>
            </a:fld>
            <a:endParaRPr lang="en-US" dirty="0"/>
          </a:p>
        </p:txBody>
      </p:sp>
    </p:spTree>
    <p:extLst>
      <p:ext uri="{BB962C8B-B14F-4D97-AF65-F5344CB8AC3E}">
        <p14:creationId xmlns:p14="http://schemas.microsoft.com/office/powerpoint/2010/main" val="281333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FC67-AE1F-44B9-8AAE-6D8EC87767C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359B658-0821-41BE-BC8F-01F6C37B74CA}"/>
              </a:ext>
            </a:extLst>
          </p:cNvPr>
          <p:cNvSpPr>
            <a:spLocks noGrp="1"/>
          </p:cNvSpPr>
          <p:nvPr>
            <p:ph type="body" sz="quarter" idx="13"/>
          </p:nvPr>
        </p:nvSpPr>
        <p:spPr/>
        <p:txBody>
          <a:bodyPr/>
          <a:lstStyle/>
          <a:p>
            <a:r>
              <a:rPr lang="en-US" b="1" i="1" dirty="0"/>
              <a:t>Usage Report</a:t>
            </a:r>
          </a:p>
          <a:p>
            <a:r>
              <a:rPr lang="en-US" dirty="0"/>
              <a:t>If we are more concerned about the time taken by each </a:t>
            </a:r>
            <a:r>
              <a:rPr lang="en-US" b="1" i="1" dirty="0"/>
              <a:t>Step Definition</a:t>
            </a:r>
            <a:r>
              <a:rPr lang="en-US" dirty="0"/>
              <a:t>, then we should use the </a:t>
            </a:r>
            <a:r>
              <a:rPr lang="en-US" b="1" i="1" dirty="0"/>
              <a:t>usage plugin</a:t>
            </a:r>
            <a:r>
              <a:rPr lang="en-US" dirty="0"/>
              <a:t>. This is how we specify the same in @</a:t>
            </a:r>
            <a:r>
              <a:rPr lang="en-US" i="1" dirty="0" err="1"/>
              <a:t>CucumberOptions</a:t>
            </a:r>
            <a:r>
              <a:rPr lang="en-US" i="1" dirty="0"/>
              <a:t>:</a:t>
            </a:r>
            <a:endParaRPr lang="en-US" dirty="0"/>
          </a:p>
          <a:p>
            <a:r>
              <a:rPr lang="en-US" i="1" dirty="0"/>
              <a:t>@</a:t>
            </a:r>
            <a:r>
              <a:rPr lang="en-US" i="1" dirty="0" err="1"/>
              <a:t>CucumberOptions</a:t>
            </a:r>
            <a:r>
              <a:rPr lang="en-US" i="1" dirty="0"/>
              <a:t>( plugin = { “usage” })</a:t>
            </a:r>
            <a:endParaRPr lang="en-US" dirty="0"/>
          </a:p>
          <a:p>
            <a:endParaRPr lang="en-US" dirty="0"/>
          </a:p>
        </p:txBody>
      </p:sp>
      <p:sp>
        <p:nvSpPr>
          <p:cNvPr id="4" name="Date Placeholder 3">
            <a:extLst>
              <a:ext uri="{FF2B5EF4-FFF2-40B4-BE49-F238E27FC236}">
                <a16:creationId xmlns:a16="http://schemas.microsoft.com/office/drawing/2014/main" id="{0E150268-5AA2-45E7-8442-FE35430BB968}"/>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939DE92B-3047-46D3-978E-75E7F817CE58}"/>
              </a:ext>
            </a:extLst>
          </p:cNvPr>
          <p:cNvSpPr>
            <a:spLocks noGrp="1"/>
          </p:cNvSpPr>
          <p:nvPr>
            <p:ph type="sldNum" sz="quarter" idx="4"/>
          </p:nvPr>
        </p:nvSpPr>
        <p:spPr/>
        <p:txBody>
          <a:bodyPr/>
          <a:lstStyle/>
          <a:p>
            <a:fld id="{2F7E0CF8-545D-8B43-A48D-40FB624B20AA}" type="slidenum">
              <a:rPr lang="en-US" smtClean="0"/>
              <a:pPr/>
              <a:t>5</a:t>
            </a:fld>
            <a:endParaRPr lang="en-US" dirty="0"/>
          </a:p>
        </p:txBody>
      </p:sp>
    </p:spTree>
    <p:extLst>
      <p:ext uri="{BB962C8B-B14F-4D97-AF65-F5344CB8AC3E}">
        <p14:creationId xmlns:p14="http://schemas.microsoft.com/office/powerpoint/2010/main" val="117424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12B1-F6EF-42A5-AA24-56EE4E3CC83F}"/>
              </a:ext>
            </a:extLst>
          </p:cNvPr>
          <p:cNvSpPr>
            <a:spLocks noGrp="1"/>
          </p:cNvSpPr>
          <p:nvPr>
            <p:ph type="title"/>
          </p:nvPr>
        </p:nvSpPr>
        <p:spPr/>
        <p:txBody>
          <a:bodyPr/>
          <a:lstStyle/>
          <a:p>
            <a:r>
              <a:rPr lang="en-US" b="1" dirty="0"/>
              <a:t>Cucumber Report Output</a:t>
            </a:r>
            <a:endParaRPr lang="en-US" dirty="0"/>
          </a:p>
        </p:txBody>
      </p:sp>
      <p:sp>
        <p:nvSpPr>
          <p:cNvPr id="3" name="Text Placeholder 2">
            <a:extLst>
              <a:ext uri="{FF2B5EF4-FFF2-40B4-BE49-F238E27FC236}">
                <a16:creationId xmlns:a16="http://schemas.microsoft.com/office/drawing/2014/main" id="{3821A37E-C508-45DD-8AB1-9BC928A0BBE3}"/>
              </a:ext>
            </a:extLst>
          </p:cNvPr>
          <p:cNvSpPr>
            <a:spLocks noGrp="1"/>
          </p:cNvSpPr>
          <p:nvPr>
            <p:ph type="body" sz="quarter" idx="13"/>
          </p:nvPr>
        </p:nvSpPr>
        <p:spPr/>
        <p:txBody>
          <a:bodyPr/>
          <a:lstStyle/>
          <a:p>
            <a:r>
              <a:rPr lang="en-US" dirty="0"/>
              <a:t>Cucumber gives us capability to generate reports as well in the form of</a:t>
            </a:r>
          </a:p>
          <a:p>
            <a:r>
              <a:rPr lang="en-US" dirty="0"/>
              <a:t> </a:t>
            </a:r>
            <a:r>
              <a:rPr lang="en-US" b="1" i="1" dirty="0"/>
              <a:t>HTML</a:t>
            </a:r>
          </a:p>
          <a:p>
            <a:r>
              <a:rPr lang="en-US" b="1" i="1" dirty="0"/>
              <a:t> XML</a:t>
            </a:r>
          </a:p>
          <a:p>
            <a:r>
              <a:rPr lang="en-US" b="1" i="1" dirty="0"/>
              <a:t> JSON </a:t>
            </a:r>
          </a:p>
          <a:p>
            <a:r>
              <a:rPr lang="en-US" b="1" i="1" dirty="0"/>
              <a:t> TXT.</a:t>
            </a:r>
          </a:p>
          <a:p>
            <a:r>
              <a:rPr lang="en-US" dirty="0"/>
              <a:t>Cucumber frameworks generate very good and detailed reports, which can be shared with all stake holders. There are multiple options available for reports which can be used depending on the requirement</a:t>
            </a:r>
          </a:p>
        </p:txBody>
      </p:sp>
      <p:sp>
        <p:nvSpPr>
          <p:cNvPr id="4" name="Date Placeholder 3">
            <a:extLst>
              <a:ext uri="{FF2B5EF4-FFF2-40B4-BE49-F238E27FC236}">
                <a16:creationId xmlns:a16="http://schemas.microsoft.com/office/drawing/2014/main" id="{29701477-3764-4CE4-812F-D464BDA7526F}"/>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2F958325-D323-4D41-9A3D-ADB9113D9B63}"/>
              </a:ext>
            </a:extLst>
          </p:cNvPr>
          <p:cNvSpPr>
            <a:spLocks noGrp="1"/>
          </p:cNvSpPr>
          <p:nvPr>
            <p:ph type="sldNum" sz="quarter" idx="4"/>
          </p:nvPr>
        </p:nvSpPr>
        <p:spPr/>
        <p:txBody>
          <a:bodyPr/>
          <a:lstStyle/>
          <a:p>
            <a:fld id="{2F7E0CF8-545D-8B43-A48D-40FB624B20AA}" type="slidenum">
              <a:rPr lang="en-US" smtClean="0"/>
              <a:pPr/>
              <a:t>6</a:t>
            </a:fld>
            <a:endParaRPr lang="en-US" dirty="0"/>
          </a:p>
        </p:txBody>
      </p:sp>
    </p:spTree>
    <p:extLst>
      <p:ext uri="{BB962C8B-B14F-4D97-AF65-F5344CB8AC3E}">
        <p14:creationId xmlns:p14="http://schemas.microsoft.com/office/powerpoint/2010/main" val="44437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347B-395F-45D1-8CA5-297BE7ECFB84}"/>
              </a:ext>
            </a:extLst>
          </p:cNvPr>
          <p:cNvSpPr>
            <a:spLocks noGrp="1"/>
          </p:cNvSpPr>
          <p:nvPr>
            <p:ph type="title"/>
          </p:nvPr>
        </p:nvSpPr>
        <p:spPr/>
        <p:txBody>
          <a:bodyPr/>
          <a:lstStyle/>
          <a:p>
            <a:r>
              <a:rPr lang="en-US" dirty="0"/>
              <a:t>Cucumber HTML Report</a:t>
            </a:r>
          </a:p>
        </p:txBody>
      </p:sp>
      <p:sp>
        <p:nvSpPr>
          <p:cNvPr id="3" name="Text Placeholder 2">
            <a:extLst>
              <a:ext uri="{FF2B5EF4-FFF2-40B4-BE49-F238E27FC236}">
                <a16:creationId xmlns:a16="http://schemas.microsoft.com/office/drawing/2014/main" id="{3F1448A7-311C-4D85-8974-525AF6694B36}"/>
              </a:ext>
            </a:extLst>
          </p:cNvPr>
          <p:cNvSpPr>
            <a:spLocks noGrp="1"/>
          </p:cNvSpPr>
          <p:nvPr>
            <p:ph type="body" sz="quarter" idx="13"/>
          </p:nvPr>
        </p:nvSpPr>
        <p:spPr/>
        <p:txBody>
          <a:bodyPr/>
          <a:lstStyle/>
          <a:p>
            <a:r>
              <a:rPr lang="en-US" dirty="0"/>
              <a:t>For HTML reports, add </a:t>
            </a:r>
            <a:r>
              <a:rPr lang="en-US" b="1" i="1" dirty="0" err="1"/>
              <a:t>html:target</a:t>
            </a:r>
            <a:r>
              <a:rPr lang="en-US" b="1" i="1" dirty="0"/>
              <a:t>/cucumber-reports</a:t>
            </a:r>
            <a:r>
              <a:rPr lang="en-US" dirty="0"/>
              <a:t> to the </a:t>
            </a:r>
            <a:r>
              <a:rPr lang="en-US" i="1" dirty="0"/>
              <a:t>@</a:t>
            </a:r>
            <a:r>
              <a:rPr lang="en-US" i="1" dirty="0" err="1"/>
              <a:t>CucumberOptions</a:t>
            </a:r>
            <a:r>
              <a:rPr lang="en-US" dirty="0"/>
              <a:t> plugin option. </a:t>
            </a:r>
          </a:p>
          <a:p>
            <a:endParaRPr lang="en-US" dirty="0"/>
          </a:p>
          <a:p>
            <a:endParaRPr lang="en-US" dirty="0"/>
          </a:p>
          <a:p>
            <a:endParaRPr lang="en-US" dirty="0"/>
          </a:p>
          <a:p>
            <a:endParaRPr lang="en-US" dirty="0"/>
          </a:p>
          <a:p>
            <a:endParaRPr lang="en-US" dirty="0"/>
          </a:p>
          <a:p>
            <a:endParaRPr lang="en-US" dirty="0"/>
          </a:p>
          <a:p>
            <a:r>
              <a:rPr lang="en-US" dirty="0"/>
              <a:t>This will generate an HTML report at the location mentioned in the formatter itself. </a:t>
            </a:r>
          </a:p>
        </p:txBody>
      </p:sp>
      <p:sp>
        <p:nvSpPr>
          <p:cNvPr id="4" name="Date Placeholder 3">
            <a:extLst>
              <a:ext uri="{FF2B5EF4-FFF2-40B4-BE49-F238E27FC236}">
                <a16:creationId xmlns:a16="http://schemas.microsoft.com/office/drawing/2014/main" id="{439F1D93-3668-4B0C-8E6D-2805C1AC65FE}"/>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FD7C82D4-886D-4FAB-A942-AB6BC5057DB6}"/>
              </a:ext>
            </a:extLst>
          </p:cNvPr>
          <p:cNvSpPr>
            <a:spLocks noGrp="1"/>
          </p:cNvSpPr>
          <p:nvPr>
            <p:ph type="sldNum" sz="quarter" idx="4"/>
          </p:nvPr>
        </p:nvSpPr>
        <p:spPr/>
        <p:txBody>
          <a:bodyPr/>
          <a:lstStyle/>
          <a:p>
            <a:fld id="{2F7E0CF8-545D-8B43-A48D-40FB624B20AA}" type="slidenum">
              <a:rPr lang="en-US" smtClean="0"/>
              <a:pPr/>
              <a:t>7</a:t>
            </a:fld>
            <a:endParaRPr lang="en-US" dirty="0"/>
          </a:p>
        </p:txBody>
      </p:sp>
      <p:pic>
        <p:nvPicPr>
          <p:cNvPr id="6" name="Picture 5">
            <a:extLst>
              <a:ext uri="{FF2B5EF4-FFF2-40B4-BE49-F238E27FC236}">
                <a16:creationId xmlns:a16="http://schemas.microsoft.com/office/drawing/2014/main" id="{C64792F1-DDD5-4BD7-9446-8561DBBC47F0}"/>
              </a:ext>
            </a:extLst>
          </p:cNvPr>
          <p:cNvPicPr>
            <a:picLocks noChangeAspect="1"/>
          </p:cNvPicPr>
          <p:nvPr/>
        </p:nvPicPr>
        <p:blipFill>
          <a:blip r:embed="rId2"/>
          <a:stretch>
            <a:fillRect/>
          </a:stretch>
        </p:blipFill>
        <p:spPr>
          <a:xfrm>
            <a:off x="1162276" y="2057400"/>
            <a:ext cx="7865610" cy="1484086"/>
          </a:xfrm>
          <a:prstGeom prst="rect">
            <a:avLst/>
          </a:prstGeom>
        </p:spPr>
      </p:pic>
    </p:spTree>
    <p:extLst>
      <p:ext uri="{BB962C8B-B14F-4D97-AF65-F5344CB8AC3E}">
        <p14:creationId xmlns:p14="http://schemas.microsoft.com/office/powerpoint/2010/main" val="220219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6357-761E-444D-945C-9D729A31951A}"/>
              </a:ext>
            </a:extLst>
          </p:cNvPr>
          <p:cNvSpPr>
            <a:spLocks noGrp="1"/>
          </p:cNvSpPr>
          <p:nvPr>
            <p:ph type="title"/>
          </p:nvPr>
        </p:nvSpPr>
        <p:spPr/>
        <p:txBody>
          <a:bodyPr/>
          <a:lstStyle/>
          <a:p>
            <a:r>
              <a:rPr lang="en-US" dirty="0"/>
              <a:t>Cucumber JSON Report</a:t>
            </a:r>
          </a:p>
        </p:txBody>
      </p:sp>
      <p:sp>
        <p:nvSpPr>
          <p:cNvPr id="3" name="Text Placeholder 2">
            <a:extLst>
              <a:ext uri="{FF2B5EF4-FFF2-40B4-BE49-F238E27FC236}">
                <a16:creationId xmlns:a16="http://schemas.microsoft.com/office/drawing/2014/main" id="{613D7448-2FD1-40E1-B812-6E32FE9376C2}"/>
              </a:ext>
            </a:extLst>
          </p:cNvPr>
          <p:cNvSpPr>
            <a:spLocks noGrp="1"/>
          </p:cNvSpPr>
          <p:nvPr>
            <p:ph type="body" sz="quarter" idx="13"/>
          </p:nvPr>
        </p:nvSpPr>
        <p:spPr/>
        <p:txBody>
          <a:bodyPr/>
          <a:lstStyle/>
          <a:p>
            <a:r>
              <a:rPr lang="en-US" dirty="0"/>
              <a:t>For </a:t>
            </a:r>
            <a:r>
              <a:rPr lang="en-US" i="1" dirty="0"/>
              <a:t>JSON</a:t>
            </a:r>
            <a:r>
              <a:rPr lang="en-US" dirty="0"/>
              <a:t> reports, add </a:t>
            </a:r>
            <a:r>
              <a:rPr lang="en-US" b="1" i="1" dirty="0" err="1"/>
              <a:t>json:target</a:t>
            </a:r>
            <a:r>
              <a:rPr lang="en-US" b="1" i="1" dirty="0"/>
              <a:t>/cucumber-reports/</a:t>
            </a:r>
            <a:r>
              <a:rPr lang="en-US" b="1" i="1" dirty="0" err="1"/>
              <a:t>Cucumber.json</a:t>
            </a:r>
            <a:r>
              <a:rPr lang="en-US" dirty="0"/>
              <a:t> to the </a:t>
            </a:r>
            <a:r>
              <a:rPr lang="en-US" i="1" dirty="0"/>
              <a:t>@</a:t>
            </a:r>
            <a:r>
              <a:rPr lang="en-US" i="1" dirty="0" err="1"/>
              <a:t>CucumberOptions</a:t>
            </a:r>
            <a:r>
              <a:rPr lang="en-US" dirty="0"/>
              <a:t> plugin option.</a:t>
            </a:r>
          </a:p>
          <a:p>
            <a:endParaRPr lang="en-US" dirty="0"/>
          </a:p>
          <a:p>
            <a:endParaRPr lang="en-US" dirty="0"/>
          </a:p>
          <a:p>
            <a:endParaRPr lang="en-US" dirty="0"/>
          </a:p>
          <a:p>
            <a:endParaRPr lang="en-US" dirty="0"/>
          </a:p>
          <a:p>
            <a:endParaRPr lang="en-US" dirty="0"/>
          </a:p>
          <a:p>
            <a:r>
              <a:rPr lang="en-US" i="1" dirty="0"/>
              <a:t>This report contains all the information from the gherkin source in the JSON format. This report is meant to be post processed into another visual format by third-party tools, such as Cucumber Jenkins.</a:t>
            </a:r>
            <a:endParaRPr lang="en-US" dirty="0"/>
          </a:p>
          <a:p>
            <a:r>
              <a:rPr lang="en-US" dirty="0"/>
              <a:t> </a:t>
            </a:r>
          </a:p>
          <a:p>
            <a:endParaRPr lang="en-US" dirty="0"/>
          </a:p>
        </p:txBody>
      </p:sp>
      <p:sp>
        <p:nvSpPr>
          <p:cNvPr id="4" name="Date Placeholder 3">
            <a:extLst>
              <a:ext uri="{FF2B5EF4-FFF2-40B4-BE49-F238E27FC236}">
                <a16:creationId xmlns:a16="http://schemas.microsoft.com/office/drawing/2014/main" id="{5D58DC4B-3981-46BD-B775-A26F6D1942FA}"/>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5C5143C4-AD9F-498A-8F2A-E680F476A01F}"/>
              </a:ext>
            </a:extLst>
          </p:cNvPr>
          <p:cNvSpPr>
            <a:spLocks noGrp="1"/>
          </p:cNvSpPr>
          <p:nvPr>
            <p:ph type="sldNum" sz="quarter" idx="4"/>
          </p:nvPr>
        </p:nvSpPr>
        <p:spPr/>
        <p:txBody>
          <a:bodyPr/>
          <a:lstStyle/>
          <a:p>
            <a:fld id="{2F7E0CF8-545D-8B43-A48D-40FB624B20AA}" type="slidenum">
              <a:rPr lang="en-US" smtClean="0"/>
              <a:pPr/>
              <a:t>8</a:t>
            </a:fld>
            <a:endParaRPr lang="en-US" dirty="0"/>
          </a:p>
        </p:txBody>
      </p:sp>
      <p:pic>
        <p:nvPicPr>
          <p:cNvPr id="6" name="Picture 5">
            <a:extLst>
              <a:ext uri="{FF2B5EF4-FFF2-40B4-BE49-F238E27FC236}">
                <a16:creationId xmlns:a16="http://schemas.microsoft.com/office/drawing/2014/main" id="{1FBB6D12-E524-4229-AF08-5DBC442BD407}"/>
              </a:ext>
            </a:extLst>
          </p:cNvPr>
          <p:cNvPicPr>
            <a:picLocks noChangeAspect="1"/>
          </p:cNvPicPr>
          <p:nvPr/>
        </p:nvPicPr>
        <p:blipFill>
          <a:blip r:embed="rId2"/>
          <a:stretch>
            <a:fillRect/>
          </a:stretch>
        </p:blipFill>
        <p:spPr>
          <a:xfrm>
            <a:off x="1331912" y="2057400"/>
            <a:ext cx="7672388" cy="1625600"/>
          </a:xfrm>
          <a:prstGeom prst="rect">
            <a:avLst/>
          </a:prstGeom>
        </p:spPr>
      </p:pic>
    </p:spTree>
    <p:extLst>
      <p:ext uri="{BB962C8B-B14F-4D97-AF65-F5344CB8AC3E}">
        <p14:creationId xmlns:p14="http://schemas.microsoft.com/office/powerpoint/2010/main" val="128145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E343-0406-42DA-B35A-B942E7926D6D}"/>
              </a:ext>
            </a:extLst>
          </p:cNvPr>
          <p:cNvSpPr>
            <a:spLocks noGrp="1"/>
          </p:cNvSpPr>
          <p:nvPr>
            <p:ph type="title"/>
          </p:nvPr>
        </p:nvSpPr>
        <p:spPr/>
        <p:txBody>
          <a:bodyPr/>
          <a:lstStyle/>
          <a:p>
            <a:r>
              <a:rPr lang="en-US" b="1" i="1" dirty="0"/>
              <a:t>Cucumber JUNIT XML Report</a:t>
            </a:r>
            <a:endParaRPr lang="en-US" dirty="0"/>
          </a:p>
        </p:txBody>
      </p:sp>
      <p:sp>
        <p:nvSpPr>
          <p:cNvPr id="3" name="Text Placeholder 2">
            <a:extLst>
              <a:ext uri="{FF2B5EF4-FFF2-40B4-BE49-F238E27FC236}">
                <a16:creationId xmlns:a16="http://schemas.microsoft.com/office/drawing/2014/main" id="{5C7F4567-01FD-4260-893C-3D32A6378758}"/>
              </a:ext>
            </a:extLst>
          </p:cNvPr>
          <p:cNvSpPr>
            <a:spLocks noGrp="1"/>
          </p:cNvSpPr>
          <p:nvPr>
            <p:ph type="body" sz="quarter" idx="13"/>
          </p:nvPr>
        </p:nvSpPr>
        <p:spPr/>
        <p:txBody>
          <a:bodyPr/>
          <a:lstStyle/>
          <a:p>
            <a:r>
              <a:rPr lang="en-US" dirty="0"/>
              <a:t>For </a:t>
            </a:r>
            <a:r>
              <a:rPr lang="en-US" i="1" dirty="0"/>
              <a:t>JUNIT</a:t>
            </a:r>
            <a:r>
              <a:rPr lang="en-US" dirty="0"/>
              <a:t> reports, add </a:t>
            </a:r>
            <a:r>
              <a:rPr lang="en-US" b="1" i="1" dirty="0" err="1"/>
              <a:t>junit:target</a:t>
            </a:r>
            <a:r>
              <a:rPr lang="en-US" b="1" i="1" dirty="0"/>
              <a:t>/cucumber-reports/Cucumber.xml</a:t>
            </a:r>
            <a:r>
              <a:rPr lang="en-US" dirty="0"/>
              <a:t> to the </a:t>
            </a:r>
            <a:r>
              <a:rPr lang="en-US" i="1" dirty="0"/>
              <a:t>@</a:t>
            </a:r>
            <a:r>
              <a:rPr lang="en-US" i="1" dirty="0" err="1"/>
              <a:t>CucumberOptions</a:t>
            </a:r>
            <a:r>
              <a:rPr lang="en-US" dirty="0"/>
              <a:t> plugin option.</a:t>
            </a:r>
          </a:p>
          <a:p>
            <a:endParaRPr lang="en-US" dirty="0"/>
          </a:p>
          <a:p>
            <a:endParaRPr lang="en-US" dirty="0"/>
          </a:p>
          <a:p>
            <a:endParaRPr lang="en-US" dirty="0"/>
          </a:p>
          <a:p>
            <a:endParaRPr lang="en-US" dirty="0"/>
          </a:p>
          <a:p>
            <a:endParaRPr lang="en-US" dirty="0"/>
          </a:p>
          <a:p>
            <a:r>
              <a:rPr lang="en-US" i="1" dirty="0"/>
              <a:t>This report generates XML files just like Apache Ant’s </a:t>
            </a:r>
            <a:r>
              <a:rPr lang="en-US" i="1" dirty="0" err="1"/>
              <a:t>junit</a:t>
            </a:r>
            <a:r>
              <a:rPr lang="en-US" i="1" dirty="0"/>
              <a:t> report task. This XML format is understood by most continuous integration servers, who will use it to generate visual reports. </a:t>
            </a:r>
            <a:endParaRPr lang="en-US" dirty="0"/>
          </a:p>
          <a:p>
            <a:endParaRPr lang="en-US" dirty="0"/>
          </a:p>
        </p:txBody>
      </p:sp>
      <p:sp>
        <p:nvSpPr>
          <p:cNvPr id="4" name="Date Placeholder 3">
            <a:extLst>
              <a:ext uri="{FF2B5EF4-FFF2-40B4-BE49-F238E27FC236}">
                <a16:creationId xmlns:a16="http://schemas.microsoft.com/office/drawing/2014/main" id="{B88B429A-6D80-4AA6-99B3-BC853428A6E5}"/>
              </a:ext>
            </a:extLst>
          </p:cNvPr>
          <p:cNvSpPr>
            <a:spLocks noGrp="1"/>
          </p:cNvSpPr>
          <p:nvPr>
            <p:ph type="dt" sz="half" idx="2"/>
          </p:nvPr>
        </p:nvSpPr>
        <p:spPr/>
        <p:txBody>
          <a:bodyPr/>
          <a:lstStyle/>
          <a:p>
            <a:fld id="{F0C99D87-AFAD-4B11-8D22-9469FA50E3E6}" type="datetime1">
              <a:rPr lang="en-US" smtClean="0"/>
              <a:t>11/20/2019</a:t>
            </a:fld>
            <a:endParaRPr lang="en-US" dirty="0"/>
          </a:p>
        </p:txBody>
      </p:sp>
      <p:sp>
        <p:nvSpPr>
          <p:cNvPr id="5" name="Slide Number Placeholder 4">
            <a:extLst>
              <a:ext uri="{FF2B5EF4-FFF2-40B4-BE49-F238E27FC236}">
                <a16:creationId xmlns:a16="http://schemas.microsoft.com/office/drawing/2014/main" id="{C1F226C9-3635-4797-8D6B-A98DEFBF97F5}"/>
              </a:ext>
            </a:extLst>
          </p:cNvPr>
          <p:cNvSpPr>
            <a:spLocks noGrp="1"/>
          </p:cNvSpPr>
          <p:nvPr>
            <p:ph type="sldNum" sz="quarter" idx="4"/>
          </p:nvPr>
        </p:nvSpPr>
        <p:spPr/>
        <p:txBody>
          <a:bodyPr/>
          <a:lstStyle/>
          <a:p>
            <a:fld id="{2F7E0CF8-545D-8B43-A48D-40FB624B20AA}" type="slidenum">
              <a:rPr lang="en-US" smtClean="0"/>
              <a:pPr/>
              <a:t>9</a:t>
            </a:fld>
            <a:endParaRPr lang="en-US" dirty="0"/>
          </a:p>
        </p:txBody>
      </p:sp>
      <p:pic>
        <p:nvPicPr>
          <p:cNvPr id="7" name="Picture 6">
            <a:extLst>
              <a:ext uri="{FF2B5EF4-FFF2-40B4-BE49-F238E27FC236}">
                <a16:creationId xmlns:a16="http://schemas.microsoft.com/office/drawing/2014/main" id="{0D7DD7A6-43B0-4C40-973D-4874404020F1}"/>
              </a:ext>
            </a:extLst>
          </p:cNvPr>
          <p:cNvPicPr>
            <a:picLocks noChangeAspect="1"/>
          </p:cNvPicPr>
          <p:nvPr/>
        </p:nvPicPr>
        <p:blipFill>
          <a:blip r:embed="rId2"/>
          <a:stretch>
            <a:fillRect/>
          </a:stretch>
        </p:blipFill>
        <p:spPr>
          <a:xfrm>
            <a:off x="1271587" y="2078562"/>
            <a:ext cx="9345613" cy="1350438"/>
          </a:xfrm>
          <a:prstGeom prst="rect">
            <a:avLst/>
          </a:prstGeom>
        </p:spPr>
      </p:pic>
    </p:spTree>
    <p:extLst>
      <p:ext uri="{BB962C8B-B14F-4D97-AF65-F5344CB8AC3E}">
        <p14:creationId xmlns:p14="http://schemas.microsoft.com/office/powerpoint/2010/main" val="1182769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emplate>Mphasis PPT Template_Jan2019</Template>
  <TotalTime>2236</TotalTime>
  <Words>454</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Arial Unicode MS</vt:lpstr>
      <vt:lpstr>Calibri</vt:lpstr>
      <vt:lpstr>Calibri Light</vt:lpstr>
      <vt:lpstr>1_Begining Slides / Separators</vt:lpstr>
      <vt:lpstr>Visual and Text</vt:lpstr>
      <vt:lpstr>PowerPoint Presentation</vt:lpstr>
      <vt:lpstr>PowerPoint Presentation</vt:lpstr>
      <vt:lpstr>Cucumber Reports</vt:lpstr>
      <vt:lpstr>Cucumber Reports</vt:lpstr>
      <vt:lpstr>PowerPoint Presentation</vt:lpstr>
      <vt:lpstr>Cucumber Report Output</vt:lpstr>
      <vt:lpstr>Cucumber HTML Report</vt:lpstr>
      <vt:lpstr>Cucumber JSON Report</vt:lpstr>
      <vt:lpstr>Cucumber JUNIT XML Report</vt:lpstr>
      <vt:lpstr>All Reports Together</vt:lpstr>
      <vt:lpstr>Cucumber extend report</vt:lpstr>
      <vt:lpstr>Implementing extend reports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Hyarel Sonawane</dc:creator>
  <cp:lastModifiedBy>Alka Gohil</cp:lastModifiedBy>
  <cp:revision>275</cp:revision>
  <dcterms:created xsi:type="dcterms:W3CDTF">2019-01-29T05:38:02Z</dcterms:created>
  <dcterms:modified xsi:type="dcterms:W3CDTF">2019-11-20T12:14:47Z</dcterms:modified>
</cp:coreProperties>
</file>