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67" r:id="rId3"/>
    <p:sldId id="269" r:id="rId4"/>
    <p:sldId id="259" r:id="rId5"/>
    <p:sldId id="266" r:id="rId6"/>
    <p:sldId id="272" r:id="rId7"/>
    <p:sldId id="273" r:id="rId8"/>
    <p:sldId id="262" r:id="rId9"/>
    <p:sldId id="263" r:id="rId10"/>
    <p:sldId id="261" r:id="rId11"/>
    <p:sldId id="264"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CD7F37-86DD-460F-B936-DBEE13096850}" type="datetimeFigureOut">
              <a:rPr lang="en-US" smtClean="0"/>
              <a:t>11/18/2016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56CAC3-4A45-4AED-82A3-C49A2249AF37}" type="slidenum">
              <a:rPr lang="en-US" smtClean="0"/>
              <a:t>‹#›</a:t>
            </a:fld>
            <a:endParaRPr lang="en-US"/>
          </a:p>
        </p:txBody>
      </p:sp>
    </p:spTree>
    <p:extLst>
      <p:ext uri="{BB962C8B-B14F-4D97-AF65-F5344CB8AC3E}">
        <p14:creationId xmlns:p14="http://schemas.microsoft.com/office/powerpoint/2010/main" val="1518406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56CAC3-4A45-4AED-82A3-C49A2249AF37}" type="slidenum">
              <a:rPr lang="en-US" smtClean="0"/>
              <a:t>10</a:t>
            </a:fld>
            <a:endParaRPr lang="en-US"/>
          </a:p>
        </p:txBody>
      </p:sp>
    </p:spTree>
    <p:extLst>
      <p:ext uri="{BB962C8B-B14F-4D97-AF65-F5344CB8AC3E}">
        <p14:creationId xmlns:p14="http://schemas.microsoft.com/office/powerpoint/2010/main" val="2014061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fontAlgn="base">
              <a:spcBef>
                <a:spcPct val="0"/>
              </a:spcBef>
              <a:spcAft>
                <a:spcPct val="0"/>
              </a:spcAft>
              <a:defRPr/>
            </a:pPr>
            <a:fld id="{6856ECDB-1CEE-4F69-ADCA-557460F2116E}" type="slidenum">
              <a:rPr lang="en-US" sz="1000">
                <a:solidFill>
                  <a:srgbClr val="6D6E71"/>
                </a:solidFill>
                <a:cs typeface="Arial" pitchFamily="34" charset="0"/>
              </a:rPr>
              <a:pPr algn="r" fontAlgn="base">
                <a:spcBef>
                  <a:spcPct val="0"/>
                </a:spcBef>
                <a:spcAft>
                  <a:spcPct val="0"/>
                </a:spcAft>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userDrawn="1"/>
        </p:nvPicPr>
        <p:blipFill>
          <a:blip r:embed="rId3"/>
          <a:stretch>
            <a:fillRect/>
          </a:stretch>
        </p:blipFill>
        <p:spPr bwMode="gray">
          <a:xfrm>
            <a:off x="6368000" y="476643"/>
            <a:ext cx="2377538" cy="656554"/>
          </a:xfrm>
          <a:prstGeom prst="rect">
            <a:avLst/>
          </a:prstGeom>
        </p:spPr>
      </p:pic>
    </p:spTree>
    <p:extLst>
      <p:ext uri="{BB962C8B-B14F-4D97-AF65-F5344CB8AC3E}">
        <p14:creationId xmlns:p14="http://schemas.microsoft.com/office/powerpoint/2010/main" val="346834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422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285851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242057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37415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base">
              <a:spcBef>
                <a:spcPts val="600"/>
              </a:spcBef>
              <a:spcAft>
                <a:spcPct val="0"/>
              </a:spcAft>
            </a:pPr>
            <a:r>
              <a:rPr lang="en-US" sz="1000" b="1" dirty="0">
                <a:solidFill>
                  <a:srgbClr val="6D6E71"/>
                </a:solidFill>
                <a:cs typeface="Arial" pitchFamily="34" charset="0"/>
              </a:rPr>
              <a:t>Disclaimer </a:t>
            </a:r>
          </a:p>
          <a:p>
            <a:pPr algn="just" fontAlgn="base">
              <a:spcBef>
                <a:spcPts val="600"/>
              </a:spcBef>
              <a:spcAft>
                <a:spcPct val="0"/>
              </a:spcAft>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87357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endParaRPr>
          </a:p>
        </p:txBody>
      </p:sp>
      <p:pic>
        <p:nvPicPr>
          <p:cNvPr id="4" name="Picture 3" descr="Mahindra Logo.png"/>
          <p:cNvPicPr>
            <a:picLocks noChangeAspect="1"/>
          </p:cNvPicPr>
          <p:nvPr userDrawn="1"/>
        </p:nvPicPr>
        <p:blipFill>
          <a:blip r:embed="rId2"/>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2488767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302931" y="1465507"/>
            <a:ext cx="8544207" cy="1938992"/>
          </a:xfrm>
        </p:spPr>
        <p:txBody>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024204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6839" y="4580751"/>
            <a:ext cx="5341936" cy="276999"/>
          </a:xfrm>
        </p:spPr>
        <p:txBody>
          <a:bodyPr anchor="b">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a:xfrm>
            <a:off x="1366839" y="2214563"/>
            <a:ext cx="5341936" cy="1231106"/>
          </a:xfrm>
        </p:spPr>
        <p:txBody>
          <a:bodyPr/>
          <a:lstStyle>
            <a:lvl1pPr algn="l">
              <a:defRPr sz="40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3572001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p:nvPr>
        </p:nvSpPr>
        <p:spPr>
          <a:xfrm>
            <a:off x="302931"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a:xfrm>
            <a:off x="4648200" y="960438"/>
            <a:ext cx="4170595" cy="5303838"/>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a:xfrm>
            <a:off x="302931"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a:xfrm>
            <a:off x="4648200" y="960437"/>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91367074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p:nvPr>
        </p:nvSpPr>
        <p:spPr>
          <a:xfrm>
            <a:off x="302931"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
          <p:cNvSpPr>
            <a:spLocks noGrp="1"/>
          </p:cNvSpPr>
          <p:nvPr>
            <p:ph type="body" sz="quarter" idx="11"/>
          </p:nvPr>
        </p:nvSpPr>
        <p:spPr>
          <a:xfrm>
            <a:off x="4648200" y="961415"/>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Text Placeholder 4"/>
          <p:cNvSpPr>
            <a:spLocks noGrp="1"/>
          </p:cNvSpPr>
          <p:nvPr>
            <p:ph type="body" sz="quarter" idx="12"/>
          </p:nvPr>
        </p:nvSpPr>
        <p:spPr>
          <a:xfrm>
            <a:off x="302931"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4" name="Text Placeholder 4"/>
          <p:cNvSpPr>
            <a:spLocks noGrp="1"/>
          </p:cNvSpPr>
          <p:nvPr>
            <p:ph type="body" sz="quarter" idx="13"/>
          </p:nvPr>
        </p:nvSpPr>
        <p:spPr>
          <a:xfrm>
            <a:off x="4648200" y="961415"/>
            <a:ext cx="4170595" cy="461665"/>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5" name="Text Placeholder 4"/>
          <p:cNvSpPr>
            <a:spLocks noGrp="1"/>
          </p:cNvSpPr>
          <p:nvPr>
            <p:ph type="body" sz="quarter" idx="14"/>
          </p:nvPr>
        </p:nvSpPr>
        <p:spPr>
          <a:xfrm>
            <a:off x="302931"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4"/>
          <p:cNvSpPr>
            <a:spLocks noGrp="1"/>
          </p:cNvSpPr>
          <p:nvPr>
            <p:ph type="body" sz="quarter" idx="15"/>
          </p:nvPr>
        </p:nvSpPr>
        <p:spPr>
          <a:xfrm>
            <a:off x="4648200" y="3702856"/>
            <a:ext cx="4170595" cy="2561419"/>
          </a:xfrm>
          <a:ln>
            <a:solidFill>
              <a:schemeClr val="bg2"/>
            </a:solidFill>
          </a:ln>
        </p:spPr>
        <p:txBody>
          <a:bodyPr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6"/>
          </p:nvPr>
        </p:nvSpPr>
        <p:spPr>
          <a:xfrm>
            <a:off x="302931"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8" name="Text Placeholder 4"/>
          <p:cNvSpPr>
            <a:spLocks noGrp="1"/>
          </p:cNvSpPr>
          <p:nvPr>
            <p:ph type="body" sz="quarter" idx="17"/>
          </p:nvPr>
        </p:nvSpPr>
        <p:spPr>
          <a:xfrm>
            <a:off x="4648200" y="3702856"/>
            <a:ext cx="4170595" cy="471520"/>
          </a:xfrm>
          <a:solidFill>
            <a:schemeClr val="bg2"/>
          </a:solidFill>
          <a:ln>
            <a:noFill/>
          </a:ln>
        </p:spPr>
        <p:txBody>
          <a:bodyPr lIns="91440" tIns="91440" rIns="91440" bIns="91440"/>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Tree>
    <p:extLst>
      <p:ext uri="{BB962C8B-B14F-4D97-AF65-F5344CB8AC3E}">
        <p14:creationId xmlns:p14="http://schemas.microsoft.com/office/powerpoint/2010/main" val="12554463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231144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3" name="TextBox 2"/>
          <p:cNvSpPr txBox="1">
            <a:spLocks noChangeArrowheads="1"/>
          </p:cNvSpPr>
          <p:nvPr userDrawn="1"/>
        </p:nvSpPr>
        <p:spPr bwMode="gray">
          <a:xfrm>
            <a:off x="1366838" y="3517900"/>
            <a:ext cx="2244725" cy="276225"/>
          </a:xfrm>
          <a:prstGeom prst="rect">
            <a:avLst/>
          </a:prstGeom>
          <a:noFill/>
          <a:ln w="9525">
            <a:noFill/>
            <a:miter lim="800000"/>
            <a:headEnd/>
            <a:tailEnd/>
          </a:ln>
        </p:spPr>
        <p:txBody>
          <a:bodyPr wrap="none" lIns="0" tIns="0" rIns="0" bIns="0" anchor="b">
            <a:spAutoFit/>
          </a:bodyPr>
          <a:lstStyle/>
          <a:p>
            <a:pPr>
              <a:defRPr/>
            </a:pPr>
            <a:r>
              <a:rPr lang="en-US" b="1" dirty="0">
                <a:solidFill>
                  <a:srgbClr val="E31837"/>
                </a:solidFill>
                <a:cs typeface="Arial" pitchFamily="34" charset="0"/>
              </a:rPr>
              <a:t>mahindrasatyam.net</a:t>
            </a:r>
          </a:p>
        </p:txBody>
      </p:sp>
      <p:sp>
        <p:nvSpPr>
          <p:cNvPr id="4" name="TextBox 3"/>
          <p:cNvSpPr txBox="1">
            <a:spLocks noChangeArrowheads="1"/>
          </p:cNvSpPr>
          <p:nvPr userDrawn="1"/>
        </p:nvSpPr>
        <p:spPr bwMode="gray">
          <a:xfrm>
            <a:off x="1366838" y="4233863"/>
            <a:ext cx="6729412" cy="1184275"/>
          </a:xfrm>
          <a:prstGeom prst="rect">
            <a:avLst/>
          </a:prstGeom>
          <a:noFill/>
          <a:ln w="9525">
            <a:noFill/>
            <a:miter lim="800000"/>
            <a:headEnd/>
            <a:tailEnd/>
          </a:ln>
        </p:spPr>
        <p:txBody>
          <a:bodyPr lIns="0" tIns="0" rIns="0" bIns="0">
            <a:spAutoFit/>
          </a:bodyPr>
          <a:lstStyle/>
          <a:p>
            <a:pPr algn="just">
              <a:spcBef>
                <a:spcPts val="600"/>
              </a:spcBef>
              <a:defRPr/>
            </a:pPr>
            <a:r>
              <a:rPr lang="en-US" sz="900" b="1" dirty="0">
                <a:solidFill>
                  <a:srgbClr val="E31837"/>
                </a:solidFill>
              </a:rPr>
              <a:t>Safe Harbor</a:t>
            </a:r>
          </a:p>
          <a:p>
            <a:pPr algn="just">
              <a:spcBef>
                <a:spcPts val="600"/>
              </a:spcBef>
              <a:defRPr/>
            </a:pPr>
            <a:r>
              <a:rPr lang="en-US" sz="900" dirty="0">
                <a:solidFill>
                  <a:srgbClr val="E31837"/>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rgbClr val="E31837"/>
              </a:solidFill>
            </a:endParaRPr>
          </a:p>
        </p:txBody>
      </p:sp>
      <p:sp>
        <p:nvSpPr>
          <p:cNvPr id="2" name="Title 1"/>
          <p:cNvSpPr>
            <a:spLocks noGrp="1"/>
          </p:cNvSpPr>
          <p:nvPr>
            <p:ph type="title"/>
          </p:nvPr>
        </p:nvSpPr>
        <p:spPr>
          <a:xfrm>
            <a:off x="1366838" y="1367641"/>
            <a:ext cx="6729984" cy="338554"/>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73690353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5640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656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16407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720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61550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spTree>
    <p:extLst>
      <p:ext uri="{BB962C8B-B14F-4D97-AF65-F5344CB8AC3E}">
        <p14:creationId xmlns:p14="http://schemas.microsoft.com/office/powerpoint/2010/main" val="244260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704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2"/>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fontAlgn="base">
              <a:spcBef>
                <a:spcPct val="0"/>
              </a:spcBef>
              <a:spcAft>
                <a:spcPct val="0"/>
              </a:spcAft>
              <a:defRPr/>
            </a:pPr>
            <a:fld id="{6856ECDB-1CEE-4F69-ADCA-557460F2116E}" type="slidenum">
              <a:rPr lang="en-US" sz="1000">
                <a:solidFill>
                  <a:srgbClr val="6D6E71"/>
                </a:solidFill>
                <a:cs typeface="Arial" pitchFamily="34" charset="0"/>
              </a:rPr>
              <a:pPr algn="r" fontAlgn="base">
                <a:spcBef>
                  <a:spcPct val="0"/>
                </a:spcBef>
                <a:spcAft>
                  <a:spcPct val="0"/>
                </a:spcAft>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base">
              <a:spcBef>
                <a:spcPct val="0"/>
              </a:spcBef>
              <a:spcAft>
                <a:spcPct val="0"/>
              </a:spcAft>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2001177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84400"/>
            <a:ext cx="7315199" cy="1477328"/>
          </a:xfrm>
        </p:spPr>
        <p:txBody>
          <a:bodyPr/>
          <a:lstStyle/>
          <a:p>
            <a:pPr algn="ctr"/>
            <a:r>
              <a:rPr lang="en-US" sz="4800" dirty="0" err="1" smtClean="0"/>
              <a:t>uDeploy</a:t>
            </a:r>
            <a:r>
              <a:rPr lang="en-US" sz="4800" dirty="0" smtClean="0"/>
              <a:t>/</a:t>
            </a:r>
            <a:r>
              <a:rPr lang="en-US" sz="4800" dirty="0" err="1" smtClean="0"/>
              <a:t>uRelease</a:t>
            </a:r>
            <a:r>
              <a:rPr lang="en-US" dirty="0" smtClean="0"/>
              <a:t/>
            </a:r>
            <a:br>
              <a:rPr lang="en-US" dirty="0" smtClean="0"/>
            </a:br>
            <a:r>
              <a:rPr lang="en-US" sz="4800" dirty="0"/>
              <a:t>Capability</a:t>
            </a:r>
          </a:p>
        </p:txBody>
      </p:sp>
    </p:spTree>
    <p:extLst>
      <p:ext uri="{BB962C8B-B14F-4D97-AF65-F5344CB8AC3E}">
        <p14:creationId xmlns:p14="http://schemas.microsoft.com/office/powerpoint/2010/main" val="140425418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691" y="1329660"/>
            <a:ext cx="7620000" cy="9694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nSpc>
                <a:spcPct val="150000"/>
              </a:lnSpc>
            </a:pPr>
            <a:r>
              <a:rPr lang="en-US" sz="1400" b="1" dirty="0" smtClean="0">
                <a:solidFill>
                  <a:srgbClr val="FF0000"/>
                </a:solidFill>
              </a:rPr>
              <a:t>Boost </a:t>
            </a:r>
            <a:r>
              <a:rPr lang="en-US" sz="1400" b="1" dirty="0">
                <a:solidFill>
                  <a:srgbClr val="FF0000"/>
                </a:solidFill>
              </a:rPr>
              <a:t>your Release Process with </a:t>
            </a:r>
            <a:r>
              <a:rPr lang="en-US" sz="1400" b="1" dirty="0" smtClean="0">
                <a:solidFill>
                  <a:srgbClr val="FF0000"/>
                </a:solidFill>
              </a:rPr>
              <a:t>Auto Progression</a:t>
            </a:r>
            <a:endParaRPr lang="en-US" sz="1400" b="1" dirty="0">
              <a:solidFill>
                <a:srgbClr val="FF0000"/>
              </a:solidFill>
            </a:endParaRPr>
          </a:p>
          <a:p>
            <a:pPr marL="285750" indent="-285750">
              <a:buFont typeface="Wingdings" panose="05000000000000000000" pitchFamily="2" charset="2"/>
              <a:buChar char="ü"/>
            </a:pPr>
            <a:r>
              <a:rPr lang="en-US" sz="1400" dirty="0"/>
              <a:t>Recurring scheduled deployments</a:t>
            </a:r>
          </a:p>
          <a:p>
            <a:pPr marL="285750" indent="-285750">
              <a:buFont typeface="Wingdings" panose="05000000000000000000" pitchFamily="2" charset="2"/>
              <a:buChar char="ü"/>
            </a:pPr>
            <a:r>
              <a:rPr lang="en-US" sz="1400" dirty="0"/>
              <a:t>Fully automated deployments</a:t>
            </a:r>
          </a:p>
          <a:p>
            <a:pPr marL="285750" indent="-285750">
              <a:buFont typeface="Wingdings" panose="05000000000000000000" pitchFamily="2" charset="2"/>
              <a:buChar char="ü"/>
            </a:pPr>
            <a:r>
              <a:rPr lang="en-US" sz="1400" dirty="0"/>
              <a:t>Quality status enforced by the gates</a:t>
            </a:r>
          </a:p>
        </p:txBody>
      </p:sp>
      <p:pic>
        <p:nvPicPr>
          <p:cNvPr id="1029" name="Picture 5" descr="C:\Users\KV113813\Pictures\boo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72" y="2819400"/>
            <a:ext cx="7843838" cy="299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32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691" y="1348026"/>
            <a:ext cx="7620000" cy="9694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nSpc>
                <a:spcPct val="150000"/>
              </a:lnSpc>
            </a:pPr>
            <a:r>
              <a:rPr lang="en-US" sz="1400" b="1" dirty="0" smtClean="0">
                <a:solidFill>
                  <a:srgbClr val="FF0000"/>
                </a:solidFill>
              </a:rPr>
              <a:t>Risk </a:t>
            </a:r>
            <a:r>
              <a:rPr lang="en-US" sz="1400" b="1" dirty="0">
                <a:solidFill>
                  <a:srgbClr val="FF0000"/>
                </a:solidFill>
              </a:rPr>
              <a:t>Management – Impact Analysis</a:t>
            </a:r>
          </a:p>
          <a:p>
            <a:pPr marL="285750" indent="-285750">
              <a:buFont typeface="Wingdings" panose="05000000000000000000" pitchFamily="2" charset="2"/>
              <a:buChar char="ü"/>
            </a:pPr>
            <a:r>
              <a:rPr lang="en-US" sz="1400" dirty="0"/>
              <a:t>Track your changes and dependencies in the context of a release</a:t>
            </a:r>
          </a:p>
          <a:p>
            <a:pPr marL="285750" indent="-285750">
              <a:buFont typeface="Wingdings" panose="05000000000000000000" pitchFamily="2" charset="2"/>
              <a:buChar char="ü"/>
            </a:pPr>
            <a:r>
              <a:rPr lang="en-US" sz="1400" dirty="0"/>
              <a:t>Detect what application is at risk</a:t>
            </a:r>
          </a:p>
          <a:p>
            <a:pPr marL="285750" indent="-285750">
              <a:buFont typeface="Wingdings" panose="05000000000000000000" pitchFamily="2" charset="2"/>
              <a:buChar char="ü"/>
            </a:pPr>
            <a:r>
              <a:rPr lang="en-US" sz="1400" dirty="0"/>
              <a:t>Integrate with Rational Team Concert</a:t>
            </a:r>
          </a:p>
        </p:txBody>
      </p:sp>
      <p:pic>
        <p:nvPicPr>
          <p:cNvPr id="4097" name="Picture 1" descr="C:\Users\KV113813\Pictures\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7467600" cy="388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87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5660" y="1600200"/>
            <a:ext cx="8174182" cy="15081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lnSpc>
                <a:spcPct val="150000"/>
              </a:lnSpc>
              <a:buClr>
                <a:schemeClr val="tx2"/>
              </a:buClr>
            </a:pPr>
            <a:r>
              <a:rPr lang="en-US" sz="1400" b="1" dirty="0">
                <a:solidFill>
                  <a:srgbClr val="FF0000"/>
                </a:solidFill>
              </a:rPr>
              <a:t>IBM Urban Code </a:t>
            </a:r>
            <a:r>
              <a:rPr lang="en-US" sz="1400" b="1" dirty="0" smtClean="0">
                <a:solidFill>
                  <a:srgbClr val="FF0000"/>
                </a:solidFill>
              </a:rPr>
              <a:t>Release New Feature (v6.1):</a:t>
            </a:r>
          </a:p>
          <a:p>
            <a:pPr marL="285750" indent="-285750">
              <a:buFont typeface="Wingdings" panose="05000000000000000000" pitchFamily="2" charset="2"/>
              <a:buChar char="ü"/>
            </a:pPr>
            <a:r>
              <a:rPr lang="en-US" sz="1400" dirty="0" smtClean="0"/>
              <a:t>Push </a:t>
            </a:r>
            <a:r>
              <a:rPr lang="en-US" sz="1400" dirty="0"/>
              <a:t>button deployments to the mainframe</a:t>
            </a:r>
          </a:p>
          <a:p>
            <a:pPr marL="285750" indent="-285750">
              <a:buFont typeface="Wingdings" panose="05000000000000000000" pitchFamily="2" charset="2"/>
              <a:buChar char="ü"/>
            </a:pPr>
            <a:r>
              <a:rPr lang="en-US" sz="1400" dirty="0" smtClean="0"/>
              <a:t>Secure </a:t>
            </a:r>
            <a:r>
              <a:rPr lang="en-US" sz="1400" dirty="0"/>
              <a:t>and reliable deployment and </a:t>
            </a:r>
            <a:r>
              <a:rPr lang="en-US" sz="1400" dirty="0" smtClean="0"/>
              <a:t>promotion of </a:t>
            </a:r>
            <a:r>
              <a:rPr lang="en-US" sz="1400" dirty="0"/>
              <a:t>incremental native file system changes across</a:t>
            </a:r>
          </a:p>
          <a:p>
            <a:r>
              <a:rPr lang="en-US" sz="1400" dirty="0"/>
              <a:t>environments</a:t>
            </a:r>
          </a:p>
          <a:p>
            <a:pPr marL="285750" indent="-285750">
              <a:buFont typeface="Wingdings" panose="05000000000000000000" pitchFamily="2" charset="2"/>
              <a:buChar char="ü"/>
            </a:pPr>
            <a:r>
              <a:rPr lang="en-US" sz="1400" dirty="0" smtClean="0"/>
              <a:t>Greater </a:t>
            </a:r>
            <a:r>
              <a:rPr lang="en-US" sz="1400" dirty="0"/>
              <a:t>visibility of “what is where” with </a:t>
            </a:r>
            <a:r>
              <a:rPr lang="en-US" sz="1400" dirty="0" smtClean="0"/>
              <a:t>the ability </a:t>
            </a:r>
            <a:r>
              <a:rPr lang="en-US" sz="1400" dirty="0"/>
              <a:t>rollback to any prior version at ease</a:t>
            </a:r>
            <a:endParaRPr lang="en-US" sz="1400" b="1" dirty="0" smtClean="0">
              <a:solidFill>
                <a:srgbClr val="FF0000"/>
              </a:solidFill>
            </a:endParaRPr>
          </a:p>
          <a:p>
            <a:pPr fontAlgn="base">
              <a:lnSpc>
                <a:spcPct val="150000"/>
              </a:lnSpc>
              <a:buClr>
                <a:schemeClr val="tx2"/>
              </a:buClr>
            </a:pPr>
            <a:endParaRPr lang="en-US" sz="1400" b="1" dirty="0" smtClean="0">
              <a:solidFill>
                <a:srgbClr val="FF0000"/>
              </a:solidFill>
            </a:endParaRPr>
          </a:p>
        </p:txBody>
      </p:sp>
    </p:spTree>
    <p:extLst>
      <p:ext uri="{BB962C8B-B14F-4D97-AF65-F5344CB8AC3E}">
        <p14:creationId xmlns:p14="http://schemas.microsoft.com/office/powerpoint/2010/main" val="3957696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1529715"/>
            <a:ext cx="5511800" cy="615553"/>
          </a:xfrm>
        </p:spPr>
        <p:txBody>
          <a:bodyPr/>
          <a:lstStyle/>
          <a:p>
            <a:r>
              <a:rPr lang="en-US" dirty="0"/>
              <a:t>UrbanCode </a:t>
            </a:r>
            <a:r>
              <a:rPr lang="en-US" dirty="0" smtClean="0"/>
              <a:t>Deploy</a:t>
            </a:r>
            <a:endParaRPr lang="en-US" dirty="0"/>
          </a:p>
        </p:txBody>
      </p:sp>
      <p:sp>
        <p:nvSpPr>
          <p:cNvPr id="4" name="TextBox 3"/>
          <p:cNvSpPr txBox="1"/>
          <p:nvPr/>
        </p:nvSpPr>
        <p:spPr>
          <a:xfrm>
            <a:off x="533400" y="2291715"/>
            <a:ext cx="8229600" cy="9848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i="1" dirty="0">
                <a:latin typeface="+mj-lt"/>
              </a:rPr>
              <a:t>IBM UrbanCode Deploy is a tool for automating application deployments through your environments. It is designed to facilitate rapid feedback and continuous delivery in agile development while providing the audit trails, versioning and approvals needed in production.</a:t>
            </a:r>
            <a:endParaRPr lang="en-US" sz="1600" i="1" dirty="0" smtClean="0">
              <a:latin typeface="+mj-lt"/>
            </a:endParaRPr>
          </a:p>
        </p:txBody>
      </p:sp>
      <p:sp>
        <p:nvSpPr>
          <p:cNvPr id="5" name="TextBox 4"/>
          <p:cNvSpPr txBox="1"/>
          <p:nvPr/>
        </p:nvSpPr>
        <p:spPr>
          <a:xfrm>
            <a:off x="457200" y="3548896"/>
            <a:ext cx="8305800" cy="156966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r>
              <a:rPr lang="en-US" sz="1200" b="1" dirty="0" smtClean="0"/>
              <a:t>UrbanCode </a:t>
            </a:r>
            <a:r>
              <a:rPr lang="en-US" sz="1200" b="1" dirty="0"/>
              <a:t>Deploy provides</a:t>
            </a:r>
          </a:p>
          <a:p>
            <a:pPr marL="285750" indent="-285750" fontAlgn="base">
              <a:lnSpc>
                <a:spcPct val="150000"/>
              </a:lnSpc>
              <a:buFont typeface="Wingdings" panose="05000000000000000000" pitchFamily="2" charset="2"/>
              <a:buChar char="§"/>
            </a:pPr>
            <a:r>
              <a:rPr lang="en-US" sz="1200" dirty="0"/>
              <a:t>Automated, consistent deployments and rollbacks of applications</a:t>
            </a:r>
          </a:p>
          <a:p>
            <a:pPr marL="285750" indent="-285750" fontAlgn="base">
              <a:lnSpc>
                <a:spcPct val="150000"/>
              </a:lnSpc>
              <a:buFont typeface="Wingdings" panose="05000000000000000000" pitchFamily="2" charset="2"/>
              <a:buChar char="§"/>
            </a:pPr>
            <a:r>
              <a:rPr lang="en-US" sz="1200" dirty="0"/>
              <a:t>Orchestration of changes across servers, tiers and components</a:t>
            </a:r>
          </a:p>
          <a:p>
            <a:pPr marL="285750" indent="-285750" fontAlgn="base">
              <a:lnSpc>
                <a:spcPct val="150000"/>
              </a:lnSpc>
              <a:buFont typeface="Wingdings" panose="05000000000000000000" pitchFamily="2" charset="2"/>
              <a:buChar char="§"/>
            </a:pPr>
            <a:r>
              <a:rPr lang="en-US" sz="1200" dirty="0"/>
              <a:t>Configuration and security differences across environments</a:t>
            </a:r>
          </a:p>
          <a:p>
            <a:pPr marL="285750" indent="-285750" fontAlgn="base">
              <a:lnSpc>
                <a:spcPct val="150000"/>
              </a:lnSpc>
              <a:buFont typeface="Wingdings" panose="05000000000000000000" pitchFamily="2" charset="2"/>
              <a:buChar char="§"/>
            </a:pPr>
            <a:r>
              <a:rPr lang="en-US" sz="1200" dirty="0"/>
              <a:t>Clear visibility: what is deployed where and who changed what</a:t>
            </a:r>
          </a:p>
          <a:p>
            <a:pPr marL="285750" indent="-285750" fontAlgn="base">
              <a:lnSpc>
                <a:spcPct val="150000"/>
              </a:lnSpc>
              <a:buFont typeface="Wingdings" panose="05000000000000000000" pitchFamily="2" charset="2"/>
              <a:buChar char="§"/>
            </a:pPr>
            <a:r>
              <a:rPr lang="en-US" sz="1200" dirty="0"/>
              <a:t>Integrated with middleware, provisioning and service </a:t>
            </a:r>
            <a:r>
              <a:rPr lang="en-US" sz="1200" dirty="0" smtClean="0"/>
              <a:t>virtualization</a:t>
            </a:r>
            <a:endParaRPr lang="en-US" sz="1200" dirty="0"/>
          </a:p>
        </p:txBody>
      </p:sp>
    </p:spTree>
    <p:extLst>
      <p:ext uri="{BB962C8B-B14F-4D97-AF65-F5344CB8AC3E}">
        <p14:creationId xmlns:p14="http://schemas.microsoft.com/office/powerpoint/2010/main" val="1247007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40" y="3571874"/>
            <a:ext cx="8370887" cy="26003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ounded Rectangle 4"/>
          <p:cNvSpPr/>
          <p:nvPr/>
        </p:nvSpPr>
        <p:spPr>
          <a:xfrm>
            <a:off x="253340" y="1600200"/>
            <a:ext cx="8281060" cy="16764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1600" b="1" dirty="0">
                <a:solidFill>
                  <a:srgbClr val="FF0000"/>
                </a:solidFill>
              </a:rPr>
              <a:t>Typical </a:t>
            </a:r>
            <a:r>
              <a:rPr lang="en-US" sz="1600" b="1" dirty="0" smtClean="0">
                <a:solidFill>
                  <a:srgbClr val="FF0000"/>
                </a:solidFill>
              </a:rPr>
              <a:t>Uses:</a:t>
            </a:r>
            <a:endParaRPr lang="en-US" sz="1600" b="1" dirty="0">
              <a:solidFill>
                <a:srgbClr val="FF0000"/>
              </a:solidFill>
            </a:endParaRPr>
          </a:p>
          <a:p>
            <a:pPr>
              <a:lnSpc>
                <a:spcPct val="150000"/>
              </a:lnSpc>
            </a:pPr>
            <a:r>
              <a:rPr lang="en-US" sz="1200" b="1" dirty="0" smtClean="0">
                <a:solidFill>
                  <a:srgbClr val="FF0000"/>
                </a:solidFill>
              </a:rPr>
              <a:t>Continuous </a:t>
            </a:r>
            <a:r>
              <a:rPr lang="en-US" sz="1200" b="1" dirty="0">
                <a:solidFill>
                  <a:srgbClr val="FF0000"/>
                </a:solidFill>
              </a:rPr>
              <a:t>Delivery: </a:t>
            </a:r>
            <a:r>
              <a:rPr lang="en-US" sz="1200" dirty="0"/>
              <a:t>Integrate with build and test tools to automatically deploy, test and promote new builds</a:t>
            </a:r>
          </a:p>
          <a:p>
            <a:pPr>
              <a:lnSpc>
                <a:spcPct val="150000"/>
              </a:lnSpc>
            </a:pPr>
            <a:r>
              <a:rPr lang="en-US" sz="1200" b="1" dirty="0">
                <a:solidFill>
                  <a:srgbClr val="FF0000"/>
                </a:solidFill>
              </a:rPr>
              <a:t>Production Deployments: </a:t>
            </a:r>
            <a:r>
              <a:rPr lang="en-US" sz="1200" dirty="0"/>
              <a:t>Orchestrate a complex production deployments of applications and configuration</a:t>
            </a:r>
          </a:p>
          <a:p>
            <a:pPr>
              <a:lnSpc>
                <a:spcPct val="150000"/>
              </a:lnSpc>
            </a:pPr>
            <a:r>
              <a:rPr lang="en-US" sz="1200" b="1" dirty="0">
                <a:solidFill>
                  <a:srgbClr val="FF0000"/>
                </a:solidFill>
              </a:rPr>
              <a:t>Self-Service: </a:t>
            </a:r>
            <a:r>
              <a:rPr lang="en-US" sz="1200" dirty="0"/>
              <a:t>Grant different teams rights to “push the go button” for different applications and environments</a:t>
            </a:r>
          </a:p>
          <a:p>
            <a:pPr>
              <a:lnSpc>
                <a:spcPct val="150000"/>
              </a:lnSpc>
            </a:pPr>
            <a:r>
              <a:rPr lang="en-US" sz="1200" b="1" dirty="0">
                <a:solidFill>
                  <a:srgbClr val="FF0000"/>
                </a:solidFill>
              </a:rPr>
              <a:t>Incremental Updates: </a:t>
            </a:r>
            <a:r>
              <a:rPr lang="en-US" sz="1200" dirty="0"/>
              <a:t>Deploy only the changes components or missing incremental (patch) versions</a:t>
            </a:r>
          </a:p>
        </p:txBody>
      </p:sp>
    </p:spTree>
    <p:extLst>
      <p:ext uri="{BB962C8B-B14F-4D97-AF65-F5344CB8AC3E}">
        <p14:creationId xmlns:p14="http://schemas.microsoft.com/office/powerpoint/2010/main" val="2574110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447800"/>
            <a:ext cx="8763000" cy="2832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lnSpc>
                <a:spcPct val="150000"/>
              </a:lnSpc>
              <a:buClr>
                <a:schemeClr val="tx2"/>
              </a:buClr>
            </a:pPr>
            <a:r>
              <a:rPr lang="en-US" sz="1400" b="1" dirty="0">
                <a:solidFill>
                  <a:srgbClr val="FF0000"/>
                </a:solidFill>
              </a:rPr>
              <a:t>Key Expectations from </a:t>
            </a:r>
            <a:r>
              <a:rPr lang="en-US" sz="1400" b="1" dirty="0" smtClean="0">
                <a:solidFill>
                  <a:srgbClr val="FF0000"/>
                </a:solidFill>
              </a:rPr>
              <a:t>uDeploy:</a:t>
            </a:r>
          </a:p>
        </p:txBody>
      </p:sp>
      <p:sp>
        <p:nvSpPr>
          <p:cNvPr id="2" name="TextBox 1"/>
          <p:cNvSpPr txBox="1"/>
          <p:nvPr/>
        </p:nvSpPr>
        <p:spPr>
          <a:xfrm>
            <a:off x="152400" y="1752600"/>
            <a:ext cx="8763000" cy="460126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lnSpc>
                <a:spcPct val="150000"/>
              </a:lnSpc>
              <a:buClr>
                <a:schemeClr val="tx2"/>
              </a:buClr>
              <a:buFont typeface="Wingdings" panose="05000000000000000000" pitchFamily="2" charset="2"/>
              <a:buChar char="ü"/>
            </a:pPr>
            <a:r>
              <a:rPr lang="en-US" sz="1200" dirty="0" smtClean="0"/>
              <a:t>Multi-Platform </a:t>
            </a:r>
            <a:r>
              <a:rPr lang="en-US" sz="1200" dirty="0"/>
              <a:t>Application Deployment Automation</a:t>
            </a:r>
          </a:p>
          <a:p>
            <a:pPr marL="742950" lvl="1" indent="-285750" fontAlgn="base">
              <a:lnSpc>
                <a:spcPct val="150000"/>
              </a:lnSpc>
              <a:buClr>
                <a:schemeClr val="tx2"/>
              </a:buClr>
              <a:buFont typeface="Wingdings" panose="05000000000000000000" pitchFamily="2" charset="2"/>
              <a:buChar char="ü"/>
            </a:pPr>
            <a:r>
              <a:rPr lang="en-US" sz="1200" dirty="0" smtClean="0"/>
              <a:t>Manage </a:t>
            </a:r>
            <a:r>
              <a:rPr lang="en-US" sz="1200" dirty="0"/>
              <a:t>configurations across all environments</a:t>
            </a:r>
          </a:p>
          <a:p>
            <a:pPr marL="742950" lvl="1" indent="-285750" fontAlgn="base">
              <a:lnSpc>
                <a:spcPct val="150000"/>
              </a:lnSpc>
              <a:buClr>
                <a:schemeClr val="tx2"/>
              </a:buClr>
              <a:buFont typeface="Wingdings" panose="05000000000000000000" pitchFamily="2" charset="2"/>
              <a:buChar char="ü"/>
            </a:pPr>
            <a:r>
              <a:rPr lang="en-US" sz="1200" dirty="0"/>
              <a:t>Offer secure ‘self-service’ capabilities</a:t>
            </a:r>
          </a:p>
          <a:p>
            <a:pPr marL="742950" lvl="1" indent="-285750" fontAlgn="base">
              <a:lnSpc>
                <a:spcPct val="150000"/>
              </a:lnSpc>
              <a:buClr>
                <a:schemeClr val="tx2"/>
              </a:buClr>
              <a:buFont typeface="Wingdings" panose="05000000000000000000" pitchFamily="2" charset="2"/>
              <a:buChar char="ü"/>
            </a:pPr>
            <a:r>
              <a:rPr lang="en-US" sz="1200" dirty="0"/>
              <a:t>Increase transparency</a:t>
            </a:r>
          </a:p>
          <a:p>
            <a:pPr marL="742950" lvl="1" indent="-285750" fontAlgn="base">
              <a:lnSpc>
                <a:spcPct val="150000"/>
              </a:lnSpc>
              <a:buClr>
                <a:schemeClr val="tx2"/>
              </a:buClr>
              <a:buFont typeface="Wingdings" panose="05000000000000000000" pitchFamily="2" charset="2"/>
              <a:buChar char="ü"/>
            </a:pPr>
            <a:r>
              <a:rPr lang="en-US" sz="1200" dirty="0"/>
              <a:t>Ensure governance and compliancy </a:t>
            </a:r>
            <a:endParaRPr lang="en-US" sz="1200" dirty="0" smtClean="0"/>
          </a:p>
          <a:p>
            <a:pPr marL="628650" lvl="1" indent="-171450" fontAlgn="base">
              <a:lnSpc>
                <a:spcPct val="150000"/>
              </a:lnSpc>
              <a:buClr>
                <a:schemeClr val="tx2"/>
              </a:buClr>
              <a:buFont typeface="Wingdings" panose="05000000000000000000" pitchFamily="2" charset="2"/>
              <a:buChar char="ü"/>
            </a:pPr>
            <a:r>
              <a:rPr lang="en-US" sz="1200" dirty="0"/>
              <a:t>IBM UrbanCode Deploy Server </a:t>
            </a:r>
          </a:p>
          <a:p>
            <a:pPr lvl="1" fontAlgn="base">
              <a:lnSpc>
                <a:spcPct val="150000"/>
              </a:lnSpc>
              <a:buClr>
                <a:schemeClr val="tx2"/>
              </a:buClr>
            </a:pPr>
            <a:r>
              <a:rPr lang="en-US" sz="1200" dirty="0"/>
              <a:t>	- Rest-based services for Web UI and CLI client </a:t>
            </a:r>
          </a:p>
          <a:p>
            <a:pPr lvl="1" fontAlgn="base">
              <a:lnSpc>
                <a:spcPct val="150000"/>
              </a:lnSpc>
              <a:buClr>
                <a:schemeClr val="tx2"/>
              </a:buClr>
            </a:pPr>
            <a:r>
              <a:rPr lang="en-US" sz="1200" dirty="0"/>
              <a:t>	- Manage Application, Component, Process, Resource, Security, Environment etc. </a:t>
            </a:r>
          </a:p>
          <a:p>
            <a:pPr lvl="1" fontAlgn="base">
              <a:lnSpc>
                <a:spcPct val="150000"/>
              </a:lnSpc>
              <a:buClr>
                <a:schemeClr val="tx2"/>
              </a:buClr>
            </a:pPr>
            <a:r>
              <a:rPr lang="en-US" sz="1200" dirty="0"/>
              <a:t>	- Workflow engine for Application and Component process </a:t>
            </a:r>
          </a:p>
          <a:p>
            <a:pPr marL="628650" lvl="1" indent="-171450" fontAlgn="base">
              <a:lnSpc>
                <a:spcPct val="150000"/>
              </a:lnSpc>
              <a:buClr>
                <a:schemeClr val="tx2"/>
              </a:buClr>
              <a:buFont typeface="Wingdings" panose="05000000000000000000" pitchFamily="2" charset="2"/>
              <a:buChar char="ü"/>
            </a:pPr>
            <a:r>
              <a:rPr lang="en-US" sz="1200" dirty="0"/>
              <a:t>Component: deployable artifacts with versions </a:t>
            </a:r>
          </a:p>
          <a:p>
            <a:pPr marL="628650" lvl="1" indent="-171450" fontAlgn="base">
              <a:lnSpc>
                <a:spcPct val="150000"/>
              </a:lnSpc>
              <a:buClr>
                <a:schemeClr val="tx2"/>
              </a:buClr>
              <a:buFont typeface="Wingdings" panose="05000000000000000000" pitchFamily="2" charset="2"/>
              <a:buChar char="ü"/>
            </a:pPr>
            <a:r>
              <a:rPr lang="en-US" sz="1200" dirty="0"/>
              <a:t>Application: </a:t>
            </a:r>
          </a:p>
          <a:p>
            <a:pPr lvl="1" fontAlgn="base">
              <a:lnSpc>
                <a:spcPct val="150000"/>
              </a:lnSpc>
              <a:buClr>
                <a:schemeClr val="tx2"/>
              </a:buClr>
            </a:pPr>
            <a:r>
              <a:rPr lang="en-US" sz="1200" dirty="0"/>
              <a:t>	- Components need to be deployed together (Snapshot)</a:t>
            </a:r>
          </a:p>
          <a:p>
            <a:pPr lvl="1" fontAlgn="base">
              <a:lnSpc>
                <a:spcPct val="150000"/>
              </a:lnSpc>
              <a:buClr>
                <a:schemeClr val="tx2"/>
              </a:buClr>
            </a:pPr>
            <a:r>
              <a:rPr lang="en-US" sz="1200" dirty="0"/>
              <a:t>	- Environments which components will be deployed on </a:t>
            </a:r>
          </a:p>
          <a:p>
            <a:pPr marL="628650" lvl="1" indent="-171450" fontAlgn="base">
              <a:lnSpc>
                <a:spcPct val="150000"/>
              </a:lnSpc>
              <a:buClr>
                <a:schemeClr val="tx2"/>
              </a:buClr>
              <a:buFont typeface="Wingdings" panose="05000000000000000000" pitchFamily="2" charset="2"/>
              <a:buChar char="ü"/>
            </a:pPr>
            <a:r>
              <a:rPr lang="en-US" sz="1200" dirty="0"/>
              <a:t>Process: series of steps operate on artifacts </a:t>
            </a:r>
          </a:p>
          <a:p>
            <a:pPr marL="628650" lvl="1" indent="-171450" fontAlgn="base">
              <a:lnSpc>
                <a:spcPct val="150000"/>
              </a:lnSpc>
              <a:buClr>
                <a:schemeClr val="tx2"/>
              </a:buClr>
              <a:buFont typeface="Wingdings" panose="05000000000000000000" pitchFamily="2" charset="2"/>
              <a:buChar char="ü"/>
            </a:pPr>
            <a:r>
              <a:rPr lang="en-US" sz="1200" dirty="0"/>
              <a:t>Agent/Resource: </a:t>
            </a:r>
            <a:r>
              <a:rPr lang="en-US" sz="1200" dirty="0" err="1"/>
              <a:t>Lightweigh</a:t>
            </a:r>
            <a:r>
              <a:rPr lang="en-US" sz="1200" dirty="0"/>
              <a:t> process runs on target host</a:t>
            </a:r>
          </a:p>
          <a:p>
            <a:pPr marL="285750" indent="-285750" fontAlgn="base">
              <a:lnSpc>
                <a:spcPct val="150000"/>
              </a:lnSpc>
              <a:buClr>
                <a:schemeClr val="tx2"/>
              </a:buClr>
              <a:buFont typeface="Wingdings" panose="05000000000000000000" pitchFamily="2" charset="2"/>
              <a:buChar char="ü"/>
            </a:pPr>
            <a:r>
              <a:rPr lang="en-US" sz="1200" dirty="0" smtClean="0"/>
              <a:t>Enabling </a:t>
            </a:r>
            <a:r>
              <a:rPr lang="en-US" sz="1200" dirty="0"/>
              <a:t>clients to more rapidly deliver mobile, cloud, big data and traditional applications with high quality and low risk.</a:t>
            </a:r>
            <a:endParaRPr lang="en-US" sz="1200" b="1" dirty="0">
              <a:solidFill>
                <a:srgbClr val="FF0000"/>
              </a:solidFill>
            </a:endParaRPr>
          </a:p>
          <a:p>
            <a:pPr fontAlgn="base">
              <a:buClr>
                <a:schemeClr val="tx2"/>
              </a:buClr>
            </a:pPr>
            <a:endParaRPr lang="en-US" sz="1100" dirty="0" smtClean="0">
              <a:latin typeface="+mj-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361" y="1447800"/>
            <a:ext cx="42576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3377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474684"/>
            <a:ext cx="4572000" cy="29084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lnSpc>
                <a:spcPct val="150000"/>
              </a:lnSpc>
              <a:buClr>
                <a:schemeClr val="tx2"/>
              </a:buClr>
            </a:pPr>
            <a:r>
              <a:rPr lang="en-US" sz="1600" b="1" dirty="0">
                <a:solidFill>
                  <a:srgbClr val="FF0000"/>
                </a:solidFill>
              </a:rPr>
              <a:t>Key Features:	</a:t>
            </a:r>
            <a:endParaRPr lang="en-US" sz="1600" dirty="0"/>
          </a:p>
          <a:p>
            <a:pPr marL="628650" lvl="1" indent="-171450" fontAlgn="base">
              <a:lnSpc>
                <a:spcPct val="150000"/>
              </a:lnSpc>
              <a:buClr>
                <a:schemeClr val="tx2"/>
              </a:buClr>
              <a:buFont typeface="Wingdings" panose="05000000000000000000" pitchFamily="2" charset="2"/>
              <a:buChar char="ü"/>
            </a:pPr>
            <a:r>
              <a:rPr lang="en-US" sz="1600" dirty="0"/>
              <a:t>Multi-Tier Application </a:t>
            </a:r>
            <a:r>
              <a:rPr lang="en-US" sz="1600" dirty="0" smtClean="0"/>
              <a:t>Models</a:t>
            </a:r>
          </a:p>
          <a:p>
            <a:pPr marL="628650" lvl="1" indent="-171450" fontAlgn="base">
              <a:lnSpc>
                <a:spcPct val="150000"/>
              </a:lnSpc>
              <a:buClr>
                <a:schemeClr val="tx2"/>
              </a:buClr>
              <a:buFont typeface="Wingdings" panose="05000000000000000000" pitchFamily="2" charset="2"/>
              <a:buChar char="ü"/>
            </a:pPr>
            <a:r>
              <a:rPr lang="en-US" sz="1600" dirty="0"/>
              <a:t>Easy Process Designer</a:t>
            </a:r>
          </a:p>
          <a:p>
            <a:pPr marL="628650" lvl="1" indent="-171450" fontAlgn="base">
              <a:lnSpc>
                <a:spcPct val="150000"/>
              </a:lnSpc>
              <a:buClr>
                <a:schemeClr val="tx2"/>
              </a:buClr>
              <a:buFont typeface="Wingdings" panose="05000000000000000000" pitchFamily="2" charset="2"/>
              <a:buChar char="ü"/>
            </a:pPr>
            <a:r>
              <a:rPr lang="en-US" sz="1600" dirty="0"/>
              <a:t>Quality Gates and </a:t>
            </a:r>
            <a:r>
              <a:rPr lang="en-US" sz="1600" dirty="0" smtClean="0"/>
              <a:t>Approvals</a:t>
            </a:r>
          </a:p>
          <a:p>
            <a:pPr marL="628650" lvl="1" indent="-171450" fontAlgn="base">
              <a:lnSpc>
                <a:spcPct val="150000"/>
              </a:lnSpc>
              <a:buClr>
                <a:schemeClr val="tx2"/>
              </a:buClr>
              <a:buFont typeface="Wingdings" panose="05000000000000000000" pitchFamily="2" charset="2"/>
              <a:buChar char="ü"/>
            </a:pPr>
            <a:r>
              <a:rPr lang="en-US" sz="1600" dirty="0"/>
              <a:t>Integrations Replace Custom </a:t>
            </a:r>
            <a:r>
              <a:rPr lang="en-US" sz="1600" dirty="0" smtClean="0"/>
              <a:t>Scripting</a:t>
            </a:r>
          </a:p>
          <a:p>
            <a:pPr marL="628650" lvl="1" indent="-171450" fontAlgn="base">
              <a:lnSpc>
                <a:spcPct val="150000"/>
              </a:lnSpc>
              <a:buClr>
                <a:schemeClr val="tx2"/>
              </a:buClr>
              <a:buFont typeface="Wingdings" panose="05000000000000000000" pitchFamily="2" charset="2"/>
              <a:buChar char="ü"/>
            </a:pPr>
            <a:r>
              <a:rPr lang="en-US" sz="1600" dirty="0" smtClean="0"/>
              <a:t>Scalable </a:t>
            </a:r>
            <a:r>
              <a:rPr lang="en-US" sz="1600" dirty="0"/>
              <a:t>Distributed Automation</a:t>
            </a:r>
          </a:p>
          <a:p>
            <a:pPr marL="628650" lvl="1" indent="-171450" fontAlgn="base">
              <a:lnSpc>
                <a:spcPct val="150000"/>
              </a:lnSpc>
              <a:buClr>
                <a:schemeClr val="tx2"/>
              </a:buClr>
              <a:buFont typeface="Wingdings" panose="05000000000000000000" pitchFamily="2" charset="2"/>
              <a:buChar char="ü"/>
            </a:pPr>
            <a:r>
              <a:rPr lang="en-US" sz="1600" dirty="0" smtClean="0"/>
              <a:t>Track </a:t>
            </a:r>
            <a:r>
              <a:rPr lang="en-US" sz="1600" dirty="0"/>
              <a:t>What is Where: </a:t>
            </a:r>
            <a:r>
              <a:rPr lang="en-US" sz="1600" dirty="0" smtClean="0"/>
              <a:t>Inventory</a:t>
            </a:r>
          </a:p>
          <a:p>
            <a:pPr marL="628650" lvl="1" indent="-171450" fontAlgn="base">
              <a:lnSpc>
                <a:spcPct val="150000"/>
              </a:lnSpc>
              <a:buClr>
                <a:schemeClr val="tx2"/>
              </a:buClr>
              <a:buFont typeface="Wingdings" panose="05000000000000000000" pitchFamily="2" charset="2"/>
              <a:buChar char="ü"/>
            </a:pPr>
            <a:endParaRPr lang="en-US" sz="1400" dirty="0"/>
          </a:p>
        </p:txBody>
      </p:sp>
      <p:pic>
        <p:nvPicPr>
          <p:cNvPr id="7174" name="Picture 6" descr="C:\Users\KV113813\Pictur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588207"/>
            <a:ext cx="1623365" cy="1139635"/>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Users\KV113813\Picture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1704" y="1143000"/>
            <a:ext cx="2042391" cy="143401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Users\KV113813\Picture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408863"/>
            <a:ext cx="1838117" cy="1324937"/>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C:\Users\KV113813\Pictures\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542862"/>
            <a:ext cx="2476500" cy="107785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C:\Users\KV113813\Pictures\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410200"/>
            <a:ext cx="1520951" cy="1047593"/>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descr="C:\Users\KV113813\Pictures\1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8816" y="4577117"/>
            <a:ext cx="1641284" cy="100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613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1529715"/>
            <a:ext cx="5511800" cy="615553"/>
          </a:xfrm>
        </p:spPr>
        <p:txBody>
          <a:bodyPr/>
          <a:lstStyle/>
          <a:p>
            <a:r>
              <a:rPr lang="en-US" dirty="0"/>
              <a:t>UrbanCode </a:t>
            </a:r>
            <a:r>
              <a:rPr lang="en-US" dirty="0" smtClean="0"/>
              <a:t>Release</a:t>
            </a:r>
            <a:endParaRPr lang="en-US" dirty="0"/>
          </a:p>
        </p:txBody>
      </p:sp>
      <p:sp>
        <p:nvSpPr>
          <p:cNvPr id="4" name="TextBox 3"/>
          <p:cNvSpPr txBox="1"/>
          <p:nvPr/>
        </p:nvSpPr>
        <p:spPr>
          <a:xfrm>
            <a:off x="533400" y="2385536"/>
            <a:ext cx="8229600"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600" i="1" dirty="0" smtClean="0">
                <a:latin typeface="+mj-lt"/>
              </a:rPr>
              <a:t>IBM </a:t>
            </a:r>
            <a:r>
              <a:rPr lang="en-US" sz="1600" i="1" dirty="0">
                <a:latin typeface="+mj-lt"/>
              </a:rPr>
              <a:t>UrbanCode Release, formerly called </a:t>
            </a:r>
            <a:r>
              <a:rPr lang="en-US" sz="1600" i="1" dirty="0" err="1">
                <a:latin typeface="+mj-lt"/>
              </a:rPr>
              <a:t>uRelease</a:t>
            </a:r>
            <a:r>
              <a:rPr lang="en-US" sz="1600" i="1" dirty="0">
                <a:latin typeface="+mj-lt"/>
              </a:rPr>
              <a:t>, is a collaborative release management tool that helps you handle the growing number and complexity of releases. </a:t>
            </a:r>
            <a:r>
              <a:rPr lang="en-US" sz="1600" i="1" dirty="0" smtClean="0">
                <a:latin typeface="+mj-lt"/>
              </a:rPr>
              <a:t>We can </a:t>
            </a:r>
            <a:r>
              <a:rPr lang="en-US" sz="1600" i="1" dirty="0">
                <a:latin typeface="+mj-lt"/>
              </a:rPr>
              <a:t>plan, execute, and track a release through every stage of the delivery lifecycle</a:t>
            </a:r>
            <a:r>
              <a:rPr lang="en-US" sz="1600" i="1" dirty="0" smtClean="0">
                <a:latin typeface="+mj-lt"/>
              </a:rPr>
              <a:t>..</a:t>
            </a:r>
          </a:p>
        </p:txBody>
      </p:sp>
      <p:sp>
        <p:nvSpPr>
          <p:cNvPr id="5" name="TextBox 4"/>
          <p:cNvSpPr txBox="1"/>
          <p:nvPr/>
        </p:nvSpPr>
        <p:spPr>
          <a:xfrm>
            <a:off x="457200" y="3332441"/>
            <a:ext cx="8305800" cy="146815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r>
              <a:rPr lang="en-US" sz="1400" b="1" dirty="0" smtClean="0"/>
              <a:t>UrbanCode </a:t>
            </a:r>
            <a:r>
              <a:rPr lang="en-US" sz="1400" b="1" dirty="0"/>
              <a:t>Deploy </a:t>
            </a:r>
            <a:r>
              <a:rPr lang="en-US" sz="1400" b="1" dirty="0" smtClean="0"/>
              <a:t>Release</a:t>
            </a:r>
            <a:endParaRPr lang="en-US" sz="1400" b="1" dirty="0"/>
          </a:p>
          <a:p>
            <a:pPr marL="285750" indent="-285750" fontAlgn="base">
              <a:lnSpc>
                <a:spcPct val="150000"/>
              </a:lnSpc>
              <a:buFont typeface="Wingdings" panose="05000000000000000000" pitchFamily="2" charset="2"/>
              <a:buChar char="§"/>
            </a:pPr>
            <a:r>
              <a:rPr lang="en-US" sz="1400" dirty="0" smtClean="0"/>
              <a:t>Collaborative</a:t>
            </a:r>
            <a:r>
              <a:rPr lang="en-US" sz="1400" dirty="0"/>
              <a:t>, web based release day planning and execution</a:t>
            </a:r>
          </a:p>
          <a:p>
            <a:pPr marL="285750" indent="-285750" fontAlgn="base">
              <a:lnSpc>
                <a:spcPct val="150000"/>
              </a:lnSpc>
              <a:buFont typeface="Wingdings" panose="05000000000000000000" pitchFamily="2" charset="2"/>
              <a:buChar char="§"/>
            </a:pPr>
            <a:r>
              <a:rPr lang="en-US" sz="1400" dirty="0"/>
              <a:t>Insight into which projects in a release are on time</a:t>
            </a:r>
          </a:p>
          <a:p>
            <a:pPr marL="285750" indent="-285750" fontAlgn="base">
              <a:lnSpc>
                <a:spcPct val="150000"/>
              </a:lnSpc>
              <a:buFont typeface="Wingdings" panose="05000000000000000000" pitchFamily="2" charset="2"/>
              <a:buChar char="§"/>
            </a:pPr>
            <a:r>
              <a:rPr lang="en-US" sz="1400" dirty="0"/>
              <a:t>Clear visibility into which versions of each app are in each environment</a:t>
            </a:r>
          </a:p>
          <a:p>
            <a:pPr marL="285750" indent="-285750" fontAlgn="base">
              <a:lnSpc>
                <a:spcPct val="150000"/>
              </a:lnSpc>
              <a:buFont typeface="Wingdings" panose="05000000000000000000" pitchFamily="2" charset="2"/>
              <a:buChar char="§"/>
            </a:pPr>
            <a:r>
              <a:rPr lang="en-US" sz="1400" dirty="0"/>
              <a:t>Enforced quality gates governing advancement into environments</a:t>
            </a:r>
          </a:p>
        </p:txBody>
      </p:sp>
      <p:sp>
        <p:nvSpPr>
          <p:cNvPr id="2" name="TextBox 1"/>
          <p:cNvSpPr txBox="1"/>
          <p:nvPr/>
        </p:nvSpPr>
        <p:spPr>
          <a:xfrm>
            <a:off x="228600" y="5410200"/>
            <a:ext cx="8610600"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400" i="1" dirty="0" smtClean="0"/>
              <a:t>“An </a:t>
            </a:r>
            <a:r>
              <a:rPr lang="en-US" sz="1400" i="1" dirty="0"/>
              <a:t>intelligent collaboration release management solution that replaces error-prone manual spreadsheets and streamlines release activities for application and infrastructure changes</a:t>
            </a:r>
            <a:r>
              <a:rPr lang="en-US" sz="1400" i="1" dirty="0" smtClean="0"/>
              <a:t>.”</a:t>
            </a:r>
            <a:endParaRPr lang="en-US" sz="1400" i="1" dirty="0" smtClean="0">
              <a:latin typeface="+mj-lt"/>
            </a:endParaRPr>
          </a:p>
        </p:txBody>
      </p:sp>
    </p:spTree>
    <p:extLst>
      <p:ext uri="{BB962C8B-B14F-4D97-AF65-F5344CB8AC3E}">
        <p14:creationId xmlns:p14="http://schemas.microsoft.com/office/powerpoint/2010/main" val="201093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81940" y="1295400"/>
            <a:ext cx="8281060" cy="3505200"/>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50000"/>
              </a:lnSpc>
            </a:pPr>
            <a:r>
              <a:rPr lang="en-US" sz="1600" b="1" dirty="0">
                <a:solidFill>
                  <a:srgbClr val="FF0000"/>
                </a:solidFill>
              </a:rPr>
              <a:t>Typical </a:t>
            </a:r>
            <a:r>
              <a:rPr lang="en-US" sz="1600" b="1" dirty="0" smtClean="0">
                <a:solidFill>
                  <a:srgbClr val="FF0000"/>
                </a:solidFill>
              </a:rPr>
              <a:t>Uses:</a:t>
            </a:r>
            <a:endParaRPr lang="en-US" sz="1600" b="1" dirty="0">
              <a:solidFill>
                <a:srgbClr val="FF0000"/>
              </a:solidFill>
            </a:endParaRPr>
          </a:p>
          <a:p>
            <a:pPr fontAlgn="base">
              <a:lnSpc>
                <a:spcPct val="150000"/>
              </a:lnSpc>
            </a:pPr>
            <a:r>
              <a:rPr lang="en-US" sz="1200" b="1" dirty="0" smtClean="0">
                <a:solidFill>
                  <a:srgbClr val="FF0000"/>
                </a:solidFill>
              </a:rPr>
              <a:t>Identify </a:t>
            </a:r>
            <a:r>
              <a:rPr lang="en-US" sz="1200" b="1" dirty="0">
                <a:solidFill>
                  <a:srgbClr val="FF0000"/>
                </a:solidFill>
              </a:rPr>
              <a:t>Release Dependencies:</a:t>
            </a:r>
            <a:r>
              <a:rPr lang="en-US" sz="1200" dirty="0"/>
              <a:t> From initial planning through discovery in testing, easily identify and track release dependencies across applications and infrastructure.</a:t>
            </a:r>
          </a:p>
          <a:p>
            <a:pPr fontAlgn="base">
              <a:lnSpc>
                <a:spcPct val="150000"/>
              </a:lnSpc>
            </a:pPr>
            <a:r>
              <a:rPr lang="en-US" sz="1200" b="1" dirty="0">
                <a:solidFill>
                  <a:srgbClr val="FF0000"/>
                </a:solidFill>
              </a:rPr>
              <a:t>Release Planning and Tracking: </a:t>
            </a:r>
            <a:r>
              <a:rPr lang="en-US" sz="1200" dirty="0"/>
              <a:t>Map applications, changes, and initiatives to releases, and track the completion of Application changes and attainment of quality certifications for applications in a release.</a:t>
            </a:r>
          </a:p>
          <a:p>
            <a:pPr fontAlgn="base">
              <a:lnSpc>
                <a:spcPct val="150000"/>
              </a:lnSpc>
            </a:pPr>
            <a:r>
              <a:rPr lang="en-US" sz="1200" b="1" dirty="0">
                <a:solidFill>
                  <a:srgbClr val="FF0000"/>
                </a:solidFill>
              </a:rPr>
              <a:t>Easier Release Days: </a:t>
            </a:r>
            <a:r>
              <a:rPr lang="en-US" sz="1200" dirty="0"/>
              <a:t>Build an executable deployment plan that seamlessly notifies team members of work to do, and triggers automated tasks while providing up-to-date status that everyone can see.</a:t>
            </a:r>
          </a:p>
          <a:p>
            <a:pPr fontAlgn="base">
              <a:lnSpc>
                <a:spcPct val="150000"/>
              </a:lnSpc>
            </a:pPr>
            <a:r>
              <a:rPr lang="en-US" sz="1200" b="1" dirty="0">
                <a:solidFill>
                  <a:srgbClr val="FF0000"/>
                </a:solidFill>
              </a:rPr>
              <a:t>Handle More Releases: </a:t>
            </a:r>
            <a:r>
              <a:rPr lang="en-US" sz="1200" dirty="0"/>
              <a:t>Accommodate a growing number of release using more templates, automatic rules, and visibility that mitigates risk.</a:t>
            </a:r>
          </a:p>
          <a:p>
            <a:pPr fontAlgn="base">
              <a:lnSpc>
                <a:spcPct val="150000"/>
              </a:lnSpc>
            </a:pPr>
            <a:r>
              <a:rPr lang="en-US" sz="1200" b="1" dirty="0">
                <a:solidFill>
                  <a:srgbClr val="FF0000"/>
                </a:solidFill>
              </a:rPr>
              <a:t>Multi-Application Continuous Delivery: </a:t>
            </a:r>
            <a:r>
              <a:rPr lang="en-US" sz="1200" dirty="0"/>
              <a:t>Rules for automatic promotion across groups of applications enables applications to take advantage of continuous delivery techniques.</a:t>
            </a:r>
          </a:p>
          <a:p>
            <a:pPr>
              <a:lnSpc>
                <a:spcPct val="150000"/>
              </a:lnSpc>
            </a:pPr>
            <a:endParaRPr lang="en-US" sz="1200" dirty="0"/>
          </a:p>
        </p:txBody>
      </p:sp>
    </p:spTree>
    <p:extLst>
      <p:ext uri="{BB962C8B-B14F-4D97-AF65-F5344CB8AC3E}">
        <p14:creationId xmlns:p14="http://schemas.microsoft.com/office/powerpoint/2010/main" val="188117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00300" y="1202324"/>
            <a:ext cx="5372100" cy="61555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b="1" dirty="0" smtClean="0">
                <a:solidFill>
                  <a:srgbClr val="FF0000"/>
                </a:solidFill>
              </a:rPr>
              <a:t>Urban Code Release - Highlights</a:t>
            </a:r>
            <a:endParaRPr lang="en-US" sz="1600" b="1" dirty="0">
              <a:latin typeface="+mj-lt"/>
            </a:endParaRPr>
          </a:p>
          <a:p>
            <a:pPr fontAlgn="base">
              <a:buClr>
                <a:schemeClr val="tx2"/>
              </a:buClr>
            </a:pPr>
            <a:endParaRPr lang="en-US" sz="1600" dirty="0" smtClean="0">
              <a:latin typeface="+mj-lt"/>
            </a:endParaRPr>
          </a:p>
        </p:txBody>
      </p:sp>
      <p:sp>
        <p:nvSpPr>
          <p:cNvPr id="6" name="Rounded Rectangle 5"/>
          <p:cNvSpPr/>
          <p:nvPr/>
        </p:nvSpPr>
        <p:spPr>
          <a:xfrm>
            <a:off x="457200" y="1752600"/>
            <a:ext cx="3886200" cy="2057400"/>
          </a:xfrm>
          <a:prstGeom prst="roundRect">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a:solidFill>
                  <a:srgbClr val="FF0000"/>
                </a:solidFill>
              </a:rPr>
              <a:t>Planning</a:t>
            </a:r>
          </a:p>
          <a:p>
            <a:pPr algn="ctr">
              <a:lnSpc>
                <a:spcPct val="150000"/>
              </a:lnSpc>
            </a:pPr>
            <a:r>
              <a:rPr lang="en-US" sz="1400" i="1" dirty="0"/>
              <a:t>Prepare Releases for Development</a:t>
            </a:r>
          </a:p>
          <a:p>
            <a:pPr marL="285750" indent="-285750">
              <a:lnSpc>
                <a:spcPct val="150000"/>
              </a:lnSpc>
              <a:buFont typeface="Wingdings" panose="05000000000000000000" pitchFamily="2" charset="2"/>
              <a:buChar char="ü"/>
            </a:pPr>
            <a:r>
              <a:rPr lang="en-US" sz="1400" dirty="0" smtClean="0"/>
              <a:t>Schedule </a:t>
            </a:r>
            <a:r>
              <a:rPr lang="en-US" sz="1400" dirty="0"/>
              <a:t>releases</a:t>
            </a:r>
          </a:p>
          <a:p>
            <a:pPr marL="285750" indent="-285750">
              <a:buFont typeface="Wingdings" panose="05000000000000000000" pitchFamily="2" charset="2"/>
              <a:buChar char="ü"/>
            </a:pPr>
            <a:r>
              <a:rPr lang="en-US" sz="1400" dirty="0" smtClean="0"/>
              <a:t>Release </a:t>
            </a:r>
            <a:r>
              <a:rPr lang="en-US" sz="1400" dirty="0"/>
              <a:t>content impacting </a:t>
            </a:r>
            <a:r>
              <a:rPr lang="en-US" sz="1400" dirty="0" smtClean="0"/>
              <a:t>multiple applications</a:t>
            </a:r>
            <a:endParaRPr lang="en-US" sz="1400" dirty="0"/>
          </a:p>
          <a:p>
            <a:pPr marL="285750" indent="-285750">
              <a:buFont typeface="Wingdings" panose="05000000000000000000" pitchFamily="2" charset="2"/>
              <a:buChar char="ü"/>
            </a:pPr>
            <a:r>
              <a:rPr lang="en-US" sz="1400" dirty="0" smtClean="0"/>
              <a:t>Project </a:t>
            </a:r>
            <a:r>
              <a:rPr lang="en-US" sz="1400" dirty="0"/>
              <a:t>and release kickoff</a:t>
            </a:r>
          </a:p>
          <a:p>
            <a:pPr marL="285750" indent="-285750">
              <a:buFont typeface="Wingdings" panose="05000000000000000000" pitchFamily="2" charset="2"/>
              <a:buChar char="ü"/>
            </a:pPr>
            <a:r>
              <a:rPr lang="en-US" sz="1400" dirty="0" smtClean="0"/>
              <a:t>Include</a:t>
            </a:r>
            <a:r>
              <a:rPr lang="en-US" sz="1400" dirty="0"/>
              <a:t>: Dev, Vendors, COTs </a:t>
            </a:r>
            <a:r>
              <a:rPr lang="en-US" sz="1400" dirty="0" smtClean="0"/>
              <a:t>&amp; infrastructure</a:t>
            </a:r>
            <a:endParaRPr lang="en-US" sz="1400" dirty="0"/>
          </a:p>
        </p:txBody>
      </p:sp>
      <p:sp>
        <p:nvSpPr>
          <p:cNvPr id="7" name="Rounded Rectangle 6"/>
          <p:cNvSpPr/>
          <p:nvPr/>
        </p:nvSpPr>
        <p:spPr>
          <a:xfrm>
            <a:off x="4648200" y="1752600"/>
            <a:ext cx="3962400" cy="2057400"/>
          </a:xfrm>
          <a:prstGeom prst="roundRect">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solidFill>
                  <a:srgbClr val="FF0000"/>
                </a:solidFill>
              </a:rPr>
              <a:t>Tracking</a:t>
            </a:r>
            <a:endParaRPr lang="en-US" sz="1400" b="1" dirty="0">
              <a:solidFill>
                <a:srgbClr val="FF0000"/>
              </a:solidFill>
            </a:endParaRPr>
          </a:p>
          <a:p>
            <a:pPr algn="ctr"/>
            <a:r>
              <a:rPr lang="en-US" sz="1400" i="1" dirty="0"/>
              <a:t>Focus release effort appropriately for</a:t>
            </a:r>
          </a:p>
          <a:p>
            <a:pPr algn="ctr"/>
            <a:r>
              <a:rPr lang="en-US" sz="1400" i="1" dirty="0"/>
              <a:t>successful delivery</a:t>
            </a:r>
          </a:p>
          <a:p>
            <a:pPr marL="285750" indent="-285750">
              <a:lnSpc>
                <a:spcPct val="150000"/>
              </a:lnSpc>
              <a:buFont typeface="Wingdings" panose="05000000000000000000" pitchFamily="2" charset="2"/>
              <a:buChar char="ü"/>
            </a:pPr>
            <a:r>
              <a:rPr lang="en-US" sz="1400" dirty="0" smtClean="0"/>
              <a:t>Development </a:t>
            </a:r>
            <a:r>
              <a:rPr lang="en-US" sz="1400" dirty="0"/>
              <a:t>&amp; test efforts are on-track</a:t>
            </a:r>
          </a:p>
          <a:p>
            <a:pPr marL="285750" indent="-285750">
              <a:buFont typeface="Wingdings" panose="05000000000000000000" pitchFamily="2" charset="2"/>
              <a:buChar char="ü"/>
            </a:pPr>
            <a:r>
              <a:rPr lang="en-US" sz="1400" dirty="0" smtClean="0"/>
              <a:t>Dependencies </a:t>
            </a:r>
            <a:r>
              <a:rPr lang="en-US" sz="1400" dirty="0"/>
              <a:t>&amp; impacts of changes</a:t>
            </a:r>
          </a:p>
          <a:p>
            <a:r>
              <a:rPr lang="en-US" sz="1400" dirty="0"/>
              <a:t>are accounted for</a:t>
            </a:r>
          </a:p>
          <a:p>
            <a:pPr marL="742950" lvl="1" indent="-285750">
              <a:buFont typeface="Arial" panose="020B0604020202020204" pitchFamily="34" charset="0"/>
              <a:buChar char="•"/>
            </a:pPr>
            <a:r>
              <a:rPr lang="en-US" sz="1400" dirty="0" smtClean="0"/>
              <a:t>Risks </a:t>
            </a:r>
            <a:r>
              <a:rPr lang="en-US" sz="1400" dirty="0"/>
              <a:t>monitored and mitigated</a:t>
            </a:r>
          </a:p>
          <a:p>
            <a:pPr marL="742950" lvl="1" indent="-285750">
              <a:buFont typeface="Arial" panose="020B0604020202020204" pitchFamily="34" charset="0"/>
              <a:buChar char="•"/>
            </a:pPr>
            <a:r>
              <a:rPr lang="en-US" sz="1400" dirty="0" smtClean="0"/>
              <a:t>Release-day </a:t>
            </a:r>
            <a:r>
              <a:rPr lang="en-US" sz="1400" dirty="0"/>
              <a:t>planning</a:t>
            </a:r>
          </a:p>
        </p:txBody>
      </p:sp>
      <p:sp>
        <p:nvSpPr>
          <p:cNvPr id="8" name="Rounded Rectangle 7"/>
          <p:cNvSpPr/>
          <p:nvPr/>
        </p:nvSpPr>
        <p:spPr>
          <a:xfrm>
            <a:off x="457200" y="4191000"/>
            <a:ext cx="3886200" cy="2057400"/>
          </a:xfrm>
          <a:prstGeom prst="roundRect">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r>
              <a:rPr lang="en-US" sz="1400" b="1" dirty="0" smtClean="0">
                <a:solidFill>
                  <a:srgbClr val="FF0000"/>
                </a:solidFill>
              </a:rPr>
              <a:t>Governance</a:t>
            </a:r>
          </a:p>
          <a:p>
            <a:pPr algn="ctr"/>
            <a:r>
              <a:rPr lang="en-US" sz="1400" i="1" dirty="0" smtClean="0"/>
              <a:t>Rapidly </a:t>
            </a:r>
            <a:r>
              <a:rPr lang="en-US" sz="1400" i="1" dirty="0"/>
              <a:t>move changes through</a:t>
            </a:r>
          </a:p>
          <a:p>
            <a:pPr algn="ctr"/>
            <a:r>
              <a:rPr lang="en-US" sz="1400" i="1" dirty="0"/>
              <a:t>pipeline w/o destabilizing </a:t>
            </a:r>
            <a:r>
              <a:rPr lang="en-US" sz="1400" i="1" dirty="0" err="1"/>
              <a:t>envs</a:t>
            </a:r>
            <a:endParaRPr lang="en-US" sz="1400" i="1" dirty="0" smtClean="0"/>
          </a:p>
          <a:p>
            <a:pPr marL="285750" indent="-285750">
              <a:lnSpc>
                <a:spcPct val="150000"/>
              </a:lnSpc>
              <a:buFont typeface="Wingdings" panose="05000000000000000000" pitchFamily="2" charset="2"/>
              <a:buChar char="ü"/>
            </a:pPr>
            <a:r>
              <a:rPr lang="en-US" sz="1400" dirty="0" smtClean="0"/>
              <a:t>Deployments </a:t>
            </a:r>
            <a:r>
              <a:rPr lang="en-US" sz="1400" dirty="0"/>
              <a:t>controlled via quality</a:t>
            </a:r>
          </a:p>
          <a:p>
            <a:r>
              <a:rPr lang="en-US" sz="1400" dirty="0"/>
              <a:t>	</a:t>
            </a:r>
            <a:r>
              <a:rPr lang="en-US" sz="1400" dirty="0" smtClean="0"/>
              <a:t>gates </a:t>
            </a:r>
            <a:r>
              <a:rPr lang="en-US" sz="1400" dirty="0"/>
              <a:t>&amp; approvals</a:t>
            </a:r>
          </a:p>
          <a:p>
            <a:pPr marL="285750" indent="-285750">
              <a:buFont typeface="Wingdings" panose="05000000000000000000" pitchFamily="2" charset="2"/>
              <a:buChar char="ü"/>
            </a:pPr>
            <a:r>
              <a:rPr lang="en-US" sz="1400" dirty="0" smtClean="0"/>
              <a:t>Detailed </a:t>
            </a:r>
            <a:r>
              <a:rPr lang="en-US" sz="1400" dirty="0"/>
              <a:t>deployment plans</a:t>
            </a:r>
          </a:p>
          <a:p>
            <a:pPr marL="285750" indent="-285750">
              <a:buFont typeface="Wingdings" panose="05000000000000000000" pitchFamily="2" charset="2"/>
              <a:buChar char="ü"/>
            </a:pPr>
            <a:r>
              <a:rPr lang="en-US" sz="1400" dirty="0" smtClean="0"/>
              <a:t>Audit </a:t>
            </a:r>
            <a:r>
              <a:rPr lang="en-US" sz="1400" dirty="0"/>
              <a:t>trail</a:t>
            </a:r>
          </a:p>
        </p:txBody>
      </p:sp>
      <p:sp>
        <p:nvSpPr>
          <p:cNvPr id="9" name="Rounded Rectangle 8"/>
          <p:cNvSpPr/>
          <p:nvPr/>
        </p:nvSpPr>
        <p:spPr>
          <a:xfrm>
            <a:off x="4648200" y="4191000"/>
            <a:ext cx="3962400" cy="2057400"/>
          </a:xfrm>
          <a:prstGeom prst="roundRect">
            <a:avLst/>
          </a:prstGeom>
          <a:solidFill>
            <a:schemeClr val="bg1"/>
          </a:solid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r>
              <a:rPr lang="en-US" sz="1400" b="1" dirty="0">
                <a:solidFill>
                  <a:srgbClr val="FF0000"/>
                </a:solidFill>
              </a:rPr>
              <a:t>Automation</a:t>
            </a:r>
          </a:p>
          <a:p>
            <a:pPr algn="ctr"/>
            <a:r>
              <a:rPr lang="en-US" sz="1400" dirty="0"/>
              <a:t>Guarantee deploys are identical across</a:t>
            </a:r>
          </a:p>
          <a:p>
            <a:pPr algn="ctr"/>
            <a:r>
              <a:rPr lang="en-US" sz="1400" dirty="0" err="1"/>
              <a:t>envs</a:t>
            </a:r>
            <a:r>
              <a:rPr lang="en-US" sz="1400" dirty="0"/>
              <a:t> &amp; </a:t>
            </a:r>
            <a:r>
              <a:rPr lang="en-US" sz="1400" dirty="0" smtClean="0"/>
              <a:t>reproducible</a:t>
            </a:r>
          </a:p>
          <a:p>
            <a:pPr marL="285750" indent="-285750">
              <a:lnSpc>
                <a:spcPct val="150000"/>
              </a:lnSpc>
              <a:buFont typeface="Wingdings" panose="05000000000000000000" pitchFamily="2" charset="2"/>
              <a:buChar char="ü"/>
            </a:pPr>
            <a:r>
              <a:rPr lang="en-US" sz="1400" dirty="0"/>
              <a:t>Push-button, standard processes</a:t>
            </a:r>
          </a:p>
          <a:p>
            <a:pPr marL="285750" indent="-285750">
              <a:buFont typeface="Wingdings" panose="05000000000000000000" pitchFamily="2" charset="2"/>
              <a:buChar char="ü"/>
            </a:pPr>
            <a:r>
              <a:rPr lang="en-US" sz="1400" dirty="0" smtClean="0"/>
              <a:t>All </a:t>
            </a:r>
            <a:r>
              <a:rPr lang="en-US" sz="1400" dirty="0"/>
              <a:t>deployment artifacts versioned</a:t>
            </a:r>
          </a:p>
          <a:p>
            <a:pPr marL="285750" indent="-285750">
              <a:buFont typeface="Wingdings" panose="05000000000000000000" pitchFamily="2" charset="2"/>
              <a:buChar char="ü"/>
            </a:pPr>
            <a:r>
              <a:rPr lang="en-US" sz="1400" dirty="0" smtClean="0"/>
              <a:t>Inventory </a:t>
            </a:r>
            <a:r>
              <a:rPr lang="en-US" sz="1400" dirty="0"/>
              <a:t>of artifacts deployed to each</a:t>
            </a:r>
          </a:p>
          <a:p>
            <a:r>
              <a:rPr lang="en-US" sz="1400" dirty="0" smtClean="0"/>
              <a:t>	environment</a:t>
            </a:r>
            <a:endParaRPr lang="en-US" sz="1400" dirty="0"/>
          </a:p>
        </p:txBody>
      </p:sp>
    </p:spTree>
    <p:extLst>
      <p:ext uri="{BB962C8B-B14F-4D97-AF65-F5344CB8AC3E}">
        <p14:creationId xmlns:p14="http://schemas.microsoft.com/office/powerpoint/2010/main" val="3799526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691" y="1219200"/>
            <a:ext cx="7620000" cy="109260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b="1" dirty="0" smtClean="0">
                <a:solidFill>
                  <a:srgbClr val="FF0000"/>
                </a:solidFill>
                <a:latin typeface="+mj-lt"/>
              </a:rPr>
              <a:t>Key Features of </a:t>
            </a:r>
            <a:r>
              <a:rPr lang="en-US" b="1" dirty="0" err="1" smtClean="0">
                <a:solidFill>
                  <a:srgbClr val="FF0000"/>
                </a:solidFill>
                <a:latin typeface="+mj-lt"/>
              </a:rPr>
              <a:t>Urbon</a:t>
            </a:r>
            <a:r>
              <a:rPr lang="en-US" b="1" dirty="0" smtClean="0">
                <a:solidFill>
                  <a:srgbClr val="FF0000"/>
                </a:solidFill>
                <a:latin typeface="+mj-lt"/>
              </a:rPr>
              <a:t> Code Release</a:t>
            </a:r>
          </a:p>
          <a:p>
            <a:pPr>
              <a:lnSpc>
                <a:spcPct val="150000"/>
              </a:lnSpc>
            </a:pPr>
            <a:r>
              <a:rPr lang="en-US" sz="1200" b="1" dirty="0" smtClean="0">
                <a:solidFill>
                  <a:srgbClr val="FF0000"/>
                </a:solidFill>
              </a:rPr>
              <a:t>Increased </a:t>
            </a:r>
            <a:r>
              <a:rPr lang="en-US" sz="1200" b="1" dirty="0">
                <a:solidFill>
                  <a:srgbClr val="FF0000"/>
                </a:solidFill>
              </a:rPr>
              <a:t>Visibility and Control - Pipeline View</a:t>
            </a:r>
          </a:p>
          <a:p>
            <a:pPr marL="285750" indent="-285750">
              <a:lnSpc>
                <a:spcPct val="150000"/>
              </a:lnSpc>
              <a:buFont typeface="Wingdings" panose="05000000000000000000" pitchFamily="2" charset="2"/>
              <a:buChar char="ü"/>
            </a:pPr>
            <a:r>
              <a:rPr lang="en-US" sz="1400" dirty="0" smtClean="0"/>
              <a:t>Keep </a:t>
            </a:r>
            <a:r>
              <a:rPr lang="en-US" sz="1400" dirty="0"/>
              <a:t>track of the inventory across the entire life cycle of the release</a:t>
            </a:r>
          </a:p>
          <a:p>
            <a:pPr marL="285750" indent="-285750">
              <a:buFont typeface="Wingdings" panose="05000000000000000000" pitchFamily="2" charset="2"/>
              <a:buChar char="ü"/>
            </a:pPr>
            <a:r>
              <a:rPr lang="en-US" sz="1400" dirty="0" smtClean="0"/>
              <a:t>Control </a:t>
            </a:r>
            <a:r>
              <a:rPr lang="en-US" sz="1400" dirty="0"/>
              <a:t>the entire release lifecycle in an easy to use </a:t>
            </a:r>
            <a:r>
              <a:rPr lang="en-US" sz="1400" dirty="0" smtClean="0"/>
              <a:t>view</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04655"/>
            <a:ext cx="8606971" cy="2970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7799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2927</TotalTime>
  <Words>528</Words>
  <Application>Microsoft Office PowerPoint</Application>
  <PresentationFormat>On-screen Show (4:3)</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B2B Template (Arial)</vt:lpstr>
      <vt:lpstr>uDeploy/uRelease Capability</vt:lpstr>
      <vt:lpstr>UrbanCode Deploy</vt:lpstr>
      <vt:lpstr>PowerPoint Presentation</vt:lpstr>
      <vt:lpstr>PowerPoint Presentation</vt:lpstr>
      <vt:lpstr>PowerPoint Presentation</vt:lpstr>
      <vt:lpstr>UrbanCode Release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Vlphanipriya Sripada</dc:creator>
  <cp:lastModifiedBy>Jeyaprakash P</cp:lastModifiedBy>
  <cp:revision>26</cp:revision>
  <dcterms:created xsi:type="dcterms:W3CDTF">2014-10-31T10:24:50Z</dcterms:created>
  <dcterms:modified xsi:type="dcterms:W3CDTF">2016-11-18T08:21:25Z</dcterms:modified>
</cp:coreProperties>
</file>