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22/04/2016</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22/04/2016</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971800"/>
            <a:ext cx="8305800"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400" dirty="0" err="1" smtClean="0">
                <a:solidFill>
                  <a:schemeClr val="accent1"/>
                </a:solidFill>
                <a:latin typeface="+mj-lt"/>
              </a:rPr>
              <a:t>UrbanCode</a:t>
            </a:r>
            <a:r>
              <a:rPr lang="en-US" sz="4400" dirty="0" smtClean="0">
                <a:solidFill>
                  <a:schemeClr val="accent1"/>
                </a:solidFill>
                <a:latin typeface="+mj-lt"/>
              </a:rPr>
              <a:t> Deploy</a:t>
            </a:r>
          </a:p>
        </p:txBody>
      </p:sp>
    </p:spTree>
    <p:extLst>
      <p:ext uri="{BB962C8B-B14F-4D97-AF65-F5344CB8AC3E}">
        <p14:creationId xmlns:p14="http://schemas.microsoft.com/office/powerpoint/2010/main" val="203849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965206" cy="492443"/>
          </a:xfrm>
        </p:spPr>
        <p:txBody>
          <a:bodyPr/>
          <a:lstStyle/>
          <a:p>
            <a:r>
              <a:rPr lang="en-US" dirty="0" err="1" smtClean="0">
                <a:solidFill>
                  <a:schemeClr val="accent1"/>
                </a:solidFill>
                <a:latin typeface="+mn-lt"/>
              </a:rPr>
              <a:t>UrbanCode</a:t>
            </a:r>
            <a:r>
              <a:rPr lang="en-US" dirty="0" smtClean="0">
                <a:solidFill>
                  <a:schemeClr val="accent1"/>
                </a:solidFill>
                <a:latin typeface="+mn-lt"/>
              </a:rPr>
              <a:t> Deploy Offerings </a:t>
            </a:r>
            <a:endParaRPr lang="en-US" dirty="0">
              <a:solidFill>
                <a:schemeClr val="accent1"/>
              </a:solidFill>
              <a:latin typeface="+mn-lt"/>
            </a:endParaRPr>
          </a:p>
        </p:txBody>
      </p:sp>
      <p:sp>
        <p:nvSpPr>
          <p:cNvPr id="4" name="TextBox 3"/>
          <p:cNvSpPr txBox="1"/>
          <p:nvPr/>
        </p:nvSpPr>
        <p:spPr>
          <a:xfrm>
            <a:off x="990600" y="1219200"/>
            <a:ext cx="7086600" cy="123110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Cambria Math" pitchFamily="18" charset="0"/>
                <a:ea typeface="Cambria Math" pitchFamily="18" charset="0"/>
                <a:cs typeface="Calibri" pitchFamily="34" charset="0"/>
              </a:rPr>
              <a:t>This tool offers automated application deployment through different application environment like development, production and testing etc. This works in agile development process which facilitates continuous delivery and feedback . By the help of this we can get a trail of audits, versioning and implement environment approvals.</a:t>
            </a:r>
          </a:p>
        </p:txBody>
      </p:sp>
      <p:sp>
        <p:nvSpPr>
          <p:cNvPr id="5" name="Title 1"/>
          <p:cNvSpPr txBox="1">
            <a:spLocks/>
          </p:cNvSpPr>
          <p:nvPr/>
        </p:nvSpPr>
        <p:spPr bwMode="gray">
          <a:xfrm>
            <a:off x="990600" y="2743200"/>
            <a:ext cx="6965206"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lang="en-US" sz="2400" dirty="0" smtClean="0">
                <a:solidFill>
                  <a:schemeClr val="accent1"/>
                </a:solidFill>
                <a:latin typeface="+mn-lt"/>
              </a:rPr>
              <a:t>Key Offerings</a:t>
            </a:r>
            <a:endParaRPr lang="en-US" sz="2400" dirty="0">
              <a:solidFill>
                <a:schemeClr val="accent1"/>
              </a:solidFill>
              <a:latin typeface="+mn-lt"/>
            </a:endParaRPr>
          </a:p>
        </p:txBody>
      </p:sp>
      <p:sp>
        <p:nvSpPr>
          <p:cNvPr id="9" name="TextBox 8"/>
          <p:cNvSpPr txBox="1"/>
          <p:nvPr/>
        </p:nvSpPr>
        <p:spPr>
          <a:xfrm>
            <a:off x="1219200" y="3269673"/>
            <a:ext cx="7086600" cy="492442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Automated and uniform deployments.</a:t>
            </a:r>
          </a:p>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Rollback of applications.</a:t>
            </a:r>
          </a:p>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Middleware, provisioning integration.</a:t>
            </a:r>
          </a:p>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Approval gates across environments and security configuration</a:t>
            </a:r>
          </a:p>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Complete details about the deployments and changes to components</a:t>
            </a:r>
          </a:p>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Facilitates integrations with other tools via plugins. </a:t>
            </a: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p:txBody>
      </p:sp>
    </p:spTree>
    <p:extLst>
      <p:ext uri="{BB962C8B-B14F-4D97-AF65-F5344CB8AC3E}">
        <p14:creationId xmlns:p14="http://schemas.microsoft.com/office/powerpoint/2010/main" val="36995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6965206" cy="492443"/>
          </a:xfrm>
        </p:spPr>
        <p:txBody>
          <a:bodyPr/>
          <a:lstStyle/>
          <a:p>
            <a:r>
              <a:rPr lang="en-US" dirty="0" smtClean="0">
                <a:solidFill>
                  <a:schemeClr val="accent1"/>
                </a:solidFill>
                <a:latin typeface="+mj-lt"/>
              </a:rPr>
              <a:t>Distinctive Features</a:t>
            </a:r>
            <a:endParaRPr lang="en-US" dirty="0">
              <a:solidFill>
                <a:schemeClr val="accent1"/>
              </a:solidFill>
              <a:latin typeface="+mj-lt"/>
            </a:endParaRPr>
          </a:p>
        </p:txBody>
      </p:sp>
      <p:sp>
        <p:nvSpPr>
          <p:cNvPr id="4" name="TextBox 3"/>
          <p:cNvSpPr txBox="1"/>
          <p:nvPr/>
        </p:nvSpPr>
        <p:spPr>
          <a:xfrm>
            <a:off x="838200" y="1295400"/>
            <a:ext cx="7086600" cy="66479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20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Multi-Tier application model support.</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Simple process designer to automate application deployment.</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Easy tracking  of  applications and components in different environments.</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Environment gates and approval s.</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Integrations for application servers, databases, testing tools and load balancers , that replaces custom scripting.</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Ability to track the components that makes an application, so they can be deployed together. </a:t>
            </a:r>
          </a:p>
          <a:p>
            <a:pPr marL="285750" indent="-285750" fontAlgn="base">
              <a:lnSpc>
                <a:spcPct val="150000"/>
              </a:lnSpc>
              <a:buClr>
                <a:schemeClr val="tx2"/>
              </a:buClr>
              <a:buFont typeface="Wingdings" pitchFamily="2" charset="2"/>
              <a:buChar char="v"/>
            </a:pPr>
            <a:r>
              <a:rPr lang="en-US" sz="1600" dirty="0" smtClean="0">
                <a:latin typeface="Cambria Math" pitchFamily="18" charset="0"/>
                <a:ea typeface="Cambria Math" pitchFamily="18" charset="0"/>
                <a:cs typeface="Calibri" pitchFamily="34" charset="0"/>
              </a:rPr>
              <a:t>It provides snapshot by which we can determine which versions of the different components work well together, making it easy to ensure that those components were tested together are released together.</a:t>
            </a: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a:latin typeface="Cambria Math" pitchFamily="18" charset="0"/>
              <a:ea typeface="Cambria Math" pitchFamily="18" charset="0"/>
              <a:cs typeface="Calibri" pitchFamily="34" charset="0"/>
            </a:endParaRPr>
          </a:p>
          <a:p>
            <a:pPr marL="285750" indent="-285750" fontAlgn="base">
              <a:lnSpc>
                <a:spcPct val="200000"/>
              </a:lnSpc>
              <a:buClr>
                <a:schemeClr val="tx2"/>
              </a:buClr>
              <a:buFont typeface="Wingdings" pitchFamily="2" charset="2"/>
              <a:buChar char="v"/>
            </a:pPr>
            <a:endParaRPr lang="en-US" sz="1600" dirty="0" smtClean="0">
              <a:latin typeface="Cambria Math" pitchFamily="18" charset="0"/>
              <a:ea typeface="Cambria Math" pitchFamily="18" charset="0"/>
              <a:cs typeface="Calibri" pitchFamily="34" charset="0"/>
            </a:endParaRPr>
          </a:p>
        </p:txBody>
      </p:sp>
    </p:spTree>
    <p:extLst>
      <p:ext uri="{BB962C8B-B14F-4D97-AF65-F5344CB8AC3E}">
        <p14:creationId xmlns:p14="http://schemas.microsoft.com/office/powerpoint/2010/main" val="219044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971800"/>
            <a:ext cx="8305800"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400" dirty="0" err="1" smtClean="0">
                <a:solidFill>
                  <a:schemeClr val="accent1"/>
                </a:solidFill>
                <a:latin typeface="+mj-lt"/>
              </a:rPr>
              <a:t>UrbanCode</a:t>
            </a:r>
            <a:r>
              <a:rPr lang="en-US" sz="4400" dirty="0">
                <a:solidFill>
                  <a:schemeClr val="accent1"/>
                </a:solidFill>
                <a:latin typeface="+mj-lt"/>
              </a:rPr>
              <a:t> </a:t>
            </a:r>
            <a:r>
              <a:rPr lang="en-US" sz="4400" dirty="0" smtClean="0">
                <a:solidFill>
                  <a:schemeClr val="accent1"/>
                </a:solidFill>
                <a:latin typeface="+mj-lt"/>
              </a:rPr>
              <a:t>Release</a:t>
            </a:r>
            <a:endParaRPr lang="en-US" sz="4400" dirty="0" smtClean="0">
              <a:solidFill>
                <a:schemeClr val="accent1"/>
              </a:solidFill>
              <a:latin typeface="+mj-lt"/>
            </a:endParaRPr>
          </a:p>
        </p:txBody>
      </p:sp>
    </p:spTree>
    <p:extLst>
      <p:ext uri="{BB962C8B-B14F-4D97-AF65-F5344CB8AC3E}">
        <p14:creationId xmlns:p14="http://schemas.microsoft.com/office/powerpoint/2010/main" val="2274048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2057400"/>
            <a:ext cx="8224838" cy="3323987"/>
          </a:xfrm>
        </p:spPr>
        <p:txBody>
          <a:bodyPr/>
          <a:lstStyle/>
          <a:p>
            <a:r>
              <a:rPr lang="en-US" sz="1600" b="1" dirty="0">
                <a:latin typeface="Cambria" pitchFamily="18" charset="0"/>
              </a:rPr>
              <a:t>Identify Release Dependencies: </a:t>
            </a:r>
            <a:r>
              <a:rPr lang="en-US" sz="1600" dirty="0">
                <a:latin typeface="Cambria" pitchFamily="18" charset="0"/>
              </a:rPr>
              <a:t>From initial planning through discovery in testing, easily identify and track release dependencies across applications and infrastructure.</a:t>
            </a:r>
          </a:p>
          <a:p>
            <a:r>
              <a:rPr lang="en-US" sz="1600" b="1" dirty="0">
                <a:latin typeface="Cambria" pitchFamily="18" charset="0"/>
              </a:rPr>
              <a:t>Release Planning and Tracking: </a:t>
            </a:r>
            <a:r>
              <a:rPr lang="en-US" sz="1600" dirty="0">
                <a:latin typeface="Cambria" pitchFamily="18" charset="0"/>
              </a:rPr>
              <a:t>Map applications, changes, and initiatives to releases, and track the completion of Application changes and attainment of quality certifications for applications in a release.</a:t>
            </a:r>
          </a:p>
          <a:p>
            <a:r>
              <a:rPr lang="en-US" sz="1600" b="1" dirty="0">
                <a:latin typeface="Cambria" pitchFamily="18" charset="0"/>
              </a:rPr>
              <a:t>Easier Release Days: </a:t>
            </a:r>
            <a:r>
              <a:rPr lang="en-US" sz="1600" dirty="0">
                <a:latin typeface="Cambria" pitchFamily="18" charset="0"/>
              </a:rPr>
              <a:t>Build an executable deployment plan that seamlessly notifies team members of work to do, and triggers automated tasks while providing up-to-date status that everyone can see.</a:t>
            </a:r>
          </a:p>
          <a:p>
            <a:r>
              <a:rPr lang="en-US" sz="1600" b="1" dirty="0">
                <a:latin typeface="Cambria" pitchFamily="18" charset="0"/>
              </a:rPr>
              <a:t>Handle More Releases: </a:t>
            </a:r>
            <a:r>
              <a:rPr lang="en-US" sz="1600" dirty="0">
                <a:latin typeface="Cambria" pitchFamily="18" charset="0"/>
              </a:rPr>
              <a:t>Accommodate a growing number of release using more templates, automatic rules, and visibility that mitigates risk.</a:t>
            </a:r>
          </a:p>
          <a:p>
            <a:r>
              <a:rPr lang="en-US" sz="1600" b="1" dirty="0">
                <a:latin typeface="Cambria" pitchFamily="18" charset="0"/>
              </a:rPr>
              <a:t>Multi-Application Continuous Delivery:</a:t>
            </a:r>
            <a:r>
              <a:rPr lang="en-US" sz="1600" dirty="0">
                <a:latin typeface="Cambria" pitchFamily="18" charset="0"/>
              </a:rPr>
              <a:t> Rules for automatic promotion across groups of applications enables applications to take advantage of continuous delivery techniques.</a:t>
            </a:r>
          </a:p>
          <a:p>
            <a:endParaRPr lang="en-US" dirty="0"/>
          </a:p>
        </p:txBody>
      </p:sp>
      <p:sp>
        <p:nvSpPr>
          <p:cNvPr id="4" name="Title 1"/>
          <p:cNvSpPr>
            <a:spLocks noGrp="1"/>
          </p:cNvSpPr>
          <p:nvPr>
            <p:ph type="title"/>
          </p:nvPr>
        </p:nvSpPr>
        <p:spPr>
          <a:xfrm>
            <a:off x="533400" y="1066800"/>
            <a:ext cx="6965206" cy="492443"/>
          </a:xfrm>
        </p:spPr>
        <p:txBody>
          <a:bodyPr/>
          <a:lstStyle/>
          <a:p>
            <a:r>
              <a:rPr lang="en-US" dirty="0" smtClean="0">
                <a:solidFill>
                  <a:schemeClr val="accent1"/>
                </a:solidFill>
                <a:latin typeface="+mj-lt"/>
              </a:rPr>
              <a:t>Typical Uses</a:t>
            </a:r>
            <a:endParaRPr lang="en-US" dirty="0">
              <a:solidFill>
                <a:schemeClr val="accent1"/>
              </a:solidFill>
              <a:latin typeface="+mj-lt"/>
            </a:endParaRPr>
          </a:p>
        </p:txBody>
      </p:sp>
    </p:spTree>
    <p:extLst>
      <p:ext uri="{BB962C8B-B14F-4D97-AF65-F5344CB8AC3E}">
        <p14:creationId xmlns:p14="http://schemas.microsoft.com/office/powerpoint/2010/main" val="8430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sz="quarter" idx="10"/>
          </p:nvPr>
        </p:nvSpPr>
        <p:spPr>
          <a:xfrm>
            <a:off x="381000" y="1600200"/>
            <a:ext cx="8224838" cy="5078313"/>
          </a:xfrm>
        </p:spPr>
        <p:txBody>
          <a:bodyPr/>
          <a:lstStyle/>
          <a:p>
            <a:pPr marL="0" indent="0">
              <a:buNone/>
            </a:pPr>
            <a:r>
              <a:rPr lang="en-US" sz="1600" b="1" dirty="0">
                <a:latin typeface="Cambria" pitchFamily="18" charset="0"/>
              </a:rPr>
              <a:t>Multi-Application Continuous </a:t>
            </a:r>
            <a:r>
              <a:rPr lang="en-US" sz="1600" b="1" dirty="0" smtClean="0">
                <a:latin typeface="Cambria" pitchFamily="18" charset="0"/>
              </a:rPr>
              <a:t>Delivery</a:t>
            </a:r>
          </a:p>
          <a:p>
            <a:pPr marL="0" indent="0">
              <a:buNone/>
            </a:pPr>
            <a:r>
              <a:rPr lang="en-US" sz="1600" dirty="0" smtClean="0">
                <a:latin typeface="Cambria" pitchFamily="18" charset="0"/>
              </a:rPr>
              <a:t>Urban Code </a:t>
            </a:r>
            <a:r>
              <a:rPr lang="en-US" sz="1600" dirty="0">
                <a:latin typeface="Cambria" pitchFamily="18" charset="0"/>
              </a:rPr>
              <a:t>Release allows you to easy capture these relationships and plan releases spanning multiple applications and setup automatic promotion rules to speed changes through the </a:t>
            </a:r>
            <a:r>
              <a:rPr lang="en-US" sz="1600" dirty="0" smtClean="0">
                <a:latin typeface="Cambria" pitchFamily="18" charset="0"/>
              </a:rPr>
              <a:t>pipeline.</a:t>
            </a:r>
          </a:p>
          <a:p>
            <a:pPr marL="0" indent="0">
              <a:buNone/>
            </a:pPr>
            <a:r>
              <a:rPr lang="en-US" sz="1600" b="1" dirty="0">
                <a:latin typeface="Cambria" pitchFamily="18" charset="0"/>
              </a:rPr>
              <a:t>Impact </a:t>
            </a:r>
            <a:r>
              <a:rPr lang="en-US" sz="1600" b="1" dirty="0" smtClean="0">
                <a:latin typeface="Cambria" pitchFamily="18" charset="0"/>
              </a:rPr>
              <a:t>Analysis</a:t>
            </a:r>
          </a:p>
          <a:p>
            <a:pPr marL="0" indent="0">
              <a:buNone/>
            </a:pPr>
            <a:r>
              <a:rPr lang="en-US" sz="1600" dirty="0" smtClean="0">
                <a:latin typeface="Cambria" pitchFamily="18" charset="0"/>
              </a:rPr>
              <a:t>See </a:t>
            </a:r>
            <a:r>
              <a:rPr lang="en-US" sz="1600" dirty="0">
                <a:latin typeface="Cambria" pitchFamily="18" charset="0"/>
              </a:rPr>
              <a:t>which other applications may be impacted by an application that has fallen behind with incomplete features, or troubled test </a:t>
            </a:r>
            <a:r>
              <a:rPr lang="en-US" sz="1600" dirty="0" smtClean="0">
                <a:latin typeface="Cambria" pitchFamily="18" charset="0"/>
              </a:rPr>
              <a:t>results.</a:t>
            </a:r>
          </a:p>
          <a:p>
            <a:pPr marL="0" indent="0">
              <a:buNone/>
            </a:pPr>
            <a:r>
              <a:rPr lang="en-US" sz="1600" b="1" dirty="0">
                <a:latin typeface="Cambria" pitchFamily="18" charset="0"/>
              </a:rPr>
              <a:t>Release Pipeline </a:t>
            </a:r>
            <a:r>
              <a:rPr lang="en-US" sz="1600" b="1" dirty="0" smtClean="0">
                <a:latin typeface="Cambria" pitchFamily="18" charset="0"/>
              </a:rPr>
              <a:t>Visualization</a:t>
            </a:r>
          </a:p>
          <a:p>
            <a:pPr marL="0" indent="0">
              <a:buNone/>
            </a:pPr>
            <a:r>
              <a:rPr lang="en-US" sz="1600" dirty="0">
                <a:latin typeface="Cambria" pitchFamily="18" charset="0"/>
              </a:rPr>
              <a:t> </a:t>
            </a:r>
            <a:r>
              <a:rPr lang="en-US" sz="1600" dirty="0" smtClean="0">
                <a:latin typeface="Cambria" pitchFamily="18" charset="0"/>
              </a:rPr>
              <a:t>From </a:t>
            </a:r>
            <a:r>
              <a:rPr lang="en-US" sz="1600" dirty="0">
                <a:latin typeface="Cambria" pitchFamily="18" charset="0"/>
              </a:rPr>
              <a:t>the Pipeline, </a:t>
            </a:r>
            <a:r>
              <a:rPr lang="en-US" sz="1600" dirty="0" smtClean="0">
                <a:latin typeface="Cambria" pitchFamily="18" charset="0"/>
              </a:rPr>
              <a:t>we </a:t>
            </a:r>
            <a:r>
              <a:rPr lang="en-US" sz="1600" dirty="0">
                <a:latin typeface="Cambria" pitchFamily="18" charset="0"/>
              </a:rPr>
              <a:t>can also schedule deployments and see when the </a:t>
            </a:r>
            <a:endParaRPr lang="en-US" sz="1600" dirty="0" smtClean="0">
              <a:latin typeface="Cambria" pitchFamily="18" charset="0"/>
            </a:endParaRPr>
          </a:p>
          <a:p>
            <a:pPr marL="0" indent="0">
              <a:buNone/>
            </a:pPr>
            <a:r>
              <a:rPr lang="en-US" sz="1600" dirty="0" smtClean="0">
                <a:latin typeface="Cambria" pitchFamily="18" charset="0"/>
              </a:rPr>
              <a:t> next  deployment to each environment is planned. It is also clear when the</a:t>
            </a:r>
          </a:p>
          <a:p>
            <a:pPr marL="0" indent="0">
              <a:buNone/>
            </a:pPr>
            <a:r>
              <a:rPr lang="en-US" sz="1600" dirty="0">
                <a:latin typeface="Cambria" pitchFamily="18" charset="0"/>
              </a:rPr>
              <a:t> </a:t>
            </a:r>
            <a:r>
              <a:rPr lang="en-US" sz="1600" dirty="0" smtClean="0">
                <a:latin typeface="Cambria" pitchFamily="18" charset="0"/>
              </a:rPr>
              <a:t>previous deployment occurred.</a:t>
            </a:r>
          </a:p>
          <a:p>
            <a:pPr marL="0" indent="0">
              <a:buNone/>
            </a:pPr>
            <a:r>
              <a:rPr lang="en-US" sz="1600" b="1" dirty="0" smtClean="0">
                <a:latin typeface="Cambria" pitchFamily="18" charset="0"/>
              </a:rPr>
              <a:t> Release Gates</a:t>
            </a:r>
          </a:p>
          <a:p>
            <a:pPr marL="0" indent="0">
              <a:buNone/>
            </a:pPr>
            <a:r>
              <a:rPr lang="en-US" sz="1600" b="1" dirty="0">
                <a:latin typeface="Cambria" pitchFamily="18" charset="0"/>
              </a:rPr>
              <a:t> </a:t>
            </a:r>
            <a:r>
              <a:rPr lang="en-US" sz="1600" dirty="0" smtClean="0">
                <a:latin typeface="Cambria" pitchFamily="18" charset="0"/>
              </a:rPr>
              <a:t>Urban Code </a:t>
            </a:r>
            <a:r>
              <a:rPr lang="en-US" sz="1600" dirty="0">
                <a:latin typeface="Cambria" pitchFamily="18" charset="0"/>
              </a:rPr>
              <a:t>Release has Statuses which serve to identify quality </a:t>
            </a:r>
            <a:r>
              <a:rPr lang="en-US" sz="1600" dirty="0" smtClean="0">
                <a:latin typeface="Cambria" pitchFamily="18" charset="0"/>
              </a:rPr>
              <a:t>certifications</a:t>
            </a:r>
          </a:p>
          <a:p>
            <a:pPr marL="0" indent="0">
              <a:buNone/>
            </a:pPr>
            <a:r>
              <a:rPr lang="en-US" sz="1600" dirty="0" smtClean="0">
                <a:latin typeface="Cambria" pitchFamily="18" charset="0"/>
              </a:rPr>
              <a:t> achieved </a:t>
            </a:r>
            <a:r>
              <a:rPr lang="en-US" sz="1600" dirty="0">
                <a:latin typeface="Cambria" pitchFamily="18" charset="0"/>
              </a:rPr>
              <a:t>by deployable </a:t>
            </a:r>
            <a:r>
              <a:rPr lang="en-US" sz="1600" dirty="0" smtClean="0">
                <a:latin typeface="Cambria" pitchFamily="18" charset="0"/>
              </a:rPr>
              <a:t>versions.</a:t>
            </a:r>
          </a:p>
          <a:p>
            <a:pPr marL="0" indent="0">
              <a:buNone/>
            </a:pPr>
            <a:r>
              <a:rPr lang="en-US" sz="1600" dirty="0">
                <a:latin typeface="Cambria" pitchFamily="18" charset="0"/>
              </a:rPr>
              <a:t> </a:t>
            </a:r>
            <a:r>
              <a:rPr lang="en-US" sz="1600" dirty="0" smtClean="0">
                <a:latin typeface="Cambria" pitchFamily="18" charset="0"/>
              </a:rPr>
              <a:t>   </a:t>
            </a:r>
            <a:endParaRPr lang="en-US" sz="1600" b="1" dirty="0" smtClean="0">
              <a:latin typeface="Cambria" pitchFamily="18" charset="0"/>
            </a:endParaRPr>
          </a:p>
          <a:p>
            <a:pPr marL="0" indent="0">
              <a:buNone/>
            </a:pPr>
            <a:endParaRPr lang="en-US" sz="1800" dirty="0"/>
          </a:p>
          <a:p>
            <a:pPr marL="0" indent="0">
              <a:buNone/>
            </a:pPr>
            <a:endParaRPr lang="en-US" sz="1800" dirty="0" smtClean="0"/>
          </a:p>
          <a:p>
            <a:endParaRPr lang="en-US" sz="1800" dirty="0" smtClean="0"/>
          </a:p>
          <a:p>
            <a:endParaRPr lang="en-US" sz="1800" dirty="0">
              <a:solidFill>
                <a:schemeClr val="accent1"/>
              </a:solidFill>
              <a:latin typeface="+mj-lt"/>
            </a:endParaRPr>
          </a:p>
          <a:p>
            <a:endParaRPr lang="en-US" sz="1800" dirty="0">
              <a:solidFill>
                <a:schemeClr val="accent1"/>
              </a:solidFill>
              <a:latin typeface="+mj-lt"/>
            </a:endParaRPr>
          </a:p>
        </p:txBody>
      </p:sp>
      <p:sp>
        <p:nvSpPr>
          <p:cNvPr id="5" name="Title 1"/>
          <p:cNvSpPr>
            <a:spLocks noGrp="1"/>
          </p:cNvSpPr>
          <p:nvPr>
            <p:ph type="title"/>
          </p:nvPr>
        </p:nvSpPr>
        <p:spPr>
          <a:xfrm>
            <a:off x="685800" y="685800"/>
            <a:ext cx="6965950" cy="492125"/>
          </a:xfrm>
        </p:spPr>
        <p:txBody>
          <a:bodyPr/>
          <a:lstStyle/>
          <a:p>
            <a:r>
              <a:rPr lang="en-US" dirty="0" smtClean="0">
                <a:solidFill>
                  <a:schemeClr val="accent1"/>
                </a:solidFill>
                <a:latin typeface="+mj-lt"/>
              </a:rPr>
              <a:t>Key Offerings</a:t>
            </a:r>
            <a:endParaRPr lang="en-US" dirty="0">
              <a:solidFill>
                <a:schemeClr val="accent1"/>
              </a:solidFill>
              <a:latin typeface="+mj-lt"/>
            </a:endParaRPr>
          </a:p>
        </p:txBody>
      </p:sp>
    </p:spTree>
    <p:extLst>
      <p:ext uri="{BB962C8B-B14F-4D97-AF65-F5344CB8AC3E}">
        <p14:creationId xmlns:p14="http://schemas.microsoft.com/office/powerpoint/2010/main" val="24243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643630"/>
            <a:ext cx="6965206" cy="492443"/>
          </a:xfrm>
        </p:spPr>
        <p:txBody>
          <a:bodyPr/>
          <a:lstStyle/>
          <a:p>
            <a:r>
              <a:rPr lang="en-US" dirty="0" smtClean="0">
                <a:solidFill>
                  <a:srgbClr val="FF0000"/>
                </a:solidFill>
              </a:rPr>
              <a:t>Release Planning</a:t>
            </a:r>
            <a:endParaRPr lang="en-US"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305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5636" y="4530436"/>
            <a:ext cx="8382000" cy="1754326"/>
          </a:xfrm>
          <a:prstGeom prst="rect">
            <a:avLst/>
          </a:prstGeom>
        </p:spPr>
        <p:txBody>
          <a:bodyPr wrap="square">
            <a:spAutoFit/>
          </a:bodyPr>
          <a:lstStyle/>
          <a:p>
            <a:r>
              <a:rPr lang="en-US" dirty="0"/>
              <a:t>The following figure illustrates two releases, October and November, that use the same lifecycle model. The phases that are defined in the model are listed across the top. Environments are allocated to releases and each phase is assigned one, which is shown in the illustration. The October Release, for example, uses the DEV-1 environment during the DEV phase, while the November Release uses DEV-2 for that phase. The gates between phases are defined in the model</a:t>
            </a:r>
          </a:p>
        </p:txBody>
      </p:sp>
    </p:spTree>
    <p:extLst>
      <p:ext uri="{BB962C8B-B14F-4D97-AF65-F5344CB8AC3E}">
        <p14:creationId xmlns:p14="http://schemas.microsoft.com/office/powerpoint/2010/main" val="19431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88535797"/>
      </p:ext>
    </p:extLst>
  </p:cSld>
  <p:clrMapOvr>
    <a:masterClrMapping/>
  </p:clrMapOvr>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Tuleap</Template>
  <TotalTime>216</TotalTime>
  <Words>367</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B2B Template (Arial)</vt:lpstr>
      <vt:lpstr>Techm 1</vt:lpstr>
      <vt:lpstr>PowerPoint Presentation</vt:lpstr>
      <vt:lpstr>UrbanCode Deploy Offerings </vt:lpstr>
      <vt:lpstr>Distinctive Features</vt:lpstr>
      <vt:lpstr>PowerPoint Presentation</vt:lpstr>
      <vt:lpstr>Typical Uses</vt:lpstr>
      <vt:lpstr>Key Offerings</vt:lpstr>
      <vt:lpstr>Release Planning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Ankita Singh4</cp:lastModifiedBy>
  <cp:revision>21</cp:revision>
  <dcterms:created xsi:type="dcterms:W3CDTF">2015-06-22T09:43:11Z</dcterms:created>
  <dcterms:modified xsi:type="dcterms:W3CDTF">2016-04-22T09:49:57Z</dcterms:modified>
</cp:coreProperties>
</file>