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341" r:id="rId5"/>
    <p:sldId id="321" r:id="rId6"/>
    <p:sldId id="342" r:id="rId7"/>
    <p:sldId id="351" r:id="rId8"/>
    <p:sldId id="343" r:id="rId9"/>
    <p:sldId id="344" r:id="rId10"/>
    <p:sldId id="345" r:id="rId11"/>
    <p:sldId id="346" r:id="rId12"/>
    <p:sldId id="347" r:id="rId13"/>
    <p:sldId id="348" r:id="rId14"/>
    <p:sldId id="349" r:id="rId15"/>
    <p:sldId id="35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0" d="100"/>
          <a:sy n="70" d="100"/>
        </p:scale>
        <p:origin x="-1308" y="-9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blip>
          <a:srcRect/>
          <a:stretch>
            <a:fillRect t="-19000" b="-19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398463" y="3927475"/>
            <a:ext cx="489426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C:\Users\RB90005014\Documents\connected-world-connected-solutions_White.png"/>
          <p:cNvPicPr>
            <a:picLocks noChangeAspect="1" noChangeArrowheads="1"/>
          </p:cNvPicPr>
          <p:nvPr/>
        </p:nvPicPr>
        <p:blipFill>
          <a:blip r:embed="rId4" cstate="print">
            <a:lum bright="-63000"/>
          </a:blip>
          <a:srcRect/>
          <a:stretch>
            <a:fillRect/>
          </a:stretch>
        </p:blipFill>
        <p:spPr bwMode="auto">
          <a:xfrm>
            <a:off x="405058" y="3387146"/>
            <a:ext cx="4888302" cy="4016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5432" y="1363579"/>
            <a:ext cx="8598568"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We can also upload artifacts into artifactory manually.</a:t>
            </a:r>
          </a:p>
          <a:p>
            <a:pPr fontAlgn="base">
              <a:buClr>
                <a:schemeClr val="tx2"/>
              </a:buClr>
            </a:pPr>
            <a:r>
              <a:rPr lang="en-US" dirty="0" smtClean="0">
                <a:latin typeface="+mj-lt"/>
              </a:rPr>
              <a:t>We can upload single artifact </a:t>
            </a:r>
            <a:r>
              <a:rPr lang="en-US" smtClean="0">
                <a:latin typeface="+mj-lt"/>
              </a:rPr>
              <a:t>or bulk </a:t>
            </a:r>
            <a:r>
              <a:rPr lang="en-US" dirty="0" smtClean="0">
                <a:latin typeface="+mj-lt"/>
              </a:rPr>
              <a:t>upload them.</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3" y="2273969"/>
            <a:ext cx="864669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10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0" y="1383883"/>
            <a:ext cx="866273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8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74" y="1744329"/>
            <a:ext cx="7507705"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1263" y="2326105"/>
            <a:ext cx="845419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Hence, the artifact gets uploaded.</a:t>
            </a:r>
          </a:p>
          <a:p>
            <a:pPr fontAlgn="base">
              <a:buClr>
                <a:schemeClr val="tx2"/>
              </a:buClr>
            </a:pPr>
            <a:r>
              <a:rPr lang="en-US" dirty="0" smtClean="0">
                <a:latin typeface="+mj-lt"/>
              </a:rPr>
              <a:t>Bulk upload can be done manually as shown below:</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99" y="3233030"/>
            <a:ext cx="882165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52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smtClean="0">
                <a:latin typeface="Arial" charset="0"/>
                <a:cs typeface="Arial" charset="0"/>
              </a:rPr>
              <a:t>2016</a:t>
            </a:r>
          </a:p>
        </p:txBody>
      </p:sp>
      <p:sp>
        <p:nvSpPr>
          <p:cNvPr id="11267" name="Title 2"/>
          <p:cNvSpPr>
            <a:spLocks noGrp="1"/>
          </p:cNvSpPr>
          <p:nvPr>
            <p:ph type="title"/>
          </p:nvPr>
        </p:nvSpPr>
        <p:spPr>
          <a:xfrm>
            <a:off x="1517650" y="2805113"/>
            <a:ext cx="6680200" cy="614362"/>
          </a:xfrm>
        </p:spPr>
        <p:txBody>
          <a:bodyPr/>
          <a:lstStyle/>
          <a:p>
            <a:r>
              <a:rPr smtClean="0">
                <a:solidFill>
                  <a:srgbClr val="E31837"/>
                </a:solidFill>
                <a:latin typeface="Arial" charset="0"/>
                <a:cs typeface="Arial" charset="0"/>
              </a:rPr>
              <a:t>Tech Mahindra</a:t>
            </a:r>
            <a:endParaRPr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89" y="2521951"/>
            <a:ext cx="7652085"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400" dirty="0" smtClean="0">
                <a:latin typeface="+mj-lt"/>
              </a:rPr>
              <a:t>Artifactory</a:t>
            </a:r>
          </a:p>
        </p:txBody>
      </p:sp>
    </p:spTree>
    <p:extLst>
      <p:ext uri="{BB962C8B-B14F-4D97-AF65-F5344CB8AC3E}">
        <p14:creationId xmlns:p14="http://schemas.microsoft.com/office/powerpoint/2010/main" val="25358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3707" y="1460313"/>
            <a:ext cx="604595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b="1" dirty="0" smtClean="0">
                <a:latin typeface="+mj-lt"/>
              </a:rPr>
              <a:t>Agenda</a:t>
            </a:r>
            <a:endParaRPr lang="en-US" sz="2800" b="1" dirty="0" smtClean="0">
              <a:latin typeface="+mj-lt"/>
            </a:endParaRPr>
          </a:p>
        </p:txBody>
      </p:sp>
      <p:sp>
        <p:nvSpPr>
          <p:cNvPr id="5" name="TextBox 4"/>
          <p:cNvSpPr txBox="1"/>
          <p:nvPr/>
        </p:nvSpPr>
        <p:spPr>
          <a:xfrm>
            <a:off x="1064525" y="2164160"/>
            <a:ext cx="7601803" cy="203132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itchFamily="34" charset="0"/>
              <a:buChar char="•"/>
            </a:pPr>
            <a:r>
              <a:rPr lang="en-US" sz="2400" dirty="0" smtClean="0">
                <a:latin typeface="+mj-lt"/>
              </a:rPr>
              <a:t>Bamboo task configuration for Artifactory</a:t>
            </a:r>
          </a:p>
          <a:p>
            <a:pPr marL="171450" indent="-171450" fontAlgn="base">
              <a:buClr>
                <a:schemeClr val="tx2"/>
              </a:buClr>
              <a:buFont typeface="Arial" pitchFamily="34" charset="0"/>
              <a:buChar char="•"/>
            </a:pPr>
            <a:r>
              <a:rPr lang="en-US" sz="2400" dirty="0" smtClean="0">
                <a:latin typeface="+mj-lt"/>
              </a:rPr>
              <a:t>Artifactory repository browser for artifacts</a:t>
            </a:r>
          </a:p>
          <a:p>
            <a:pPr marL="171450" indent="-171450" fontAlgn="base">
              <a:buClr>
                <a:schemeClr val="tx2"/>
              </a:buClr>
              <a:buFont typeface="Arial" pitchFamily="34" charset="0"/>
              <a:buChar char="•"/>
            </a:pPr>
            <a:r>
              <a:rPr lang="en-US" sz="2400" dirty="0" smtClean="0">
                <a:latin typeface="+mj-lt"/>
              </a:rPr>
              <a:t>Build browser</a:t>
            </a:r>
          </a:p>
          <a:p>
            <a:pPr marL="171450" indent="-171450" fontAlgn="base">
              <a:buClr>
                <a:schemeClr val="tx2"/>
              </a:buClr>
              <a:buFont typeface="Arial" pitchFamily="34" charset="0"/>
              <a:buChar char="•"/>
            </a:pPr>
            <a:r>
              <a:rPr lang="en-US" sz="2400" dirty="0" smtClean="0">
                <a:latin typeface="+mj-lt"/>
              </a:rPr>
              <a:t>History for Builds</a:t>
            </a:r>
          </a:p>
          <a:p>
            <a:pPr marL="171450" indent="-171450" fontAlgn="base">
              <a:buClr>
                <a:schemeClr val="tx2"/>
              </a:buClr>
              <a:buFont typeface="Arial" pitchFamily="34" charset="0"/>
              <a:buChar char="•"/>
            </a:pPr>
            <a:r>
              <a:rPr lang="en-US" sz="2400" dirty="0" smtClean="0">
                <a:latin typeface="+mj-lt"/>
              </a:rPr>
              <a:t>File upload into Artifactory-Single and Bulk deploy</a:t>
            </a:r>
          </a:p>
          <a:p>
            <a:pPr marL="171450" indent="-171450" fontAlgn="base">
              <a:buClr>
                <a:schemeClr val="tx2"/>
              </a:buClr>
              <a:buFont typeface="Arial" pitchFamily="34" charset="0"/>
              <a:buChar char="•"/>
            </a:pPr>
            <a:endParaRPr lang="en-US" sz="1200" dirty="0" smtClean="0">
              <a:latin typeface="+mj-lt"/>
            </a:endParaRPr>
          </a:p>
        </p:txBody>
      </p:sp>
    </p:spTree>
    <p:extLst>
      <p:ext uri="{BB962C8B-B14F-4D97-AF65-F5344CB8AC3E}">
        <p14:creationId xmlns:p14="http://schemas.microsoft.com/office/powerpoint/2010/main" val="65737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0442" y="1796716"/>
            <a:ext cx="766812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
        <p:nvSpPr>
          <p:cNvPr id="5" name="TextBox 4"/>
          <p:cNvSpPr txBox="1"/>
          <p:nvPr/>
        </p:nvSpPr>
        <p:spPr>
          <a:xfrm>
            <a:off x="1010652" y="1179945"/>
            <a:ext cx="7507705"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mj-lt"/>
              </a:rPr>
              <a:t>Artifacts can also be uploaded into Artifactory Using </a:t>
            </a:r>
            <a:r>
              <a:rPr lang="en-US" sz="1600" dirty="0" smtClean="0">
                <a:latin typeface="+mj-lt"/>
              </a:rPr>
              <a:t>Continuous </a:t>
            </a:r>
            <a:r>
              <a:rPr lang="en-US" sz="1600" dirty="0" err="1" smtClean="0">
                <a:latin typeface="+mj-lt"/>
              </a:rPr>
              <a:t>Intgration</a:t>
            </a:r>
            <a:r>
              <a:rPr lang="en-US" sz="1600" dirty="0" smtClean="0">
                <a:latin typeface="+mj-lt"/>
              </a:rPr>
              <a:t> </a:t>
            </a:r>
            <a:r>
              <a:rPr lang="en-US" sz="1600" dirty="0" smtClean="0">
                <a:latin typeface="+mj-lt"/>
              </a:rPr>
              <a:t>tool(Bamboo) as show below</a:t>
            </a:r>
            <a:r>
              <a:rPr lang="en-US" sz="1200" dirty="0" smtClean="0">
                <a:latin typeface="+mj-lt"/>
              </a:rPr>
              <a:t>:</a:t>
            </a:r>
          </a:p>
          <a:p>
            <a:pPr fontAlgn="base">
              <a:buClr>
                <a:schemeClr val="tx2"/>
              </a:buClr>
            </a:pPr>
            <a:endParaRPr lang="en-US" sz="1200" dirty="0" smtClean="0">
              <a:latin typeface="+mj-lt"/>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42" y="1965340"/>
            <a:ext cx="6010275" cy="445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34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331495"/>
            <a:ext cx="6991350" cy="399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4189" y="5678905"/>
            <a:ext cx="7764379"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Above configuration is for the Continuous Integration </a:t>
            </a:r>
            <a:r>
              <a:rPr lang="en-US" dirty="0" smtClean="0">
                <a:latin typeface="+mj-lt"/>
              </a:rPr>
              <a:t>tool </a:t>
            </a:r>
            <a:r>
              <a:rPr lang="en-US" dirty="0" smtClean="0">
                <a:latin typeface="+mj-lt"/>
              </a:rPr>
              <a:t>called Bamboo</a:t>
            </a:r>
          </a:p>
        </p:txBody>
      </p:sp>
    </p:spTree>
    <p:extLst>
      <p:ext uri="{BB962C8B-B14F-4D97-AF65-F5344CB8AC3E}">
        <p14:creationId xmlns:p14="http://schemas.microsoft.com/office/powerpoint/2010/main" val="364359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063" y="1395663"/>
            <a:ext cx="7764379"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It is configured with the CI tool</a:t>
            </a:r>
            <a:r>
              <a:rPr lang="en-US" dirty="0" smtClean="0">
                <a:latin typeface="+mj-lt"/>
              </a:rPr>
              <a:t>, we </a:t>
            </a:r>
            <a:r>
              <a:rPr lang="en-US" dirty="0" smtClean="0">
                <a:latin typeface="+mj-lt"/>
              </a:rPr>
              <a:t>will be able to see the artifacts in Artifactory as shown below:</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0" y="1676945"/>
            <a:ext cx="7860632" cy="5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63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263" y="1524000"/>
            <a:ext cx="8454190"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We can also see which build traceability as shown below:</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48" y="1903882"/>
            <a:ext cx="8406063" cy="494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56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1" y="1201653"/>
            <a:ext cx="8742947" cy="553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602165"/>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125</Words>
  <Application>Microsoft Office PowerPoint</Application>
  <PresentationFormat>On-screen Show (4:3)</PresentationFormat>
  <Paragraphs>19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PowerPoint Presentation</vt:lpstr>
      <vt:lpstr>Tech Mahindra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2016-10-17T11:21:05Z</dcterms:created>
  <dcterms:modified xsi:type="dcterms:W3CDTF">2016-10-18T10:39:00Z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