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sldIdLst>
    <p:sldId id="341" r:id="rId5"/>
    <p:sldId id="321" r:id="rId6"/>
    <p:sldId id="343" r:id="rId7"/>
    <p:sldId id="344" r:id="rId8"/>
    <p:sldId id="345" r:id="rId9"/>
    <p:sldId id="356" r:id="rId10"/>
    <p:sldId id="357" r:id="rId11"/>
    <p:sldId id="358" r:id="rId12"/>
    <p:sldId id="359" r:id="rId13"/>
    <p:sldId id="346" r:id="rId14"/>
    <p:sldId id="347" r:id="rId15"/>
    <p:sldId id="348" r:id="rId16"/>
    <p:sldId id="349" r:id="rId17"/>
    <p:sldId id="350" r:id="rId18"/>
    <p:sldId id="351" r:id="rId19"/>
    <p:sldId id="352" r:id="rId20"/>
    <p:sldId id="353" r:id="rId21"/>
    <p:sldId id="354" r:id="rId22"/>
    <p:sldId id="355"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67" autoAdjust="0"/>
  </p:normalViewPr>
  <p:slideViewPr>
    <p:cSldViewPr snapToGrid="0" showGuides="1">
      <p:cViewPr varScale="1">
        <p:scale>
          <a:sx n="59" d="100"/>
          <a:sy n="59" d="100"/>
        </p:scale>
        <p:origin x="-1614" y="-90"/>
      </p:cViewPr>
      <p:guideLst>
        <p:guide orient="horz" pos="2160"/>
        <p:guide pos="2880"/>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6/23/2016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F7BA2D-1AFC-4483-A2D5-C29E6D0B6E03}" type="slidenum">
              <a:rPr lang="en-US">
                <a:solidFill>
                  <a:srgbClr val="000000"/>
                </a:solidFill>
              </a:rPr>
              <a:pPr fontAlgn="base">
                <a:spcBef>
                  <a:spcPct val="0"/>
                </a:spcBef>
                <a:spcAft>
                  <a:spcPct val="0"/>
                </a:spcAft>
              </a:pPr>
              <a:t>1</a:t>
            </a:fld>
            <a:endParaRPr lang="en-US">
              <a:solidFill>
                <a:srgbClr val="000000"/>
              </a:solidFill>
            </a:endParaRPr>
          </a:p>
        </p:txBody>
      </p:sp>
    </p:spTree>
    <p:extLst>
      <p:ext uri="{BB962C8B-B14F-4D97-AF65-F5344CB8AC3E}">
        <p14:creationId xmlns:p14="http://schemas.microsoft.com/office/powerpoint/2010/main" val="81790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9F45DD-2178-495A-BEA4-0D99011654CD}" type="slidenum">
              <a:rPr lang="en-US"/>
              <a:pPr fontAlgn="base">
                <a:spcBef>
                  <a:spcPct val="0"/>
                </a:spcBef>
                <a:spcAft>
                  <a:spcPct val="0"/>
                </a:spcAft>
              </a:pPr>
              <a:t>2</a:t>
            </a:fld>
            <a:endParaRPr lang="en-US"/>
          </a:p>
        </p:txBody>
      </p:sp>
    </p:spTree>
    <p:extLst>
      <p:ext uri="{BB962C8B-B14F-4D97-AF65-F5344CB8AC3E}">
        <p14:creationId xmlns:p14="http://schemas.microsoft.com/office/powerpoint/2010/main" val="3029708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sp>
        <p:nvSpPr>
          <p:cNvPr id="3"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4A1B5254-7962-4C22-AEFA-8B9A0612FAEB}"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pic>
        <p:nvPicPr>
          <p:cNvPr id="4" name="Picture 11"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cxnSp>
        <p:nvCxnSpPr>
          <p:cNvPr id="12" name="Straight Connector 11"/>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810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773613" y="4581525"/>
            <a:ext cx="3906837" cy="15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7"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2"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5" name="Text Placeholder 4"/>
          <p:cNvSpPr>
            <a:spLocks noGrp="1"/>
          </p:cNvSpPr>
          <p:nvPr>
            <p:ph type="body" sz="quarter" idx="15"/>
          </p:nvPr>
        </p:nvSpPr>
        <p:spPr bwMode="gray">
          <a:xfrm>
            <a:off x="4810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6" name="Text Placeholder 4"/>
          <p:cNvSpPr>
            <a:spLocks noGrp="1"/>
          </p:cNvSpPr>
          <p:nvPr>
            <p:ph type="body" sz="quarter" idx="16"/>
          </p:nvPr>
        </p:nvSpPr>
        <p:spPr bwMode="gray">
          <a:xfrm>
            <a:off x="4773613" y="470329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7" name="Text Placeholder 4"/>
          <p:cNvSpPr>
            <a:spLocks noGrp="1"/>
          </p:cNvSpPr>
          <p:nvPr>
            <p:ph type="body" sz="quarter" idx="17"/>
          </p:nvPr>
        </p:nvSpPr>
        <p:spPr bwMode="gray">
          <a:xfrm>
            <a:off x="4810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38" name="Text Placeholder 4"/>
          <p:cNvSpPr>
            <a:spLocks noGrp="1"/>
          </p:cNvSpPr>
          <p:nvPr>
            <p:ph type="body" sz="quarter" idx="18"/>
          </p:nvPr>
        </p:nvSpPr>
        <p:spPr bwMode="gray">
          <a:xfrm>
            <a:off x="4773613" y="4207995"/>
            <a:ext cx="3933825"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2438399"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2" name="Text Placeholder 4"/>
          <p:cNvSpPr>
            <a:spLocks noGrp="1"/>
          </p:cNvSpPr>
          <p:nvPr>
            <p:ph type="body" sz="quarter" idx="19"/>
          </p:nvPr>
        </p:nvSpPr>
        <p:spPr bwMode="gray">
          <a:xfrm>
            <a:off x="6669087" y="1971675"/>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p:nvPr>
        </p:nvSpPr>
        <p:spPr bwMode="gray">
          <a:xfrm>
            <a:off x="2438399"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p:nvPr>
        </p:nvSpPr>
        <p:spPr bwMode="gray">
          <a:xfrm>
            <a:off x="6669087" y="4241801"/>
            <a:ext cx="2043113" cy="1508105"/>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pPr lvl="0"/>
            <a:r>
              <a:rPr lang="en-US" noProof="0" smtClean="0"/>
              <a:t>Click icon to add table</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chart</a:t>
            </a:r>
            <a:endParaRPr lang="en-US" noProof="0"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366838" y="3370263"/>
            <a:ext cx="6754812" cy="2308324"/>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a:t>
            </a:r>
            <a:r>
              <a:rPr lang="en-US" sz="900" dirty="0" smtClean="0">
                <a:solidFill>
                  <a:schemeClr val="tx2"/>
                </a:solidFill>
                <a:latin typeface="Arial" pitchFamily="34" charset="0"/>
                <a:cs typeface="Arial" pitchFamily="34" charset="0"/>
              </a:rPr>
              <a:t>information purposes </a:t>
            </a:r>
            <a:r>
              <a:rPr lang="en-US" sz="900" dirty="0">
                <a:solidFill>
                  <a:schemeClr val="tx2"/>
                </a:solidFill>
                <a:latin typeface="Arial" pitchFamily="34" charset="0"/>
                <a:cs typeface="Arial" pitchFamily="34" charset="0"/>
              </a:rPr>
              <a:t>and private circulation only and do not constitute an offer to buy or sell any </a:t>
            </a:r>
            <a:r>
              <a:rPr lang="en-US" sz="900" dirty="0" smtClean="0">
                <a:solidFill>
                  <a:schemeClr val="tx2"/>
                </a:solidFill>
                <a:latin typeface="Arial" pitchFamily="34" charset="0"/>
                <a:cs typeface="Arial" pitchFamily="34" charset="0"/>
              </a:rPr>
              <a:t>services</a:t>
            </a:r>
            <a:r>
              <a:rPr lang="en-US" sz="900" baseline="0" dirty="0" smtClean="0">
                <a:solidFill>
                  <a:schemeClr val="tx2"/>
                </a:solidFill>
                <a:latin typeface="Arial" pitchFamily="34" charset="0"/>
                <a:cs typeface="Arial" pitchFamily="34" charset="0"/>
              </a:rPr>
              <a:t> </a:t>
            </a:r>
            <a:r>
              <a:rPr lang="en-US" sz="900" dirty="0" smtClean="0">
                <a:solidFill>
                  <a:schemeClr val="tx2"/>
                </a:solidFill>
                <a:latin typeface="Arial" pitchFamily="34" charset="0"/>
                <a:cs typeface="Arial" pitchFamily="34" charset="0"/>
              </a:rPr>
              <a:t>mentioned </a:t>
            </a:r>
            <a:r>
              <a:rPr lang="en-US" sz="900" dirty="0">
                <a:solidFill>
                  <a:schemeClr val="tx2"/>
                </a:solidFill>
                <a:latin typeface="Arial" pitchFamily="34" charset="0"/>
                <a:cs typeface="Arial" pitchFamily="34" charset="0"/>
              </a:rPr>
              <a:t>therein. They do not purport to be a complete description of the </a:t>
            </a:r>
            <a:r>
              <a:rPr lang="en-US" sz="900" dirty="0" smtClean="0">
                <a:solidFill>
                  <a:schemeClr val="tx2"/>
                </a:solidFill>
                <a:latin typeface="Arial" pitchFamily="34" charset="0"/>
                <a:cs typeface="Arial" pitchFamily="34" charset="0"/>
              </a:rPr>
              <a:t>market </a:t>
            </a:r>
            <a:r>
              <a:rPr lang="en-US" sz="900" dirty="0">
                <a:solidFill>
                  <a:schemeClr val="tx2"/>
                </a:solidFill>
                <a:latin typeface="Arial" pitchFamily="34" charset="0"/>
                <a:cs typeface="Arial" pitchFamily="34" charset="0"/>
              </a:rPr>
              <a:t>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a:t>
            </a:r>
            <a:r>
              <a:rPr lang="en-US" sz="900" dirty="0" smtClean="0">
                <a:solidFill>
                  <a:schemeClr val="tx2"/>
                </a:solidFill>
                <a:latin typeface="Arial" pitchFamily="34" charset="0"/>
                <a:cs typeface="Arial" pitchFamily="34" charset="0"/>
              </a:rPr>
              <a:t>Individual </a:t>
            </a:r>
            <a:r>
              <a:rPr lang="en-US" sz="900" dirty="0">
                <a:solidFill>
                  <a:schemeClr val="tx2"/>
                </a:solidFill>
                <a:latin typeface="Arial" pitchFamily="34" charset="0"/>
                <a:cs typeface="Arial" pitchFamily="34" charset="0"/>
              </a:rPr>
              <a:t>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366838" y="1527295"/>
            <a:ext cx="6729984"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rcRect/>
          <a:stretch>
            <a:fillRect/>
          </a:stretch>
        </p:blipFill>
        <p:spPr bwMode="gray">
          <a:xfrm>
            <a:off x="1966913" y="2717800"/>
            <a:ext cx="5399087" cy="1490663"/>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27" name="Picture 26"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sp>
        <p:nvSpPr>
          <p:cNvPr id="2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3" y="4053701"/>
            <a:ext cx="5511800" cy="276999"/>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3" y="2184400"/>
            <a:ext cx="5511800" cy="1231106"/>
          </a:xfrm>
        </p:spPr>
        <p:txBody>
          <a:bodyPr wrap="square">
            <a:spAutoFit/>
          </a:bodyPr>
          <a:lstStyle>
            <a:lvl1pPr algn="l">
              <a:defRPr sz="4000" b="1">
                <a:solidFill>
                  <a:schemeClr val="bg2"/>
                </a:solidFill>
                <a:latin typeface="Arial" pitchFamily="34" charset="0"/>
                <a:cs typeface="Arial" pitchFamily="34" charset="0"/>
              </a:defRPr>
            </a:lvl1pPr>
          </a:lstStyle>
          <a:p>
            <a:r>
              <a:rPr lang="en-US" dirty="0" smtClean="0"/>
              <a:t>Click to Edit Master Title Style</a:t>
            </a:r>
            <a:endParaRPr lang="en-US" dirty="0"/>
          </a:p>
        </p:txBody>
      </p:sp>
      <p:sp>
        <p:nvSpPr>
          <p:cNvPr id="10"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pic>
        <p:nvPicPr>
          <p:cNvPr id="12" name="Picture 11"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3" name="Text Placeholder 4"/>
          <p:cNvSpPr>
            <a:spLocks noGrp="1"/>
          </p:cNvSpPr>
          <p:nvPr>
            <p:ph type="body" sz="quarter" idx="10" hasCustomPrompt="1"/>
          </p:nvPr>
        </p:nvSpPr>
        <p:spPr bwMode="gray">
          <a:xfrm>
            <a:off x="481012" y="1971675"/>
            <a:ext cx="8224838" cy="1384995"/>
          </a:xfrm>
        </p:spPr>
        <p:txBody>
          <a:bodyPr wrap="square">
            <a:spAutoFit/>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27213" y="4053701"/>
            <a:ext cx="5511800"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27213" y="2184400"/>
            <a:ext cx="5511800" cy="1231106"/>
          </a:xfrm>
        </p:spPr>
        <p:txBody>
          <a:bodyPr/>
          <a:lstStyle>
            <a:lvl1pPr algn="l">
              <a:defRPr sz="4000" b="1">
                <a:solidFill>
                  <a:schemeClr val="bg2"/>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 name="Text Placeholder 4"/>
          <p:cNvSpPr>
            <a:spLocks noGrp="1"/>
          </p:cNvSpPr>
          <p:nvPr>
            <p:ph type="body" sz="quarter" idx="10" hasCustomPrompt="1"/>
          </p:nvPr>
        </p:nvSpPr>
        <p:spPr bwMode="gray">
          <a:xfrm>
            <a:off x="481012" y="1971675"/>
            <a:ext cx="8224838" cy="1846659"/>
          </a:xfrm>
        </p:spPr>
        <p:txBody>
          <a:bodyPr wrap="square">
            <a:spAutoFit/>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r>
              <a:rPr lang="en-US" smtClean="0"/>
              <a:t>Click icon to add picture</a:t>
            </a:r>
            <a:endParaRPr lang="en-US" dirty="0"/>
          </a:p>
        </p:txBody>
      </p:sp>
      <p:sp>
        <p:nvSpPr>
          <p:cNvPr id="18" name="Text Placeholder 4"/>
          <p:cNvSpPr>
            <a:spLocks noGrp="1"/>
          </p:cNvSpPr>
          <p:nvPr>
            <p:ph type="body" sz="quarter" idx="19" hasCustomPrompt="1"/>
          </p:nvPr>
        </p:nvSpPr>
        <p:spPr bwMode="gray">
          <a:xfrm>
            <a:off x="4838700" y="1971675"/>
            <a:ext cx="3846512" cy="1384995"/>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39913" y="4067175"/>
            <a:ext cx="5524500"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39914" y="2200275"/>
            <a:ext cx="5524500" cy="1231106"/>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12" name="Picture 11"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ivider Slide 2">
    <p:spTree>
      <p:nvGrpSpPr>
        <p:cNvPr id="1" name=""/>
        <p:cNvGrpSpPr/>
        <p:nvPr/>
      </p:nvGrpSpPr>
      <p:grpSpPr>
        <a:xfrm>
          <a:off x="0" y="0"/>
          <a:ext cx="0" cy="0"/>
          <a:chOff x="0" y="0"/>
          <a:chExt cx="0" cy="0"/>
        </a:xfrm>
      </p:grpSpPr>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hasCustomPrompt="1"/>
          </p:nvPr>
        </p:nvSpPr>
        <p:spPr bwMode="gray">
          <a:xfrm>
            <a:off x="4926013" y="4295775"/>
            <a:ext cx="3781424" cy="276999"/>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3" name="Title 8"/>
          <p:cNvSpPr>
            <a:spLocks noGrp="1"/>
          </p:cNvSpPr>
          <p:nvPr>
            <p:ph type="title" hasCustomPrompt="1"/>
          </p:nvPr>
        </p:nvSpPr>
        <p:spPr bwMode="gray">
          <a:xfrm>
            <a:off x="4926014" y="1971675"/>
            <a:ext cx="3781424" cy="1846659"/>
          </a:xfrm>
          <a:noFill/>
          <a:ln w="9525">
            <a:noFill/>
            <a:miter lim="800000"/>
            <a:headEnd/>
            <a:tailEnd/>
          </a:ln>
        </p:spPr>
        <p:txBody>
          <a:bodyPr vert="horz" wrap="square" lIns="0" tIns="0" rIns="0" bIns="0" numCol="1" anchor="t" anchorCtr="0" compatLnSpc="1">
            <a:prstTxWarp prst="textNoShape">
              <a:avLst/>
            </a:prstTxWarp>
            <a:spAutoFit/>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1" name="Picture 10" descr="ridge4.png"/>
          <p:cNvPicPr>
            <a:picLocks noChangeAspect="1"/>
          </p:cNvPicPr>
          <p:nvPr userDrawn="1"/>
        </p:nvPicPr>
        <p:blipFill>
          <a:blip r:embed="rId2" cstate="email"/>
          <a:stretch>
            <a:fillRect/>
          </a:stretch>
        </p:blipFill>
        <p:spPr bwMode="ltGray">
          <a:xfrm>
            <a:off x="802" y="0"/>
            <a:ext cx="3968824" cy="1443209"/>
          </a:xfrm>
          <a:prstGeom prst="rect">
            <a:avLst/>
          </a:prstGeom>
        </p:spPr>
      </p:pic>
      <p:pic>
        <p:nvPicPr>
          <p:cNvPr id="7" name="Picture 6" descr="Mahindra Logo.png"/>
          <p:cNvPicPr>
            <a:picLocks noChangeAspect="1"/>
          </p:cNvPicPr>
          <p:nvPr userDrawn="1"/>
        </p:nvPicPr>
        <p:blipFill>
          <a:blip r:embed="rId3" cstate="email"/>
          <a:stretch>
            <a:fillRect/>
          </a:stretch>
        </p:blipFill>
        <p:spPr bwMode="gray">
          <a:xfrm>
            <a:off x="6058912" y="476643"/>
            <a:ext cx="2467304" cy="65655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2">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8" name="Straight Connector 7"/>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17" name="Text Placeholder 4"/>
          <p:cNvSpPr>
            <a:spLocks noGrp="1"/>
          </p:cNvSpPr>
          <p:nvPr>
            <p:ph type="body" sz="quarter" idx="10" hasCustomPrompt="1"/>
          </p:nvPr>
        </p:nvSpPr>
        <p:spPr bwMode="gray">
          <a:xfrm>
            <a:off x="4810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18" name="Text Placeholder 4"/>
          <p:cNvSpPr>
            <a:spLocks noGrp="1"/>
          </p:cNvSpPr>
          <p:nvPr>
            <p:ph type="body" sz="quarter" idx="11" hasCustomPrompt="1"/>
          </p:nvPr>
        </p:nvSpPr>
        <p:spPr bwMode="gray">
          <a:xfrm>
            <a:off x="4773613" y="246697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1" name="Text Placeholder 4"/>
          <p:cNvSpPr>
            <a:spLocks noGrp="1"/>
          </p:cNvSpPr>
          <p:nvPr>
            <p:ph type="body" sz="quarter" idx="12" hasCustomPrompt="1"/>
          </p:nvPr>
        </p:nvSpPr>
        <p:spPr bwMode="gray">
          <a:xfrm>
            <a:off x="481013" y="1971675"/>
            <a:ext cx="3933825" cy="286161"/>
          </a:xfrm>
          <a:noFill/>
          <a:ln>
            <a:noFill/>
          </a:ln>
        </p:spPr>
        <p:txBody>
          <a:bodyPr wrap="square" lIns="0" tIns="0" rIns="0" bIns="0" anchor="b" anchorCtr="0">
            <a:spAutoFit/>
          </a:bodyPr>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32" name="Text Placeholder 4"/>
          <p:cNvSpPr>
            <a:spLocks noGrp="1"/>
          </p:cNvSpPr>
          <p:nvPr>
            <p:ph type="body" sz="quarter" idx="13" hasCustomPrompt="1"/>
          </p:nvPr>
        </p:nvSpPr>
        <p:spPr bwMode="gray">
          <a:xfrm>
            <a:off x="4773613" y="1971675"/>
            <a:ext cx="3933825" cy="286161"/>
          </a:xfrm>
          <a:noFill/>
          <a:ln>
            <a:noFill/>
          </a:ln>
        </p:spPr>
        <p:txBody>
          <a:bodyPr wrap="square" lIns="0" tIns="0" rIns="0" bIns="0" anchor="b" anchorCtr="0">
            <a:spAutoFit/>
          </a:bodyPr>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cxnSp>
        <p:nvCxnSpPr>
          <p:cNvPr id="33" name="Straight Connector 32"/>
          <p:cNvCxnSpPr/>
          <p:nvPr userDrawn="1"/>
        </p:nvCxnSpPr>
        <p:spPr bwMode="gray">
          <a:xfrm>
            <a:off x="4810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4773613" y="234473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4"/>
          <p:cNvSpPr>
            <a:spLocks noGrp="1"/>
          </p:cNvSpPr>
          <p:nvPr>
            <p:ph type="body" sz="quarter" idx="15" hasCustomPrompt="1"/>
          </p:nvPr>
        </p:nvSpPr>
        <p:spPr bwMode="gray">
          <a:xfrm>
            <a:off x="4810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6" name="Text Placeholder 4"/>
          <p:cNvSpPr>
            <a:spLocks noGrp="1"/>
          </p:cNvSpPr>
          <p:nvPr>
            <p:ph type="body" sz="quarter" idx="16" hasCustomPrompt="1"/>
          </p:nvPr>
        </p:nvSpPr>
        <p:spPr bwMode="gray">
          <a:xfrm>
            <a:off x="4773613" y="4703296"/>
            <a:ext cx="3933825" cy="1430804"/>
          </a:xfrm>
          <a:ln>
            <a:noFill/>
          </a:ln>
        </p:spPr>
        <p:txBody>
          <a:bodyPr wrap="square" lIns="0" tIns="0" rIns="0" bIns="0">
            <a:spAutoFit/>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290513" lvl="0" indent="-290513" algn="l" defTabSz="9144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71500" lvl="2" indent="-279400" algn="l" defTabSz="9144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50900" lvl="3" indent="-279400" algn="l" defTabSz="9144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36650" lvl="4" indent="-285750" algn="l" defTabSz="933450"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35100" lvl="5" indent="-285750" algn="l" defTabSz="9144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37" name="Text Placeholder 4"/>
          <p:cNvSpPr>
            <a:spLocks noGrp="1"/>
          </p:cNvSpPr>
          <p:nvPr>
            <p:ph type="body" sz="quarter" idx="17" hasCustomPrompt="1"/>
          </p:nvPr>
        </p:nvSpPr>
        <p:spPr bwMode="gray">
          <a:xfrm>
            <a:off x="4810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3</a:t>
            </a:r>
          </a:p>
        </p:txBody>
      </p:sp>
      <p:sp>
        <p:nvSpPr>
          <p:cNvPr id="38" name="Text Placeholder 4"/>
          <p:cNvSpPr>
            <a:spLocks noGrp="1"/>
          </p:cNvSpPr>
          <p:nvPr>
            <p:ph type="body" sz="quarter" idx="18" hasCustomPrompt="1"/>
          </p:nvPr>
        </p:nvSpPr>
        <p:spPr bwMode="gray">
          <a:xfrm>
            <a:off x="4773613" y="4207995"/>
            <a:ext cx="3933825" cy="286161"/>
          </a:xfrm>
          <a:noFill/>
          <a:ln>
            <a:noFill/>
          </a:ln>
        </p:spPr>
        <p:txBody>
          <a:bodyPr wrap="square" lIns="0" tIns="0" rIns="0" bIns="0" anchor="b" anchorCtr="0">
            <a:spAutoFit/>
          </a:bodyPr>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lvl="0" indent="0" algn="l" defTabSz="914400" rtl="0" eaLnBrk="1" fontAlgn="base" latinLnBrk="0" hangingPunct="1">
              <a:spcBef>
                <a:spcPts val="0"/>
              </a:spcBef>
              <a:spcAft>
                <a:spcPts val="0"/>
              </a:spcAft>
              <a:buClr>
                <a:schemeClr val="bg2"/>
              </a:buClr>
              <a:tabLst/>
            </a:pPr>
            <a:r>
              <a:rPr lang="en-US" dirty="0" smtClean="0"/>
              <a:t>Heading 4</a:t>
            </a:r>
          </a:p>
        </p:txBody>
      </p:sp>
      <p:cxnSp>
        <p:nvCxnSpPr>
          <p:cNvPr id="39" name="Straight Connector 38"/>
          <p:cNvCxnSpPr/>
          <p:nvPr userDrawn="1"/>
        </p:nvCxnSpPr>
        <p:spPr bwMode="gray">
          <a:xfrm>
            <a:off x="4810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4773613" y="4581058"/>
            <a:ext cx="3906652" cy="238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 Placeholder 41"/>
          <p:cNvSpPr>
            <a:spLocks noGrp="1"/>
          </p:cNvSpPr>
          <p:nvPr>
            <p:ph type="body" sz="quarter" idx="19"/>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ent 4">
    <p:spTree>
      <p:nvGrpSpPr>
        <p:cNvPr id="1" name=""/>
        <p:cNvGrpSpPr/>
        <p:nvPr/>
      </p:nvGrpSpPr>
      <p:grpSpPr>
        <a:xfrm>
          <a:off x="0" y="0"/>
          <a:ext cx="0" cy="0"/>
          <a:chOff x="0" y="0"/>
          <a:chExt cx="0" cy="0"/>
        </a:xfrm>
      </p:grpSpPr>
      <p:sp>
        <p:nvSpPr>
          <p:cNvPr id="19" name="Text Placeholder 4"/>
          <p:cNvSpPr>
            <a:spLocks noGrp="1"/>
          </p:cNvSpPr>
          <p:nvPr>
            <p:ph type="body" sz="quarter" idx="18" hasCustomPrompt="1"/>
          </p:nvPr>
        </p:nvSpPr>
        <p:spPr bwMode="gray">
          <a:xfrm>
            <a:off x="2438399"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1</a:t>
            </a:r>
          </a:p>
          <a:p>
            <a:pPr lvl="1"/>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16" name="Picture Placeholder 22"/>
          <p:cNvSpPr>
            <a:spLocks noGrp="1"/>
          </p:cNvSpPr>
          <p:nvPr>
            <p:ph type="pic" sz="quarter" idx="13"/>
          </p:nvPr>
        </p:nvSpPr>
        <p:spPr bwMode="gray">
          <a:xfrm>
            <a:off x="481013"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20"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42" name="Text Placeholder 4"/>
          <p:cNvSpPr>
            <a:spLocks noGrp="1"/>
          </p:cNvSpPr>
          <p:nvPr>
            <p:ph type="body" sz="quarter" idx="19" hasCustomPrompt="1"/>
          </p:nvPr>
        </p:nvSpPr>
        <p:spPr bwMode="gray">
          <a:xfrm>
            <a:off x="6669087" y="1971675"/>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2</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3" name="Picture Placeholder 22"/>
          <p:cNvSpPr>
            <a:spLocks noGrp="1"/>
          </p:cNvSpPr>
          <p:nvPr>
            <p:ph type="pic" sz="quarter" idx="20"/>
          </p:nvPr>
        </p:nvSpPr>
        <p:spPr bwMode="gray">
          <a:xfrm>
            <a:off x="4711701" y="1971675"/>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5" name="Text Placeholder 4"/>
          <p:cNvSpPr>
            <a:spLocks noGrp="1"/>
          </p:cNvSpPr>
          <p:nvPr>
            <p:ph type="body" sz="quarter" idx="21" hasCustomPrompt="1"/>
          </p:nvPr>
        </p:nvSpPr>
        <p:spPr bwMode="gray">
          <a:xfrm>
            <a:off x="2438399"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3</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6" name="Picture Placeholder 22"/>
          <p:cNvSpPr>
            <a:spLocks noGrp="1"/>
          </p:cNvSpPr>
          <p:nvPr>
            <p:ph type="pic" sz="quarter" idx="22"/>
          </p:nvPr>
        </p:nvSpPr>
        <p:spPr bwMode="gray">
          <a:xfrm>
            <a:off x="481013"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48" name="Text Placeholder 4"/>
          <p:cNvSpPr>
            <a:spLocks noGrp="1"/>
          </p:cNvSpPr>
          <p:nvPr>
            <p:ph type="body" sz="quarter" idx="23" hasCustomPrompt="1"/>
          </p:nvPr>
        </p:nvSpPr>
        <p:spPr bwMode="gray">
          <a:xfrm>
            <a:off x="6669087" y="4241801"/>
            <a:ext cx="2043113" cy="1508105"/>
          </a:xfrm>
          <a:ln>
            <a:noFill/>
          </a:ln>
        </p:spPr>
        <p:txBody>
          <a:bodyPr wrap="square" lIns="0" tIns="0" rIns="0" bIns="0">
            <a:spAutoFit/>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marL="0" marR="0" lvl="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a:pPr>
            <a:r>
              <a:rPr lang="en-US" dirty="0" smtClean="0"/>
              <a:t>Heading 4</a:t>
            </a:r>
          </a:p>
          <a:p>
            <a:pPr marL="285750" lvl="1" indent="-285750" algn="l" defTabSz="914400" rtl="0" eaLnBrk="1" fontAlgn="base" latinLnBrk="0" hangingPunct="1">
              <a:spcBef>
                <a:spcPts val="0"/>
              </a:spcBef>
              <a:spcAft>
                <a:spcPts val="0"/>
              </a:spcAft>
              <a:buClr>
                <a:schemeClr val="bg2"/>
              </a:buClr>
              <a:buSzPct val="120000"/>
              <a:buFont typeface="Wingdings" pitchFamily="2" charset="2"/>
              <a:buChar char="§"/>
            </a:pPr>
            <a:r>
              <a:rPr lang="en-US" dirty="0" smtClean="0"/>
              <a:t>First level</a:t>
            </a:r>
          </a:p>
          <a:p>
            <a:pPr lvl="2"/>
            <a:r>
              <a:rPr lang="en-US" dirty="0" smtClean="0"/>
              <a:t>Second level</a:t>
            </a:r>
          </a:p>
          <a:p>
            <a:pPr lvl="3"/>
            <a:r>
              <a:rPr lang="en-US" dirty="0" smtClean="0"/>
              <a:t>Third level</a:t>
            </a:r>
          </a:p>
          <a:p>
            <a:pPr lvl="4"/>
            <a:r>
              <a:rPr lang="en-US" dirty="0" smtClean="0"/>
              <a:t>Fourth level</a:t>
            </a:r>
          </a:p>
        </p:txBody>
      </p:sp>
      <p:sp>
        <p:nvSpPr>
          <p:cNvPr id="49" name="Picture Placeholder 22"/>
          <p:cNvSpPr>
            <a:spLocks noGrp="1"/>
          </p:cNvSpPr>
          <p:nvPr>
            <p:ph type="pic" sz="quarter" idx="24"/>
          </p:nvPr>
        </p:nvSpPr>
        <p:spPr bwMode="gray">
          <a:xfrm>
            <a:off x="4711701" y="4241801"/>
            <a:ext cx="1728787" cy="1892299"/>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dirty="0" smtClean="0"/>
          </a:p>
        </p:txBody>
      </p:sp>
      <p:sp>
        <p:nvSpPr>
          <p:cNvPr id="51" name="Text Placeholder 41"/>
          <p:cNvSpPr>
            <a:spLocks noGrp="1"/>
          </p:cNvSpPr>
          <p:nvPr>
            <p:ph type="body" sz="quarter" idx="25"/>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3" y="1971675"/>
            <a:ext cx="8226425" cy="4162426"/>
          </a:xfrm>
        </p:spPr>
        <p:txBody>
          <a:bodyPr>
            <a:noAutofit/>
          </a:bodyPr>
          <a:lstStyle>
            <a:lvl1pPr marL="0" indent="0">
              <a:buNone/>
              <a:defRPr>
                <a:latin typeface="Arial" pitchFamily="34" charset="0"/>
                <a:cs typeface="Arial" pitchFamily="34" charset="0"/>
              </a:defRPr>
            </a:lvl1pPr>
          </a:lstStyle>
          <a:p>
            <a:r>
              <a:rPr lang="en-US" smtClean="0"/>
              <a:t>Click icon to add table</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8" name="Text Placeholder 41"/>
          <p:cNvSpPr>
            <a:spLocks noGrp="1"/>
          </p:cNvSpPr>
          <p:nvPr>
            <p:ph type="body" sz="quarter" idx="13"/>
          </p:nvPr>
        </p:nvSpPr>
        <p:spPr bwMode="gray">
          <a:xfrm>
            <a:off x="481012" y="1270452"/>
            <a:ext cx="8224838"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marL="0" lvl="0" indent="0" algn="l" defTabSz="914400" rtl="0" eaLnBrk="1" fontAlgn="base" latinLnBrk="0" hangingPunct="1">
              <a:spcBef>
                <a:spcPts val="0"/>
              </a:spcBef>
              <a:spcAft>
                <a:spcPts val="0"/>
              </a:spcAft>
              <a:buClr>
                <a:schemeClr val="bg2"/>
              </a:buClr>
              <a:tabLst/>
            </a:pPr>
            <a:r>
              <a:rPr lang="en-US"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481013" y="1971675"/>
            <a:ext cx="8226425" cy="4162425"/>
          </a:xfrm>
        </p:spPr>
        <p:txBody>
          <a:bodyPr>
            <a:noAutofit/>
          </a:bodyPr>
          <a:lstStyle>
            <a:lvl1pPr marL="0" indent="0">
              <a:buNone/>
              <a:defRPr>
                <a:latin typeface="Arial" pitchFamily="34" charset="0"/>
                <a:cs typeface="Arial" pitchFamily="34" charset="0"/>
              </a:defRPr>
            </a:lvl1pPr>
          </a:lstStyle>
          <a:p>
            <a:r>
              <a:rPr lang="en-US" smtClean="0"/>
              <a:t>Click icon to add chart</a:t>
            </a:r>
            <a:endParaRPr lang="en-US" dirty="0"/>
          </a:p>
        </p:txBody>
      </p:sp>
      <p:sp>
        <p:nvSpPr>
          <p:cNvPr id="4" name="Title 1"/>
          <p:cNvSpPr>
            <a:spLocks noGrp="1"/>
          </p:cNvSpPr>
          <p:nvPr>
            <p:ph type="title"/>
          </p:nvPr>
        </p:nvSpPr>
        <p:spPr bwMode="gray">
          <a:xfrm>
            <a:off x="481012" y="727075"/>
            <a:ext cx="8226425"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527295"/>
            <a:ext cx="6729984" cy="492443"/>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00" b="1" kern="1200" dirty="0">
                <a:solidFill>
                  <a:schemeClr val="tx2"/>
                </a:solidFill>
                <a:latin typeface="Arial" pitchFamily="34" charset="0"/>
                <a:ea typeface="+mj-ea"/>
                <a:cs typeface="Arial" pitchFamily="34" charset="0"/>
              </a:defRPr>
            </a:lvl1pPr>
          </a:lstStyle>
          <a:p>
            <a:pPr lvl="0" algn="l" defTabSz="914400"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39" y="3369513"/>
            <a:ext cx="6754811" cy="2446824"/>
          </a:xfrm>
          <a:prstGeom prst="rect">
            <a:avLst/>
          </a:prstGeom>
          <a:noFill/>
          <a:ln w="9525">
            <a:noFill/>
            <a:miter lim="800000"/>
            <a:headEnd/>
            <a:tailEnd/>
          </a:ln>
        </p:spPr>
        <p:txBody>
          <a:bodyPr wrap="square" lIns="0" tIns="0" rIns="0" bIns="0">
            <a:spAutoFit/>
          </a:bodyPr>
          <a:lstStyle/>
          <a:p>
            <a:pPr algn="just" fontAlgn="auto">
              <a:spcBef>
                <a:spcPts val="600"/>
              </a:spcBef>
              <a:spcAft>
                <a:spcPts val="0"/>
              </a:spcAft>
            </a:pPr>
            <a:r>
              <a:rPr lang="en-US" sz="1000" b="1" dirty="0">
                <a:solidFill>
                  <a:srgbClr val="6D6E71"/>
                </a:solidFill>
                <a:latin typeface="Arial" pitchFamily="34" charset="0"/>
                <a:cs typeface="Arial" pitchFamily="34" charset="0"/>
              </a:rPr>
              <a:t>Disclaimer </a:t>
            </a:r>
          </a:p>
          <a:p>
            <a:pPr algn="just" fontAlgn="auto">
              <a:spcBef>
                <a:spcPts val="600"/>
              </a:spcBef>
              <a:spcAft>
                <a:spcPts val="0"/>
              </a:spcAft>
            </a:pPr>
            <a:r>
              <a:rPr lang="en-US" sz="900" dirty="0">
                <a:solidFill>
                  <a:srgbClr val="6D6E71"/>
                </a:solidFill>
                <a:latin typeface="Arial" pitchFamily="34" charset="0"/>
                <a:cs typeface="Arial" pitchFamily="34" charset="0"/>
              </a:rPr>
              <a:t>Tech Mahindra, herein referred to as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or its subsidiaries. Any unauthorized use, disclosure or public dissemination of information contained herein is prohibited. Unless specifically noted,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Information contained in a presentation hosted or promoted by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rgbClr val="6D6E71"/>
                </a:solidFill>
                <a:latin typeface="Arial" pitchFamily="34" charset="0"/>
                <a:cs typeface="Arial" pitchFamily="34" charset="0"/>
              </a:rPr>
              <a:t>TechM</a:t>
            </a:r>
            <a:r>
              <a:rPr lang="en-US" sz="900" dirty="0">
                <a:solidFill>
                  <a:srgbClr val="6D6E71"/>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8" y="2140169"/>
            <a:ext cx="6734627" cy="276999"/>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
        <p:nvSpPr>
          <p:cNvPr id="8" name="TextBox 20"/>
          <p:cNvSpPr txBox="1">
            <a:spLocks noChangeArrowheads="1"/>
          </p:cNvSpPr>
          <p:nvPr userDrawn="1"/>
        </p:nvSpPr>
        <p:spPr bwMode="gray">
          <a:xfrm>
            <a:off x="481013" y="6629401"/>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rgbClr val="6D6E71"/>
                </a:solidFill>
                <a:latin typeface="Arial" pitchFamily="34" charset="0"/>
                <a:cs typeface="Arial" pitchFamily="34" charset="0"/>
              </a:rPr>
              <a:t>Copyright © 2014 Tech Mahindra.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bwMode="gray">
          <a:xfrm>
            <a:off x="0" y="0"/>
            <a:ext cx="9144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en-US">
              <a:solidFill>
                <a:prstClr val="black"/>
              </a:solidFill>
            </a:endParaRPr>
          </a:p>
        </p:txBody>
      </p:sp>
      <p:pic>
        <p:nvPicPr>
          <p:cNvPr id="4" name="Picture 3" descr="Mahindra Logo.png"/>
          <p:cNvPicPr>
            <a:picLocks noChangeAspect="1"/>
          </p:cNvPicPr>
          <p:nvPr userDrawn="1"/>
        </p:nvPicPr>
        <p:blipFill>
          <a:blip r:embed="rId2" cstate="email"/>
          <a:stretch>
            <a:fillRect/>
          </a:stretch>
        </p:blipFill>
        <p:spPr bwMode="gray">
          <a:xfrm>
            <a:off x="1864288" y="2717226"/>
            <a:ext cx="5603207" cy="14910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2" y="719138"/>
            <a:ext cx="822483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971675"/>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4" name="Text Placeholder 4"/>
          <p:cNvSpPr>
            <a:spLocks noGrp="1"/>
          </p:cNvSpPr>
          <p:nvPr>
            <p:ph type="body" sz="quarter" idx="10"/>
          </p:nvPr>
        </p:nvSpPr>
        <p:spPr bwMode="gray">
          <a:xfrm>
            <a:off x="481012" y="1971675"/>
            <a:ext cx="8224838"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971675"/>
            <a:ext cx="4078287" cy="4162425"/>
          </a:xfrm>
        </p:spPr>
        <p:txBody>
          <a:bodyPr>
            <a:noAutofit/>
          </a:bodyPr>
          <a:lstStyle>
            <a:lvl1pPr marL="0" indent="0">
              <a:buNone/>
              <a:defRPr>
                <a:latin typeface="Arial" pitchFamily="34" charset="0"/>
                <a:cs typeface="Arial" pitchFamily="34" charset="0"/>
              </a:defRPr>
            </a:lvl1pPr>
          </a:lstStyle>
          <a:p>
            <a:pPr lvl="0"/>
            <a:r>
              <a:rPr lang="en-US" noProof="0" smtClean="0"/>
              <a:t>Click icon to add picture</a:t>
            </a:r>
            <a:endParaRPr lang="en-US" noProof="0" dirty="0"/>
          </a:p>
        </p:txBody>
      </p:sp>
      <p:sp>
        <p:nvSpPr>
          <p:cNvPr id="18" name="Text Placeholder 4"/>
          <p:cNvSpPr>
            <a:spLocks noGrp="1"/>
          </p:cNvSpPr>
          <p:nvPr>
            <p:ph type="body" sz="quarter" idx="19"/>
          </p:nvPr>
        </p:nvSpPr>
        <p:spPr bwMode="gray">
          <a:xfrm>
            <a:off x="4838700" y="1971675"/>
            <a:ext cx="3846512"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7" name="Text Placeholder 41"/>
          <p:cNvSpPr>
            <a:spLocks noGrp="1"/>
          </p:cNvSpPr>
          <p:nvPr>
            <p:ph type="body" sz="quarter" idx="13"/>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4"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5"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3" name="Subtitle 2"/>
          <p:cNvSpPr>
            <a:spLocks noGrp="1"/>
          </p:cNvSpPr>
          <p:nvPr>
            <p:ph type="subTitle" idx="1"/>
          </p:nvPr>
        </p:nvSpPr>
        <p:spPr bwMode="gray">
          <a:xfrm>
            <a:off x="1839913" y="4067175"/>
            <a:ext cx="5524500"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8"/>
          <p:cNvSpPr>
            <a:spLocks noGrp="1"/>
          </p:cNvSpPr>
          <p:nvPr>
            <p:ph type="title"/>
          </p:nvPr>
        </p:nvSpPr>
        <p:spPr bwMode="gray">
          <a:xfrm>
            <a:off x="1839914" y="2200275"/>
            <a:ext cx="5524500" cy="1231106"/>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pic>
        <p:nvPicPr>
          <p:cNvPr id="5" name="Picture 9" descr="ridge4.png"/>
          <p:cNvPicPr>
            <a:picLocks noChangeAspect="1"/>
          </p:cNvPicPr>
          <p:nvPr/>
        </p:nvPicPr>
        <p:blipFill>
          <a:blip r:embed="rId2"/>
          <a:srcRect/>
          <a:stretch>
            <a:fillRect/>
          </a:stretch>
        </p:blipFill>
        <p:spPr bwMode="ltGray">
          <a:xfrm>
            <a:off x="1588" y="0"/>
            <a:ext cx="3968750" cy="1443038"/>
          </a:xfrm>
          <a:prstGeom prst="rect">
            <a:avLst/>
          </a:prstGeom>
          <a:noFill/>
          <a:ln w="9525">
            <a:noFill/>
            <a:miter lim="800000"/>
            <a:headEnd/>
            <a:tailEnd/>
          </a:ln>
        </p:spPr>
      </p:pic>
      <p:pic>
        <p:nvPicPr>
          <p:cNvPr id="6" name="Picture 10" descr="Mahindra Logo.png"/>
          <p:cNvPicPr>
            <a:picLocks noChangeAspect="1"/>
          </p:cNvPicPr>
          <p:nvPr/>
        </p:nvPicPr>
        <p:blipFill>
          <a:blip r:embed="rId3"/>
          <a:srcRect/>
          <a:stretch>
            <a:fillRect/>
          </a:stretch>
        </p:blipFill>
        <p:spPr bwMode="gray">
          <a:xfrm>
            <a:off x="6329363" y="476250"/>
            <a:ext cx="2378075" cy="657225"/>
          </a:xfrm>
          <a:prstGeom prst="rect">
            <a:avLst/>
          </a:prstGeom>
          <a:noFill/>
          <a:ln w="9525">
            <a:noFill/>
            <a:miter lim="800000"/>
            <a:headEnd/>
            <a:tailEnd/>
          </a:ln>
        </p:spPr>
      </p:pic>
      <p:sp>
        <p:nvSpPr>
          <p:cNvPr id="12" name="Picture Placeholder 22"/>
          <p:cNvSpPr>
            <a:spLocks noGrp="1"/>
          </p:cNvSpPr>
          <p:nvPr>
            <p:ph type="pic" sz="quarter" idx="13"/>
          </p:nvPr>
        </p:nvSpPr>
        <p:spPr bwMode="gray">
          <a:xfrm>
            <a:off x="481013" y="1971675"/>
            <a:ext cx="4102100" cy="4175125"/>
          </a:xfrm>
        </p:spPr>
        <p:txBody>
          <a:bodyPr rtlCol="0">
            <a:normAutofit/>
          </a:bodyPr>
          <a:lstStyle>
            <a:lvl1pPr>
              <a:buNone/>
              <a:defRPr>
                <a:latin typeface="Arial" pitchFamily="34" charset="0"/>
                <a:cs typeface="Arial" pitchFamily="34" charset="0"/>
              </a:defRPr>
            </a:lvl1pPr>
          </a:lstStyle>
          <a:p>
            <a:pPr lvl="0"/>
            <a:r>
              <a:rPr lang="en-US" noProof="0" smtClean="0"/>
              <a:t>Click icon to add picture</a:t>
            </a:r>
            <a:endParaRPr lang="en-US" noProof="0" smtClean="0"/>
          </a:p>
        </p:txBody>
      </p:sp>
      <p:sp>
        <p:nvSpPr>
          <p:cNvPr id="22" name="Subtitle 2"/>
          <p:cNvSpPr>
            <a:spLocks noGrp="1"/>
          </p:cNvSpPr>
          <p:nvPr>
            <p:ph type="subTitle" idx="1"/>
          </p:nvPr>
        </p:nvSpPr>
        <p:spPr bwMode="gray">
          <a:xfrm>
            <a:off x="4926013" y="4295775"/>
            <a:ext cx="3781424" cy="276999"/>
          </a:xfrm>
          <a:noFill/>
          <a:ln w="9525">
            <a:noFill/>
            <a:miter lim="800000"/>
            <a:headEnd/>
            <a:tailEnd/>
          </a:ln>
        </p:spPr>
        <p:txBody>
          <a:bodyPr anchor="b"/>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a:solidFill>
                  <a:schemeClr val="tx2"/>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3" name="Title 8"/>
          <p:cNvSpPr>
            <a:spLocks noGrp="1"/>
          </p:cNvSpPr>
          <p:nvPr>
            <p:ph type="title"/>
          </p:nvPr>
        </p:nvSpPr>
        <p:spPr bwMode="gray">
          <a:xfrm>
            <a:off x="4926014" y="1971675"/>
            <a:ext cx="3781424" cy="1846659"/>
          </a:xfrm>
          <a:noFill/>
          <a:ln w="9525">
            <a:noFill/>
            <a:miter lim="800000"/>
            <a:headEnd/>
            <a:tailEnd/>
          </a:ln>
        </p:spPr>
        <p:txBody>
          <a:bodyPr/>
          <a:lstStyle>
            <a:lvl1pPr algn="l" defTabSz="914400" rtl="0" eaLnBrk="1" latinLnBrk="0" hangingPunct="1">
              <a:spcBef>
                <a:spcPct val="0"/>
              </a:spcBef>
              <a:buNone/>
              <a:defRPr lang="en-US" sz="4000" b="1" kern="1200" dirty="0">
                <a:solidFill>
                  <a:schemeClr val="bg2"/>
                </a:solidFill>
                <a:latin typeface="Arial" pitchFamily="34" charset="0"/>
                <a:ea typeface="+mj-ea"/>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cxnSp>
        <p:nvCxnSpPr>
          <p:cNvPr id="8" name="Straight Connector 7"/>
          <p:cNvCxnSpPr/>
          <p:nvPr/>
        </p:nvCxnSpPr>
        <p:spPr bwMode="gray">
          <a:xfrm>
            <a:off x="4810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gray">
          <a:xfrm>
            <a:off x="4773613" y="2344738"/>
            <a:ext cx="3906837" cy="31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4"/>
          <p:cNvSpPr>
            <a:spLocks noGrp="1"/>
          </p:cNvSpPr>
          <p:nvPr>
            <p:ph type="body" sz="quarter" idx="10"/>
          </p:nvPr>
        </p:nvSpPr>
        <p:spPr bwMode="gray">
          <a:xfrm>
            <a:off x="4810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4"/>
          <p:cNvSpPr>
            <a:spLocks noGrp="1"/>
          </p:cNvSpPr>
          <p:nvPr>
            <p:ph type="body" sz="quarter" idx="11"/>
          </p:nvPr>
        </p:nvSpPr>
        <p:spPr bwMode="gray">
          <a:xfrm>
            <a:off x="4773613" y="2466976"/>
            <a:ext cx="3933825"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12"/>
          </p:nvPr>
        </p:nvSpPr>
        <p:spPr bwMode="gray">
          <a:xfrm>
            <a:off x="4810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6" name="Text Placeholder 4"/>
          <p:cNvSpPr>
            <a:spLocks noGrp="1"/>
          </p:cNvSpPr>
          <p:nvPr>
            <p:ph type="body" sz="quarter" idx="13"/>
          </p:nvPr>
        </p:nvSpPr>
        <p:spPr bwMode="gray">
          <a:xfrm>
            <a:off x="4773613" y="1971675"/>
            <a:ext cx="3933825"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smtClean="0"/>
              <a:t>Click to edit Master text styles</a:t>
            </a:r>
          </a:p>
        </p:txBody>
      </p:sp>
      <p:sp>
        <p:nvSpPr>
          <p:cNvPr id="10" name="Title 1"/>
          <p:cNvSpPr>
            <a:spLocks noGrp="1"/>
          </p:cNvSpPr>
          <p:nvPr>
            <p:ph type="title"/>
          </p:nvPr>
        </p:nvSpPr>
        <p:spPr bwMode="gray">
          <a:xfrm>
            <a:off x="481012" y="727075"/>
            <a:ext cx="8226425"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15" name="Text Placeholder 41"/>
          <p:cNvSpPr>
            <a:spLocks noGrp="1"/>
          </p:cNvSpPr>
          <p:nvPr>
            <p:ph type="body" sz="quarter" idx="14"/>
          </p:nvPr>
        </p:nvSpPr>
        <p:spPr bwMode="gray">
          <a:xfrm>
            <a:off x="481012" y="1270452"/>
            <a:ext cx="8224838" cy="283711"/>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32"/>
          <a:srcRect/>
          <a:stretch>
            <a:fillRect/>
          </a:stretch>
        </p:blipFill>
        <p:spPr bwMode="ltGray">
          <a:xfrm>
            <a:off x="0" y="0"/>
            <a:ext cx="2270125" cy="825500"/>
          </a:xfrm>
          <a:prstGeom prst="rect">
            <a:avLst/>
          </a:prstGeom>
          <a:noFill/>
          <a:ln w="9525">
            <a:noFill/>
            <a:miter lim="800000"/>
            <a:headEnd/>
            <a:tailEnd/>
          </a:ln>
        </p:spPr>
      </p:pic>
      <p:sp>
        <p:nvSpPr>
          <p:cNvPr id="1027" name="Title Placeholder 1"/>
          <p:cNvSpPr>
            <a:spLocks noGrp="1"/>
          </p:cNvSpPr>
          <p:nvPr>
            <p:ph type="title"/>
          </p:nvPr>
        </p:nvSpPr>
        <p:spPr bwMode="auto">
          <a:xfrm>
            <a:off x="468313" y="711200"/>
            <a:ext cx="8212137"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smtClean="0"/>
          </a:p>
        </p:txBody>
      </p:sp>
      <p:sp>
        <p:nvSpPr>
          <p:cNvPr id="3" name="Text Placeholder 2"/>
          <p:cNvSpPr>
            <a:spLocks noGrp="1"/>
          </p:cNvSpPr>
          <p:nvPr>
            <p:ph type="body" idx="1"/>
          </p:nvPr>
        </p:nvSpPr>
        <p:spPr>
          <a:xfrm>
            <a:off x="481013" y="1971675"/>
            <a:ext cx="8212137"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a:p>
            <a:pPr lvl="4"/>
            <a:r>
              <a:rPr lang="en-US" dirty="0" smtClean="0"/>
              <a:t>Third level</a:t>
            </a:r>
          </a:p>
          <a:p>
            <a:pPr lvl="5"/>
            <a:r>
              <a:rPr lang="en-US" dirty="0" smtClean="0"/>
              <a:t>Fifth level</a:t>
            </a:r>
            <a:endParaRPr lang="en-US" dirty="0"/>
          </a:p>
        </p:txBody>
      </p:sp>
      <p:sp>
        <p:nvSpPr>
          <p:cNvPr id="9" name="Slide Number Placeholder 5"/>
          <p:cNvSpPr txBox="1">
            <a:spLocks/>
          </p:cNvSpPr>
          <p:nvPr/>
        </p:nvSpPr>
        <p:spPr bwMode="auto">
          <a:xfrm>
            <a:off x="8821738" y="6613525"/>
            <a:ext cx="157162" cy="1539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13CCAD47-FD76-46E6-8D9F-02939C3786FE}" type="slidenum">
              <a:rPr lang="en-US" sz="1000">
                <a:solidFill>
                  <a:schemeClr val="tx2"/>
                </a:solidFill>
                <a:latin typeface="Arial" pitchFamily="34" charset="0"/>
                <a:cs typeface="Arial" pitchFamily="34" charset="0"/>
              </a:rPr>
              <a:pPr algn="r" fontAlgn="auto">
                <a:spcBef>
                  <a:spcPts val="0"/>
                </a:spcBef>
                <a:spcAft>
                  <a:spcPts val="0"/>
                </a:spcAft>
                <a:defRPr/>
              </a:pPr>
              <a:t>‹#›</a:t>
            </a:fld>
            <a:endParaRPr lang="en-US" sz="1000" dirty="0">
              <a:solidFill>
                <a:schemeClr val="tx2"/>
              </a:solidFill>
              <a:latin typeface="Arial" pitchFamily="34" charset="0"/>
              <a:cs typeface="Arial" pitchFamily="34" charset="0"/>
            </a:endParaRPr>
          </a:p>
        </p:txBody>
      </p:sp>
      <p:sp>
        <p:nvSpPr>
          <p:cNvPr id="7" name="TextBox 20"/>
          <p:cNvSpPr txBox="1">
            <a:spLocks noChangeArrowheads="1"/>
          </p:cNvSpPr>
          <p:nvPr/>
        </p:nvSpPr>
        <p:spPr bwMode="gray">
          <a:xfrm>
            <a:off x="481013" y="6629400"/>
            <a:ext cx="2432050" cy="123825"/>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tx2"/>
                </a:solidFill>
                <a:latin typeface="Arial" pitchFamily="34" charset="0"/>
                <a:cs typeface="Arial" pitchFamily="34" charset="0"/>
              </a:rPr>
              <a:t>Copyright © </a:t>
            </a:r>
            <a:r>
              <a:rPr lang="en-US" sz="800" dirty="0" smtClean="0">
                <a:solidFill>
                  <a:schemeClr val="tx2"/>
                </a:solidFill>
                <a:latin typeface="Arial" pitchFamily="34" charset="0"/>
                <a:cs typeface="Arial" pitchFamily="34" charset="0"/>
              </a:rPr>
              <a:t>2016 </a:t>
            </a:r>
            <a:r>
              <a:rPr lang="en-US" sz="800" dirty="0">
                <a:solidFill>
                  <a:schemeClr val="tx2"/>
                </a:solidFill>
                <a:latin typeface="Arial" pitchFamily="34" charset="0"/>
                <a:cs typeface="Arial" pitchFamily="34" charset="0"/>
              </a:rPr>
              <a:t>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7" r:id="rId7"/>
    <p:sldLayoutId id="2147483688" r:id="rId8"/>
    <p:sldLayoutId id="2147483689" r:id="rId9"/>
    <p:sldLayoutId id="2147483690" r:id="rId10"/>
    <p:sldLayoutId id="2147483682" r:id="rId11"/>
    <p:sldLayoutId id="2147483683" r:id="rId12"/>
    <p:sldLayoutId id="2147483684" r:id="rId13"/>
    <p:sldLayoutId id="2147483691" r:id="rId14"/>
    <p:sldLayoutId id="2147483692"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grayscl/>
          </a:blip>
          <a:srcRect/>
          <a:stretch>
            <a:fillRect t="-19000" b="-19000"/>
          </a:stretch>
        </a:blipFill>
        <a:effectLst/>
      </p:bgPr>
    </p:bg>
    <p:spTree>
      <p:nvGrpSpPr>
        <p:cNvPr id="1" name=""/>
        <p:cNvGrpSpPr/>
        <p:nvPr/>
      </p:nvGrpSpPr>
      <p:grpSpPr>
        <a:xfrm>
          <a:off x="0" y="0"/>
          <a:ext cx="0" cy="0"/>
          <a:chOff x="0" y="0"/>
          <a:chExt cx="0" cy="0"/>
        </a:xfrm>
      </p:grpSpPr>
      <p:cxnSp>
        <p:nvCxnSpPr>
          <p:cNvPr id="6" name="Straight Connector 5"/>
          <p:cNvCxnSpPr/>
          <p:nvPr/>
        </p:nvCxnSpPr>
        <p:spPr>
          <a:xfrm>
            <a:off x="398463" y="3927475"/>
            <a:ext cx="4894262"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C:\Users\RB90005014\Documents\connected-world-connected-solutions_White.png"/>
          <p:cNvPicPr>
            <a:picLocks noChangeAspect="1" noChangeArrowheads="1"/>
          </p:cNvPicPr>
          <p:nvPr/>
        </p:nvPicPr>
        <p:blipFill>
          <a:blip r:embed="rId4" cstate="print">
            <a:lum bright="-63000"/>
          </a:blip>
          <a:srcRect/>
          <a:stretch>
            <a:fillRect/>
          </a:stretch>
        </p:blipFill>
        <p:spPr bwMode="auto">
          <a:xfrm>
            <a:off x="405058" y="3387146"/>
            <a:ext cx="4888302" cy="40165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1684" y="1203158"/>
            <a:ext cx="5005137"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Searches</a:t>
            </a:r>
            <a:endParaRPr lang="en-US" sz="2800" dirty="0" smtClean="0">
              <a:latin typeface="+mj-lt"/>
            </a:endParaRPr>
          </a:p>
        </p:txBody>
      </p:sp>
      <p:sp>
        <p:nvSpPr>
          <p:cNvPr id="5" name="TextBox 4"/>
          <p:cNvSpPr txBox="1"/>
          <p:nvPr/>
        </p:nvSpPr>
        <p:spPr>
          <a:xfrm>
            <a:off x="641684" y="1732547"/>
            <a:ext cx="8085221" cy="415498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150000"/>
              </a:lnSpc>
              <a:buClr>
                <a:schemeClr val="tx2"/>
              </a:buClr>
              <a:buFont typeface="Arial" pitchFamily="34" charset="0"/>
              <a:buChar char="•"/>
            </a:pPr>
            <a:r>
              <a:rPr lang="en-US" dirty="0" smtClean="0">
                <a:latin typeface="+mj-lt"/>
              </a:rPr>
              <a:t>Search Types</a:t>
            </a:r>
          </a:p>
          <a:p>
            <a:pPr marL="685800" lvl="1" indent="-228600">
              <a:lnSpc>
                <a:spcPct val="150000"/>
              </a:lnSpc>
              <a:buClr>
                <a:schemeClr val="tx2"/>
              </a:buClr>
              <a:buFont typeface="+mj-lt"/>
              <a:buAutoNum type="alphaLcPeriod"/>
            </a:pPr>
            <a:r>
              <a:rPr lang="en-US" dirty="0" smtClean="0">
                <a:latin typeface="+mj-lt"/>
              </a:rPr>
              <a:t>Quick Search</a:t>
            </a:r>
          </a:p>
          <a:p>
            <a:pPr marL="685800" lvl="1" indent="-228600">
              <a:lnSpc>
                <a:spcPct val="150000"/>
              </a:lnSpc>
              <a:buClr>
                <a:schemeClr val="tx2"/>
              </a:buClr>
              <a:buFont typeface="+mj-lt"/>
              <a:buAutoNum type="alphaLcPeriod"/>
            </a:pPr>
            <a:r>
              <a:rPr lang="en-US" dirty="0" smtClean="0">
                <a:latin typeface="+mj-lt"/>
              </a:rPr>
              <a:t>GAVC</a:t>
            </a:r>
          </a:p>
          <a:p>
            <a:pPr marL="685800" lvl="1" indent="-228600">
              <a:lnSpc>
                <a:spcPct val="150000"/>
              </a:lnSpc>
              <a:buClr>
                <a:schemeClr val="tx2"/>
              </a:buClr>
              <a:buFont typeface="+mj-lt"/>
              <a:buAutoNum type="alphaLcPeriod"/>
            </a:pPr>
            <a:r>
              <a:rPr lang="en-US" dirty="0" smtClean="0">
                <a:latin typeface="+mj-lt"/>
              </a:rPr>
              <a:t>Properties</a:t>
            </a:r>
          </a:p>
          <a:p>
            <a:pPr marL="685800" lvl="1" indent="-228600">
              <a:lnSpc>
                <a:spcPct val="150000"/>
              </a:lnSpc>
              <a:buClr>
                <a:schemeClr val="tx2"/>
              </a:buClr>
              <a:buFont typeface="+mj-lt"/>
              <a:buAutoNum type="alphaLcPeriod"/>
            </a:pPr>
            <a:r>
              <a:rPr lang="en-US" dirty="0" smtClean="0">
                <a:latin typeface="+mj-lt"/>
              </a:rPr>
              <a:t>Class/Jar resource</a:t>
            </a:r>
          </a:p>
          <a:p>
            <a:pPr marL="1143000" lvl="2" indent="-228600">
              <a:lnSpc>
                <a:spcPct val="150000"/>
              </a:lnSpc>
              <a:buClr>
                <a:schemeClr val="tx2"/>
              </a:buClr>
              <a:buFont typeface="Wingdings" pitchFamily="2" charset="2"/>
              <a:buChar char="Ø"/>
            </a:pPr>
            <a:r>
              <a:rPr lang="en-US" dirty="0" smtClean="0">
                <a:latin typeface="+mj-lt"/>
              </a:rPr>
              <a:t>See the actual class found</a:t>
            </a:r>
          </a:p>
          <a:p>
            <a:pPr marL="1143000" lvl="2" indent="-228600">
              <a:lnSpc>
                <a:spcPct val="150000"/>
              </a:lnSpc>
              <a:buClr>
                <a:schemeClr val="tx2"/>
              </a:buClr>
              <a:buFont typeface="Wingdings" pitchFamily="2" charset="2"/>
              <a:buChar char="Ø"/>
            </a:pPr>
            <a:r>
              <a:rPr lang="en-US" dirty="0" smtClean="0">
                <a:latin typeface="+mj-lt"/>
              </a:rPr>
              <a:t>View source + syntax highlighting</a:t>
            </a:r>
          </a:p>
          <a:p>
            <a:pPr marL="285750" indent="-285750" fontAlgn="base">
              <a:lnSpc>
                <a:spcPct val="150000"/>
              </a:lnSpc>
              <a:buClr>
                <a:schemeClr val="tx2"/>
              </a:buClr>
              <a:buFont typeface="Arial" pitchFamily="34" charset="0"/>
              <a:buChar char="•"/>
            </a:pPr>
            <a:r>
              <a:rPr lang="en-US" dirty="0" smtClean="0">
                <a:latin typeface="+mj-lt"/>
              </a:rPr>
              <a:t>Grouping Support</a:t>
            </a:r>
          </a:p>
          <a:p>
            <a:pPr marL="685800" lvl="1" indent="-228600">
              <a:lnSpc>
                <a:spcPct val="150000"/>
              </a:lnSpc>
              <a:buClr>
                <a:schemeClr val="tx2"/>
              </a:buClr>
              <a:buFont typeface="+mj-lt"/>
              <a:buAutoNum type="alphaLcPeriod"/>
            </a:pPr>
            <a:r>
              <a:rPr lang="en-US" dirty="0" smtClean="0">
                <a:latin typeface="+mj-lt"/>
              </a:rPr>
              <a:t>E.g. group by repository, </a:t>
            </a:r>
            <a:r>
              <a:rPr lang="en-US" dirty="0" err="1" smtClean="0">
                <a:latin typeface="+mj-lt"/>
              </a:rPr>
              <a:t>groupID</a:t>
            </a:r>
            <a:r>
              <a:rPr lang="en-US" dirty="0" smtClean="0">
                <a:latin typeface="+mj-lt"/>
              </a:rPr>
              <a:t> etc.</a:t>
            </a:r>
          </a:p>
          <a:p>
            <a:pPr marL="228600" indent="-228600" fontAlgn="base">
              <a:lnSpc>
                <a:spcPct val="150000"/>
              </a:lnSpc>
              <a:buClr>
                <a:schemeClr val="tx2"/>
              </a:buClr>
              <a:buFont typeface="Arial" pitchFamily="34" charset="0"/>
              <a:buChar char="•"/>
            </a:pPr>
            <a:r>
              <a:rPr lang="en-US" dirty="0" smtClean="0">
                <a:latin typeface="+mj-lt"/>
              </a:rPr>
              <a:t>Always possible to locate the results in repo tree browser</a:t>
            </a:r>
            <a:endParaRPr lang="en-US" dirty="0" smtClean="0">
              <a:latin typeface="+mj-lt"/>
            </a:endParaRPr>
          </a:p>
        </p:txBody>
      </p:sp>
    </p:spTree>
    <p:extLst>
      <p:ext uri="{BB962C8B-B14F-4D97-AF65-F5344CB8AC3E}">
        <p14:creationId xmlns:p14="http://schemas.microsoft.com/office/powerpoint/2010/main" val="135027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074" y="1941094"/>
            <a:ext cx="4957010"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150000"/>
              </a:lnSpc>
              <a:buClr>
                <a:schemeClr val="tx2"/>
              </a:buClr>
              <a:buFont typeface="Arial" pitchFamily="34" charset="0"/>
              <a:buChar char="•"/>
            </a:pPr>
            <a:r>
              <a:rPr lang="en-US" dirty="0" smtClean="0">
                <a:latin typeface="+mj-lt"/>
              </a:rPr>
              <a:t>Source has reproducible context-compilation</a:t>
            </a:r>
          </a:p>
          <a:p>
            <a:pPr marL="685800" lvl="1" indent="-228600">
              <a:lnSpc>
                <a:spcPct val="150000"/>
              </a:lnSpc>
              <a:buClr>
                <a:schemeClr val="tx2"/>
              </a:buClr>
              <a:buFont typeface="+mj-lt"/>
              <a:buAutoNum type="alphaLcPeriod"/>
            </a:pPr>
            <a:r>
              <a:rPr lang="en-US" dirty="0" smtClean="0">
                <a:latin typeface="+mj-lt"/>
              </a:rPr>
              <a:t>Reproducible via SCM tagging</a:t>
            </a:r>
          </a:p>
          <a:p>
            <a:pPr marL="228600" indent="-228600" fontAlgn="base">
              <a:lnSpc>
                <a:spcPct val="150000"/>
              </a:lnSpc>
              <a:buClr>
                <a:schemeClr val="tx2"/>
              </a:buClr>
              <a:buFont typeface="Arial" pitchFamily="34" charset="0"/>
              <a:buChar char="•"/>
            </a:pPr>
            <a:r>
              <a:rPr lang="en-US" dirty="0" smtClean="0">
                <a:latin typeface="+mj-lt"/>
              </a:rPr>
              <a:t>Binaries also have a context-packaging and publishing</a:t>
            </a:r>
          </a:p>
          <a:p>
            <a:pPr marL="171450" indent="-171450" fontAlgn="base">
              <a:lnSpc>
                <a:spcPct val="150000"/>
              </a:lnSpc>
              <a:buClr>
                <a:schemeClr val="tx2"/>
              </a:buClr>
              <a:buFont typeface="Arial" pitchFamily="34" charset="0"/>
              <a:buChar char="•"/>
            </a:pPr>
            <a:r>
              <a:rPr lang="en-US" dirty="0" smtClean="0">
                <a:latin typeface="+mj-lt"/>
              </a:rPr>
              <a:t>A lot of thing are solved at build time</a:t>
            </a:r>
          </a:p>
          <a:p>
            <a:pPr marL="685800" lvl="1" indent="-228600">
              <a:lnSpc>
                <a:spcPct val="150000"/>
              </a:lnSpc>
              <a:buClr>
                <a:schemeClr val="tx2"/>
              </a:buClr>
              <a:buFont typeface="+mj-lt"/>
              <a:buAutoNum type="alphaLcPeriod"/>
            </a:pPr>
            <a:r>
              <a:rPr lang="en-US" dirty="0" smtClean="0">
                <a:latin typeface="+mj-lt"/>
              </a:rPr>
              <a:t>Version ranges</a:t>
            </a:r>
          </a:p>
          <a:p>
            <a:pPr marL="685800" lvl="1" indent="-228600">
              <a:lnSpc>
                <a:spcPct val="150000"/>
              </a:lnSpc>
              <a:buClr>
                <a:schemeClr val="tx2"/>
              </a:buClr>
              <a:buFont typeface="+mj-lt"/>
              <a:buAutoNum type="alphaLcPeriod"/>
            </a:pPr>
            <a:r>
              <a:rPr lang="en-US" dirty="0" smtClean="0">
                <a:latin typeface="+mj-lt"/>
              </a:rPr>
              <a:t>Dynamic properties value</a:t>
            </a:r>
          </a:p>
          <a:p>
            <a:pPr marL="285750" indent="-285750" fontAlgn="base">
              <a:lnSpc>
                <a:spcPct val="150000"/>
              </a:lnSpc>
              <a:buClr>
                <a:schemeClr val="tx2"/>
              </a:buClr>
              <a:buFont typeface="Arial" pitchFamily="34" charset="0"/>
              <a:buChar char="•"/>
            </a:pPr>
            <a:r>
              <a:rPr lang="en-US" dirty="0" smtClean="0">
                <a:latin typeface="+mj-lt"/>
              </a:rPr>
              <a:t>Latest snapshot and releases</a:t>
            </a:r>
          </a:p>
        </p:txBody>
      </p:sp>
      <p:sp>
        <p:nvSpPr>
          <p:cNvPr id="5" name="TextBox 4"/>
          <p:cNvSpPr txBox="1"/>
          <p:nvPr/>
        </p:nvSpPr>
        <p:spPr>
          <a:xfrm>
            <a:off x="1171074" y="1251285"/>
            <a:ext cx="4684295"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Reproducible Builds</a:t>
            </a:r>
            <a:endParaRPr lang="en-US" sz="2800" dirty="0" smtClean="0">
              <a:latin typeface="+mj-lt"/>
            </a:endParaRPr>
          </a:p>
        </p:txBody>
      </p:sp>
    </p:spTree>
    <p:extLst>
      <p:ext uri="{BB962C8B-B14F-4D97-AF65-F5344CB8AC3E}">
        <p14:creationId xmlns:p14="http://schemas.microsoft.com/office/powerpoint/2010/main" val="350768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0653" y="1155032"/>
            <a:ext cx="5694947"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Artifactory and Hudson/Jenkins</a:t>
            </a:r>
            <a:endParaRPr lang="en-US" sz="2800" dirty="0" smtClean="0">
              <a:latin typeface="+mj-lt"/>
            </a:endParaRPr>
          </a:p>
        </p:txBody>
      </p:sp>
      <p:sp>
        <p:nvSpPr>
          <p:cNvPr id="5" name="TextBox 4"/>
          <p:cNvSpPr txBox="1"/>
          <p:nvPr/>
        </p:nvSpPr>
        <p:spPr>
          <a:xfrm>
            <a:off x="1010653" y="1796716"/>
            <a:ext cx="7331242"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00000"/>
              </a:lnSpc>
              <a:buClr>
                <a:schemeClr val="tx2"/>
              </a:buClr>
              <a:buFont typeface="Arial" pitchFamily="34" charset="0"/>
              <a:buChar char="•"/>
            </a:pPr>
            <a:r>
              <a:rPr lang="en-US" dirty="0" smtClean="0">
                <a:latin typeface="+mj-lt"/>
              </a:rPr>
              <a:t>Deploy from Hudson or artifactory</a:t>
            </a:r>
          </a:p>
          <a:p>
            <a:pPr marL="171450" indent="-171450" fontAlgn="base">
              <a:lnSpc>
                <a:spcPct val="200000"/>
              </a:lnSpc>
              <a:buClr>
                <a:schemeClr val="tx2"/>
              </a:buClr>
              <a:buFont typeface="Arial" pitchFamily="34" charset="0"/>
              <a:buChar char="•"/>
            </a:pPr>
            <a:r>
              <a:rPr lang="en-US" dirty="0" smtClean="0">
                <a:latin typeface="+mj-lt"/>
              </a:rPr>
              <a:t>Navigate the builds in Artifactory</a:t>
            </a:r>
          </a:p>
          <a:p>
            <a:pPr marL="171450" indent="-171450" fontAlgn="base">
              <a:lnSpc>
                <a:spcPct val="200000"/>
              </a:lnSpc>
              <a:buClr>
                <a:schemeClr val="tx2"/>
              </a:buClr>
              <a:buFont typeface="Arial" pitchFamily="34" charset="0"/>
              <a:buChar char="•"/>
            </a:pPr>
            <a:r>
              <a:rPr lang="en-US" dirty="0" smtClean="0">
                <a:latin typeface="+mj-lt"/>
              </a:rPr>
              <a:t>Link back to Hudson Builds</a:t>
            </a:r>
          </a:p>
          <a:p>
            <a:pPr marL="171450" indent="-171450" fontAlgn="base">
              <a:lnSpc>
                <a:spcPct val="200000"/>
              </a:lnSpc>
              <a:buClr>
                <a:schemeClr val="tx2"/>
              </a:buClr>
              <a:buFont typeface="Arial" pitchFamily="34" charset="0"/>
              <a:buChar char="•"/>
            </a:pPr>
            <a:r>
              <a:rPr lang="en-US" dirty="0" smtClean="0">
                <a:latin typeface="+mj-lt"/>
              </a:rPr>
              <a:t>Relate artifacts to build</a:t>
            </a:r>
          </a:p>
          <a:p>
            <a:pPr marL="171450" indent="-171450" fontAlgn="base">
              <a:lnSpc>
                <a:spcPct val="200000"/>
              </a:lnSpc>
              <a:buClr>
                <a:schemeClr val="tx2"/>
              </a:buClr>
              <a:buFont typeface="Arial" pitchFamily="34" charset="0"/>
              <a:buChar char="•"/>
            </a:pPr>
            <a:r>
              <a:rPr lang="en-US" dirty="0" smtClean="0">
                <a:latin typeface="+mj-lt"/>
              </a:rPr>
              <a:t>Export/promote/manipulate build artifacts</a:t>
            </a:r>
          </a:p>
          <a:p>
            <a:pPr marL="171450" indent="-171450" fontAlgn="base">
              <a:lnSpc>
                <a:spcPct val="200000"/>
              </a:lnSpc>
              <a:buClr>
                <a:schemeClr val="tx2"/>
              </a:buClr>
              <a:buFont typeface="Arial" pitchFamily="34" charset="0"/>
              <a:buChar char="•"/>
            </a:pPr>
            <a:r>
              <a:rPr lang="en-US" dirty="0" smtClean="0">
                <a:latin typeface="+mj-lt"/>
              </a:rPr>
              <a:t>More efficient multi module deployment</a:t>
            </a:r>
            <a:endParaRPr lang="en-US" dirty="0" smtClean="0">
              <a:latin typeface="+mj-lt"/>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004" y="2391909"/>
            <a:ext cx="1123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363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0653" y="1203158"/>
            <a:ext cx="6785810"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The Build Jobs Pyramid</a:t>
            </a:r>
          </a:p>
        </p:txBody>
      </p:sp>
      <p:sp>
        <p:nvSpPr>
          <p:cNvPr id="5" name="TextBox 4"/>
          <p:cNvSpPr txBox="1"/>
          <p:nvPr/>
        </p:nvSpPr>
        <p:spPr>
          <a:xfrm>
            <a:off x="1138989" y="1780674"/>
            <a:ext cx="7218948" cy="221599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00000"/>
              </a:lnSpc>
              <a:buClr>
                <a:schemeClr val="tx2"/>
              </a:buClr>
              <a:buFont typeface="Arial" pitchFamily="34" charset="0"/>
              <a:buChar char="•"/>
            </a:pPr>
            <a:r>
              <a:rPr lang="en-US" dirty="0" smtClean="0">
                <a:latin typeface="+mj-lt"/>
              </a:rPr>
              <a:t>SCM update</a:t>
            </a:r>
          </a:p>
          <a:p>
            <a:pPr marL="171450" indent="-171450" fontAlgn="base">
              <a:lnSpc>
                <a:spcPct val="200000"/>
              </a:lnSpc>
              <a:buClr>
                <a:schemeClr val="tx2"/>
              </a:buClr>
              <a:buFont typeface="Arial" pitchFamily="34" charset="0"/>
              <a:buChar char="•"/>
            </a:pPr>
            <a:r>
              <a:rPr lang="en-US" dirty="0" smtClean="0">
                <a:latin typeface="+mj-lt"/>
              </a:rPr>
              <a:t>Retrieve</a:t>
            </a:r>
          </a:p>
          <a:p>
            <a:pPr marL="171450" indent="-171450" fontAlgn="base">
              <a:lnSpc>
                <a:spcPct val="200000"/>
              </a:lnSpc>
              <a:buClr>
                <a:schemeClr val="tx2"/>
              </a:buClr>
              <a:buFont typeface="Arial" pitchFamily="34" charset="0"/>
              <a:buChar char="•"/>
            </a:pPr>
            <a:r>
              <a:rPr lang="en-US" dirty="0" smtClean="0">
                <a:latin typeface="+mj-lt"/>
              </a:rPr>
              <a:t>Test</a:t>
            </a:r>
          </a:p>
          <a:p>
            <a:pPr marL="171450" indent="-171450" fontAlgn="base">
              <a:lnSpc>
                <a:spcPct val="200000"/>
              </a:lnSpc>
              <a:buClr>
                <a:schemeClr val="tx2"/>
              </a:buClr>
              <a:buFont typeface="Arial" pitchFamily="34" charset="0"/>
              <a:buChar char="•"/>
            </a:pPr>
            <a:r>
              <a:rPr lang="en-US" dirty="0" smtClean="0">
                <a:latin typeface="+mj-lt"/>
              </a:rPr>
              <a:t>Deploy</a:t>
            </a:r>
            <a:endParaRPr lang="en-US" dirty="0" smtClean="0">
              <a:latin typeface="+mj-lt"/>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2161925"/>
            <a:ext cx="32385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764" y="3088858"/>
            <a:ext cx="12287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2986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47" y="1299411"/>
            <a:ext cx="6609348"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Advanced Repository features</a:t>
            </a:r>
            <a:endParaRPr lang="en-US" sz="2800" dirty="0" smtClean="0">
              <a:latin typeface="+mj-lt"/>
            </a:endParaRPr>
          </a:p>
        </p:txBody>
      </p:sp>
      <p:sp>
        <p:nvSpPr>
          <p:cNvPr id="5" name="TextBox 4"/>
          <p:cNvSpPr txBox="1"/>
          <p:nvPr/>
        </p:nvSpPr>
        <p:spPr>
          <a:xfrm>
            <a:off x="818147" y="1909011"/>
            <a:ext cx="7395411"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00000"/>
              </a:lnSpc>
              <a:buClr>
                <a:schemeClr val="tx2"/>
              </a:buClr>
              <a:buFont typeface="Arial" pitchFamily="34" charset="0"/>
              <a:buChar char="•"/>
            </a:pPr>
            <a:r>
              <a:rPr lang="en-US" dirty="0" smtClean="0">
                <a:latin typeface="+mj-lt"/>
              </a:rPr>
              <a:t>Checksum-based storage</a:t>
            </a:r>
          </a:p>
          <a:p>
            <a:pPr marL="171450" indent="-171450" fontAlgn="base">
              <a:lnSpc>
                <a:spcPct val="200000"/>
              </a:lnSpc>
              <a:buClr>
                <a:schemeClr val="tx2"/>
              </a:buClr>
              <a:buFont typeface="Arial" pitchFamily="34" charset="0"/>
              <a:buChar char="•"/>
            </a:pPr>
            <a:r>
              <a:rPr lang="en-US" dirty="0" smtClean="0">
                <a:latin typeface="+mj-lt"/>
              </a:rPr>
              <a:t>Handling download bursts</a:t>
            </a:r>
          </a:p>
          <a:p>
            <a:pPr marL="171450" indent="-171450" fontAlgn="base">
              <a:lnSpc>
                <a:spcPct val="200000"/>
              </a:lnSpc>
              <a:buClr>
                <a:schemeClr val="tx2"/>
              </a:buClr>
              <a:buFont typeface="Arial" pitchFamily="34" charset="0"/>
              <a:buChar char="•"/>
            </a:pPr>
            <a:r>
              <a:rPr lang="en-US" dirty="0" smtClean="0">
                <a:latin typeface="+mj-lt"/>
              </a:rPr>
              <a:t>Verifying uploaded artifacts</a:t>
            </a:r>
          </a:p>
          <a:p>
            <a:pPr marL="171450" indent="-171450" fontAlgn="base">
              <a:lnSpc>
                <a:spcPct val="200000"/>
              </a:lnSpc>
              <a:buClr>
                <a:schemeClr val="tx2"/>
              </a:buClr>
              <a:buFont typeface="Arial" pitchFamily="34" charset="0"/>
              <a:buChar char="•"/>
            </a:pPr>
            <a:r>
              <a:rPr lang="en-US" dirty="0" smtClean="0">
                <a:latin typeface="+mj-lt"/>
              </a:rPr>
              <a:t>Locking</a:t>
            </a:r>
          </a:p>
          <a:p>
            <a:pPr marL="171450" indent="-171450" fontAlgn="base">
              <a:lnSpc>
                <a:spcPct val="200000"/>
              </a:lnSpc>
              <a:buClr>
                <a:schemeClr val="tx2"/>
              </a:buClr>
              <a:buFont typeface="Arial" pitchFamily="34" charset="0"/>
              <a:buChar char="•"/>
            </a:pPr>
            <a:r>
              <a:rPr lang="en-US" dirty="0" smtClean="0">
                <a:latin typeface="+mj-lt"/>
              </a:rPr>
              <a:t>Clean</a:t>
            </a:r>
            <a:r>
              <a:rPr lang="en-US" dirty="0" smtClean="0">
                <a:latin typeface="+mj-lt"/>
              </a:rPr>
              <a:t>-up bad remote repo references</a:t>
            </a:r>
          </a:p>
          <a:p>
            <a:pPr marL="171450" indent="-171450" fontAlgn="base">
              <a:lnSpc>
                <a:spcPct val="200000"/>
              </a:lnSpc>
              <a:buClr>
                <a:schemeClr val="tx2"/>
              </a:buClr>
              <a:buFont typeface="Arial" pitchFamily="34" charset="0"/>
              <a:buChar char="•"/>
            </a:pPr>
            <a:r>
              <a:rPr lang="en-US" dirty="0" smtClean="0">
                <a:latin typeface="+mj-lt"/>
              </a:rPr>
              <a:t>Built-in metadata</a:t>
            </a:r>
            <a:endParaRPr lang="en-US" dirty="0" smtClean="0">
              <a:latin typeface="+mj-lt"/>
            </a:endParaRPr>
          </a:p>
        </p:txBody>
      </p:sp>
    </p:spTree>
    <p:extLst>
      <p:ext uri="{BB962C8B-B14F-4D97-AF65-F5344CB8AC3E}">
        <p14:creationId xmlns:p14="http://schemas.microsoft.com/office/powerpoint/2010/main" val="301790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0442" y="1164177"/>
            <a:ext cx="7122695"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Checksum based storage</a:t>
            </a:r>
            <a:endParaRPr lang="en-US" sz="2800" dirty="0" smtClean="0">
              <a:latin typeface="+mj-lt"/>
            </a:endParaRPr>
          </a:p>
        </p:txBody>
      </p:sp>
      <p:sp>
        <p:nvSpPr>
          <p:cNvPr id="5" name="TextBox 4"/>
          <p:cNvSpPr txBox="1"/>
          <p:nvPr/>
        </p:nvSpPr>
        <p:spPr>
          <a:xfrm>
            <a:off x="930442" y="1732547"/>
            <a:ext cx="7283116" cy="373948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150000"/>
              </a:lnSpc>
              <a:buClr>
                <a:schemeClr val="tx2"/>
              </a:buClr>
              <a:buFont typeface="Arial" pitchFamily="34" charset="0"/>
              <a:buChar char="•"/>
            </a:pPr>
            <a:r>
              <a:rPr lang="en-US" dirty="0" smtClean="0">
                <a:latin typeface="+mj-lt"/>
              </a:rPr>
              <a:t>Many identical artifacts are produced and stored numerous times in the repositories</a:t>
            </a:r>
          </a:p>
          <a:p>
            <a:pPr marL="685800" lvl="1" indent="-228600">
              <a:lnSpc>
                <a:spcPct val="150000"/>
              </a:lnSpc>
              <a:buClr>
                <a:schemeClr val="tx2"/>
              </a:buClr>
              <a:buFont typeface="+mj-lt"/>
              <a:buAutoNum type="alphaLcPeriod"/>
            </a:pPr>
            <a:r>
              <a:rPr lang="en-US" dirty="0" smtClean="0">
                <a:latin typeface="+mj-lt"/>
              </a:rPr>
              <a:t>Unique snapshots that are exactly the same between subsequent builds</a:t>
            </a:r>
          </a:p>
          <a:p>
            <a:pPr marL="685800" lvl="1" indent="-228600">
              <a:lnSpc>
                <a:spcPct val="150000"/>
              </a:lnSpc>
              <a:buClr>
                <a:schemeClr val="tx2"/>
              </a:buClr>
              <a:buFont typeface="+mj-lt"/>
              <a:buAutoNum type="alphaLcPeriod"/>
            </a:pPr>
            <a:r>
              <a:rPr lang="en-US" dirty="0" smtClean="0">
                <a:latin typeface="+mj-lt"/>
              </a:rPr>
              <a:t>Other artifacts that are copied</a:t>
            </a:r>
          </a:p>
          <a:p>
            <a:pPr marL="1143000" lvl="2" indent="-228600">
              <a:lnSpc>
                <a:spcPct val="150000"/>
              </a:lnSpc>
              <a:buClr>
                <a:schemeClr val="tx2"/>
              </a:buClr>
              <a:buFont typeface="Wingdings" pitchFamily="2" charset="2"/>
              <a:buChar char="Ø"/>
            </a:pPr>
            <a:r>
              <a:rPr lang="en-US" dirty="0" smtClean="0">
                <a:latin typeface="+mj-lt"/>
              </a:rPr>
              <a:t>Mainly needed for natural security control</a:t>
            </a:r>
          </a:p>
          <a:p>
            <a:pPr marL="285750" indent="-285750" fontAlgn="base">
              <a:lnSpc>
                <a:spcPct val="150000"/>
              </a:lnSpc>
              <a:buClr>
                <a:schemeClr val="tx2"/>
              </a:buClr>
              <a:buFont typeface="Arial" pitchFamily="34" charset="0"/>
              <a:buChar char="•"/>
            </a:pPr>
            <a:r>
              <a:rPr lang="en-US" dirty="0" smtClean="0">
                <a:latin typeface="+mj-lt"/>
              </a:rPr>
              <a:t>Artifactory uses a Checksum based storage</a:t>
            </a:r>
          </a:p>
          <a:p>
            <a:pPr marL="285750" indent="-285750" fontAlgn="base">
              <a:lnSpc>
                <a:spcPct val="150000"/>
              </a:lnSpc>
              <a:buClr>
                <a:schemeClr val="tx2"/>
              </a:buClr>
              <a:buFont typeface="Arial" pitchFamily="34" charset="0"/>
              <a:buChar char="•"/>
            </a:pPr>
            <a:r>
              <a:rPr lang="en-US" dirty="0" smtClean="0">
                <a:latin typeface="+mj-lt"/>
              </a:rPr>
              <a:t>Identical artifacts are stored on the server exactly once</a:t>
            </a:r>
          </a:p>
          <a:p>
            <a:pPr marL="285750" indent="-285750" fontAlgn="base">
              <a:lnSpc>
                <a:spcPct val="150000"/>
              </a:lnSpc>
              <a:buClr>
                <a:schemeClr val="tx2"/>
              </a:buClr>
              <a:buFont typeface="Arial" pitchFamily="34" charset="0"/>
              <a:buChar char="•"/>
            </a:pPr>
            <a:r>
              <a:rPr lang="en-US" dirty="0" smtClean="0">
                <a:latin typeface="+mj-lt"/>
              </a:rPr>
              <a:t>Copy and move are very cheap</a:t>
            </a:r>
            <a:r>
              <a:rPr lang="en-US" sz="1200" dirty="0" smtClean="0">
                <a:latin typeface="+mj-lt"/>
              </a:rPr>
              <a:t> </a:t>
            </a:r>
            <a:endParaRPr lang="en-US" sz="1200" dirty="0" smtClean="0">
              <a:latin typeface="+mj-lt"/>
            </a:endParaRPr>
          </a:p>
        </p:txBody>
      </p:sp>
    </p:spTree>
    <p:extLst>
      <p:ext uri="{BB962C8B-B14F-4D97-AF65-F5344CB8AC3E}">
        <p14:creationId xmlns:p14="http://schemas.microsoft.com/office/powerpoint/2010/main" val="412403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62526" y="1876925"/>
            <a:ext cx="6336632" cy="443198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fontAlgn="base">
              <a:lnSpc>
                <a:spcPct val="200000"/>
              </a:lnSpc>
              <a:buClr>
                <a:schemeClr val="tx2"/>
              </a:buClr>
              <a:buFont typeface="Arial" pitchFamily="34" charset="0"/>
              <a:buChar char="•"/>
            </a:pPr>
            <a:r>
              <a:rPr lang="en-US" dirty="0" smtClean="0">
                <a:latin typeface="+mj-lt"/>
              </a:rPr>
              <a:t>New snapshot dependency available/POM updated with a new dependency version</a:t>
            </a:r>
          </a:p>
          <a:p>
            <a:pPr marL="171450" indent="-171450" fontAlgn="base">
              <a:lnSpc>
                <a:spcPct val="200000"/>
              </a:lnSpc>
              <a:buClr>
                <a:schemeClr val="tx2"/>
              </a:buClr>
              <a:buFont typeface="Arial" pitchFamily="34" charset="0"/>
              <a:buChar char="•"/>
            </a:pPr>
            <a:r>
              <a:rPr lang="en-US" dirty="0" smtClean="0">
                <a:latin typeface="+mj-lt"/>
              </a:rPr>
              <a:t>Dependency can be as big as hundreds of megs</a:t>
            </a:r>
          </a:p>
          <a:p>
            <a:pPr marL="228600" indent="-228600" fontAlgn="base">
              <a:lnSpc>
                <a:spcPct val="200000"/>
              </a:lnSpc>
              <a:buClr>
                <a:schemeClr val="tx2"/>
              </a:buClr>
              <a:buFont typeface="+mj-lt"/>
              <a:buAutoNum type="alphaLcPeriod"/>
            </a:pPr>
            <a:r>
              <a:rPr lang="en-US" dirty="0" smtClean="0">
                <a:latin typeface="+mj-lt"/>
              </a:rPr>
              <a:t>Assemblies</a:t>
            </a:r>
          </a:p>
          <a:p>
            <a:pPr marL="228600" indent="-228600" fontAlgn="base">
              <a:lnSpc>
                <a:spcPct val="200000"/>
              </a:lnSpc>
              <a:buClr>
                <a:schemeClr val="tx2"/>
              </a:buClr>
              <a:buFont typeface="Arial" pitchFamily="34" charset="0"/>
              <a:buChar char="•"/>
            </a:pPr>
            <a:r>
              <a:rPr lang="en-US" dirty="0" smtClean="0">
                <a:latin typeface="+mj-lt"/>
              </a:rPr>
              <a:t>All clients download at once</a:t>
            </a:r>
          </a:p>
          <a:p>
            <a:pPr marL="228600" indent="-228600" fontAlgn="base">
              <a:lnSpc>
                <a:spcPct val="200000"/>
              </a:lnSpc>
              <a:buClr>
                <a:schemeClr val="tx2"/>
              </a:buClr>
              <a:buFont typeface="Arial" pitchFamily="34" charset="0"/>
              <a:buChar char="•"/>
            </a:pPr>
            <a:r>
              <a:rPr lang="en-US" dirty="0" smtClean="0">
                <a:latin typeface="+mj-lt"/>
              </a:rPr>
              <a:t>Artifactory will identify this</a:t>
            </a:r>
          </a:p>
          <a:p>
            <a:pPr marL="228600" indent="-228600" fontAlgn="base">
              <a:lnSpc>
                <a:spcPct val="200000"/>
              </a:lnSpc>
              <a:buClr>
                <a:schemeClr val="tx2"/>
              </a:buClr>
              <a:buFont typeface="+mj-lt"/>
              <a:buAutoNum type="alphaLcPeriod"/>
            </a:pPr>
            <a:r>
              <a:rPr lang="en-US" dirty="0" smtClean="0">
                <a:latin typeface="+mj-lt"/>
              </a:rPr>
              <a:t>Queue all incoming requests</a:t>
            </a:r>
          </a:p>
          <a:p>
            <a:pPr marL="228600" indent="-228600" fontAlgn="base">
              <a:lnSpc>
                <a:spcPct val="200000"/>
              </a:lnSpc>
              <a:buClr>
                <a:schemeClr val="tx2"/>
              </a:buClr>
              <a:buFont typeface="+mj-lt"/>
              <a:buAutoNum type="alphaLcPeriod"/>
            </a:pPr>
            <a:r>
              <a:rPr lang="en-US" dirty="0" smtClean="0">
                <a:latin typeface="+mj-lt"/>
              </a:rPr>
              <a:t>Others will get the cached version</a:t>
            </a:r>
          </a:p>
        </p:txBody>
      </p:sp>
      <p:sp>
        <p:nvSpPr>
          <p:cNvPr id="6" name="TextBox 5"/>
          <p:cNvSpPr txBox="1"/>
          <p:nvPr/>
        </p:nvSpPr>
        <p:spPr>
          <a:xfrm>
            <a:off x="962526" y="1015151"/>
            <a:ext cx="5374106" cy="86177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Concurrent Downloads/request bursts</a:t>
            </a:r>
            <a:endParaRPr lang="en-US" sz="2800" dirty="0" smtClean="0">
              <a:latin typeface="+mj-lt"/>
            </a:endParaRPr>
          </a:p>
        </p:txBody>
      </p:sp>
    </p:spTree>
    <p:extLst>
      <p:ext uri="{BB962C8B-B14F-4D97-AF65-F5344CB8AC3E}">
        <p14:creationId xmlns:p14="http://schemas.microsoft.com/office/powerpoint/2010/main" val="2621589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6695" y="1026695"/>
            <a:ext cx="5293894"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Checksum for uploaded artifacts</a:t>
            </a:r>
            <a:endParaRPr lang="en-US" sz="2800" dirty="0" smtClean="0">
              <a:latin typeface="+mj-lt"/>
            </a:endParaRPr>
          </a:p>
        </p:txBody>
      </p:sp>
      <p:sp>
        <p:nvSpPr>
          <p:cNvPr id="5" name="TextBox 4"/>
          <p:cNvSpPr txBox="1"/>
          <p:nvPr/>
        </p:nvSpPr>
        <p:spPr>
          <a:xfrm>
            <a:off x="1026695" y="1588168"/>
            <a:ext cx="6898105" cy="433965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150000"/>
              </a:lnSpc>
              <a:buClr>
                <a:schemeClr val="tx2"/>
              </a:buClr>
              <a:buFont typeface="Arial" pitchFamily="34" charset="0"/>
              <a:buChar char="•"/>
            </a:pPr>
            <a:r>
              <a:rPr lang="en-US" dirty="0" smtClean="0">
                <a:latin typeface="+mj-lt"/>
              </a:rPr>
              <a:t>No way to verify uploaded artifacts</a:t>
            </a:r>
          </a:p>
          <a:p>
            <a:pPr marL="171450" indent="-171450" fontAlgn="base">
              <a:lnSpc>
                <a:spcPct val="150000"/>
              </a:lnSpc>
              <a:buClr>
                <a:schemeClr val="tx2"/>
              </a:buClr>
              <a:buFont typeface="Arial" pitchFamily="34" charset="0"/>
              <a:buChar char="•"/>
            </a:pPr>
            <a:r>
              <a:rPr lang="en-US" dirty="0" smtClean="0">
                <a:latin typeface="+mj-lt"/>
              </a:rPr>
              <a:t>Maven approach:</a:t>
            </a:r>
          </a:p>
          <a:p>
            <a:pPr marL="685800" lvl="1" indent="-228600">
              <a:lnSpc>
                <a:spcPct val="150000"/>
              </a:lnSpc>
              <a:buClr>
                <a:schemeClr val="tx2"/>
              </a:buClr>
              <a:buFont typeface="+mj-lt"/>
              <a:buAutoNum type="alphaLcPeriod"/>
            </a:pPr>
            <a:r>
              <a:rPr lang="en-US" dirty="0" smtClean="0">
                <a:latin typeface="+mj-lt"/>
              </a:rPr>
              <a:t>The repository is passive</a:t>
            </a:r>
          </a:p>
          <a:p>
            <a:pPr marL="685800" lvl="1" indent="-228600">
              <a:lnSpc>
                <a:spcPct val="150000"/>
              </a:lnSpc>
              <a:buClr>
                <a:schemeClr val="tx2"/>
              </a:buClr>
              <a:buFont typeface="+mj-lt"/>
              <a:buAutoNum type="alphaLcPeriod"/>
            </a:pPr>
            <a:r>
              <a:rPr lang="en-US" dirty="0" smtClean="0">
                <a:latin typeface="+mj-lt"/>
              </a:rPr>
              <a:t>All calculation done on client</a:t>
            </a:r>
          </a:p>
          <a:p>
            <a:pPr marL="685800" lvl="1" indent="-228600">
              <a:lnSpc>
                <a:spcPct val="150000"/>
              </a:lnSpc>
              <a:buClr>
                <a:schemeClr val="tx2"/>
              </a:buClr>
              <a:buFont typeface="+mj-lt"/>
              <a:buAutoNum type="alphaLcPeriod"/>
            </a:pPr>
            <a:r>
              <a:rPr lang="en-US" dirty="0" smtClean="0">
                <a:latin typeface="+mj-lt"/>
              </a:rPr>
              <a:t>Repository to accept and store client checksum</a:t>
            </a:r>
          </a:p>
          <a:p>
            <a:pPr marL="228600" indent="-228600" fontAlgn="base">
              <a:lnSpc>
                <a:spcPct val="150000"/>
              </a:lnSpc>
              <a:buClr>
                <a:schemeClr val="tx2"/>
              </a:buClr>
              <a:buFont typeface="Arial" pitchFamily="34" charset="0"/>
              <a:buChar char="•"/>
            </a:pPr>
            <a:r>
              <a:rPr lang="en-US" dirty="0" smtClean="0">
                <a:latin typeface="+mj-lt"/>
              </a:rPr>
              <a:t>Artifactory</a:t>
            </a:r>
          </a:p>
          <a:p>
            <a:pPr marL="685800" lvl="1" indent="-228600">
              <a:lnSpc>
                <a:spcPct val="150000"/>
              </a:lnSpc>
              <a:buClr>
                <a:schemeClr val="tx2"/>
              </a:buClr>
              <a:buFont typeface="+mj-lt"/>
              <a:buAutoNum type="alphaLcPeriod"/>
            </a:pPr>
            <a:r>
              <a:rPr lang="en-US" dirty="0" smtClean="0">
                <a:latin typeface="+mj-lt"/>
              </a:rPr>
              <a:t>Compare client checksum with th</a:t>
            </a:r>
            <a:r>
              <a:rPr lang="en-US" dirty="0" smtClean="0">
                <a:latin typeface="+mj-lt"/>
              </a:rPr>
              <a:t>e one calculated with the repository</a:t>
            </a:r>
          </a:p>
          <a:p>
            <a:pPr marL="685800" lvl="1" indent="-228600">
              <a:lnSpc>
                <a:spcPct val="150000"/>
              </a:lnSpc>
              <a:buClr>
                <a:schemeClr val="tx2"/>
              </a:buClr>
              <a:buFont typeface="+mj-lt"/>
              <a:buAutoNum type="alphaLcPeriod"/>
            </a:pPr>
            <a:r>
              <a:rPr lang="en-US" dirty="0" smtClean="0">
                <a:latin typeface="+mj-lt"/>
              </a:rPr>
              <a:t>If in conflict return 409 until a good checksum is found</a:t>
            </a:r>
          </a:p>
          <a:p>
            <a:pPr marL="685800" lvl="1" indent="-228600">
              <a:lnSpc>
                <a:spcPct val="150000"/>
              </a:lnSpc>
              <a:buClr>
                <a:schemeClr val="tx2"/>
              </a:buClr>
              <a:buFont typeface="+mj-lt"/>
              <a:buAutoNum type="alphaLcPeriod"/>
            </a:pPr>
            <a:r>
              <a:rPr lang="en-US" dirty="0" smtClean="0">
                <a:latin typeface="+mj-lt"/>
              </a:rPr>
              <a:t>This behavior is configurable</a:t>
            </a:r>
          </a:p>
          <a:p>
            <a:pPr marL="228600" indent="-228600" fontAlgn="base">
              <a:buClr>
                <a:schemeClr val="tx2"/>
              </a:buClr>
              <a:buFont typeface="Arial" pitchFamily="34" charset="0"/>
              <a:buChar char="•"/>
            </a:pPr>
            <a:endParaRPr lang="en-US" sz="1200" dirty="0" smtClean="0">
              <a:latin typeface="+mj-lt"/>
            </a:endParaRPr>
          </a:p>
        </p:txBody>
      </p:sp>
    </p:spTree>
    <p:extLst>
      <p:ext uri="{BB962C8B-B14F-4D97-AF65-F5344CB8AC3E}">
        <p14:creationId xmlns:p14="http://schemas.microsoft.com/office/powerpoint/2010/main" val="328684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21895" y="1151112"/>
            <a:ext cx="5887453"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POM Cleanup</a:t>
            </a:r>
            <a:endParaRPr lang="en-US" sz="2800" dirty="0" smtClean="0">
              <a:latin typeface="+mj-lt"/>
            </a:endParaRPr>
          </a:p>
        </p:txBody>
      </p:sp>
      <p:sp>
        <p:nvSpPr>
          <p:cNvPr id="7" name="TextBox 6"/>
          <p:cNvSpPr txBox="1"/>
          <p:nvPr/>
        </p:nvSpPr>
        <p:spPr>
          <a:xfrm>
            <a:off x="721895" y="1732547"/>
            <a:ext cx="7042484" cy="406265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00000"/>
              </a:lnSpc>
              <a:buClr>
                <a:schemeClr val="tx2"/>
              </a:buClr>
              <a:buFont typeface="Arial" pitchFamily="34" charset="0"/>
              <a:buChar char="•"/>
            </a:pPr>
            <a:r>
              <a:rPr lang="en-US" dirty="0" smtClean="0">
                <a:latin typeface="+mj-lt"/>
              </a:rPr>
              <a:t>Many common third party POMs contains remote repository references making controlled resolution a nightmare</a:t>
            </a:r>
          </a:p>
          <a:p>
            <a:pPr marL="171450" indent="-171450" fontAlgn="base">
              <a:lnSpc>
                <a:spcPct val="200000"/>
              </a:lnSpc>
              <a:buClr>
                <a:schemeClr val="tx2"/>
              </a:buClr>
              <a:buFont typeface="Arial" pitchFamily="34" charset="0"/>
              <a:buChar char="•"/>
            </a:pPr>
            <a:r>
              <a:rPr lang="en-US" dirty="0" smtClean="0">
                <a:latin typeface="+mj-lt"/>
              </a:rPr>
              <a:t>Global mirroring is not a solution</a:t>
            </a:r>
          </a:p>
          <a:p>
            <a:pPr marL="685800" lvl="1" indent="-228600">
              <a:lnSpc>
                <a:spcPct val="200000"/>
              </a:lnSpc>
              <a:buClr>
                <a:schemeClr val="tx2"/>
              </a:buClr>
              <a:buFont typeface="+mj-lt"/>
              <a:buAutoNum type="alphaLcPeriod"/>
            </a:pPr>
            <a:r>
              <a:rPr lang="en-US" dirty="0" smtClean="0">
                <a:latin typeface="+mj-lt"/>
              </a:rPr>
              <a:t>Forces a unified repository for releases/snapshots/plugins</a:t>
            </a:r>
          </a:p>
          <a:p>
            <a:pPr marL="228600" indent="-228600" fontAlgn="base">
              <a:lnSpc>
                <a:spcPct val="200000"/>
              </a:lnSpc>
              <a:buClr>
                <a:schemeClr val="tx2"/>
              </a:buClr>
              <a:buFont typeface="Arial" pitchFamily="34" charset="0"/>
              <a:buChar char="•"/>
            </a:pPr>
            <a:r>
              <a:rPr lang="en-US" dirty="0" smtClean="0">
                <a:latin typeface="+mj-lt"/>
              </a:rPr>
              <a:t>Artifactory can façade POMs through a virtual Repository</a:t>
            </a:r>
          </a:p>
          <a:p>
            <a:pPr marL="685800" lvl="1" indent="-228600">
              <a:lnSpc>
                <a:spcPct val="200000"/>
              </a:lnSpc>
              <a:buClr>
                <a:schemeClr val="tx2"/>
              </a:buClr>
              <a:buFont typeface="+mj-lt"/>
              <a:buAutoNum type="alphaLcPeriod"/>
            </a:pPr>
            <a:r>
              <a:rPr lang="en-US" dirty="0" smtClean="0">
                <a:latin typeface="+mj-lt"/>
              </a:rPr>
              <a:t>Can configure a remote repo referenced to be removed</a:t>
            </a:r>
          </a:p>
          <a:p>
            <a:pPr marL="685800" lvl="1" indent="-228600">
              <a:lnSpc>
                <a:spcPct val="200000"/>
              </a:lnSpc>
              <a:buClr>
                <a:schemeClr val="tx2"/>
              </a:buClr>
              <a:buFont typeface="+mj-lt"/>
              <a:buAutoNum type="alphaLcPeriod"/>
            </a:pPr>
            <a:r>
              <a:rPr lang="en-US" dirty="0" smtClean="0">
                <a:latin typeface="+mj-lt"/>
              </a:rPr>
              <a:t>Original POM is intact</a:t>
            </a:r>
            <a:endParaRPr lang="en-US" dirty="0" smtClean="0">
              <a:latin typeface="+mj-lt"/>
            </a:endParaRPr>
          </a:p>
          <a:p>
            <a:pPr marL="228600" indent="-228600" fontAlgn="base">
              <a:buClr>
                <a:schemeClr val="tx2"/>
              </a:buClr>
              <a:buFont typeface="+mj-lt"/>
              <a:buAutoNum type="alphaLcPeriod"/>
            </a:pPr>
            <a:endParaRPr lang="en-US" sz="1200" dirty="0" smtClean="0">
              <a:latin typeface="+mj-lt"/>
            </a:endParaRPr>
          </a:p>
        </p:txBody>
      </p:sp>
    </p:spTree>
    <p:extLst>
      <p:ext uri="{BB962C8B-B14F-4D97-AF65-F5344CB8AC3E}">
        <p14:creationId xmlns:p14="http://schemas.microsoft.com/office/powerpoint/2010/main" val="390092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0021" y="1074821"/>
            <a:ext cx="7154779"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Smart staging and promotion</a:t>
            </a:r>
            <a:endParaRPr lang="en-US" sz="2800" dirty="0" smtClean="0">
              <a:latin typeface="+mj-lt"/>
            </a:endParaRPr>
          </a:p>
        </p:txBody>
      </p:sp>
      <p:sp>
        <p:nvSpPr>
          <p:cNvPr id="5" name="TextBox 4"/>
          <p:cNvSpPr txBox="1"/>
          <p:nvPr/>
        </p:nvSpPr>
        <p:spPr>
          <a:xfrm>
            <a:off x="770021" y="1748589"/>
            <a:ext cx="7347284"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00000"/>
              </a:lnSpc>
              <a:buClr>
                <a:schemeClr val="tx2"/>
              </a:buClr>
              <a:buFont typeface="Arial" pitchFamily="34" charset="0"/>
              <a:buChar char="•"/>
            </a:pPr>
            <a:r>
              <a:rPr lang="en-US" dirty="0" smtClean="0">
                <a:latin typeface="+mj-lt"/>
              </a:rPr>
              <a:t>Repository has two main roles:</a:t>
            </a:r>
          </a:p>
          <a:p>
            <a:pPr marL="685800" lvl="1" indent="-228600">
              <a:lnSpc>
                <a:spcPct val="200000"/>
              </a:lnSpc>
              <a:buClr>
                <a:schemeClr val="tx2"/>
              </a:buClr>
              <a:buFont typeface="+mj-lt"/>
              <a:buAutoNum type="alphaLcPeriod"/>
            </a:pPr>
            <a:r>
              <a:rPr lang="en-US" dirty="0" smtClean="0">
                <a:latin typeface="+mj-lt"/>
              </a:rPr>
              <a:t>Proxy remote artifacts</a:t>
            </a:r>
          </a:p>
          <a:p>
            <a:pPr marL="685800" lvl="1" indent="-228600">
              <a:lnSpc>
                <a:spcPct val="200000"/>
              </a:lnSpc>
              <a:buClr>
                <a:schemeClr val="tx2"/>
              </a:buClr>
              <a:buFont typeface="+mj-lt"/>
              <a:buAutoNum type="alphaLcPeriod"/>
            </a:pPr>
            <a:r>
              <a:rPr lang="en-US" dirty="0" smtClean="0">
                <a:latin typeface="+mj-lt"/>
              </a:rPr>
              <a:t>Host deployed artifacts</a:t>
            </a:r>
          </a:p>
          <a:p>
            <a:pPr marL="1143000" lvl="2" indent="-228600">
              <a:lnSpc>
                <a:spcPct val="200000"/>
              </a:lnSpc>
              <a:buClr>
                <a:schemeClr val="tx2"/>
              </a:buClr>
              <a:buFont typeface="Wingdings" pitchFamily="2" charset="2"/>
              <a:buChar char="Ø"/>
            </a:pPr>
            <a:r>
              <a:rPr lang="en-US" dirty="0" smtClean="0">
                <a:latin typeface="+mj-lt"/>
              </a:rPr>
              <a:t>Artifact should come from CI server</a:t>
            </a:r>
          </a:p>
          <a:p>
            <a:pPr marL="285750" indent="-285750" fontAlgn="base">
              <a:lnSpc>
                <a:spcPct val="200000"/>
              </a:lnSpc>
              <a:buClr>
                <a:schemeClr val="tx2"/>
              </a:buClr>
              <a:buFont typeface="Arial" pitchFamily="34" charset="0"/>
              <a:buChar char="•"/>
            </a:pPr>
            <a:r>
              <a:rPr lang="en-US" dirty="0" smtClean="0">
                <a:latin typeface="+mj-lt"/>
              </a:rPr>
              <a:t>Promotion of artifacts start with build</a:t>
            </a:r>
          </a:p>
          <a:p>
            <a:pPr marL="171450" indent="-171450" fontAlgn="base">
              <a:lnSpc>
                <a:spcPct val="200000"/>
              </a:lnSpc>
              <a:buClr>
                <a:schemeClr val="tx2"/>
              </a:buClr>
              <a:buFont typeface="Arial" pitchFamily="34" charset="0"/>
              <a:buChar char="•"/>
            </a:pPr>
            <a:r>
              <a:rPr lang="en-US" dirty="0" smtClean="0">
                <a:latin typeface="+mj-lt"/>
              </a:rPr>
              <a:t>The binaries repository and the CI server are always interconnected</a:t>
            </a:r>
            <a:endParaRPr lang="en-US" dirty="0" smtClean="0">
              <a:latin typeface="+mj-lt"/>
            </a:endParaRPr>
          </a:p>
        </p:txBody>
      </p:sp>
    </p:spTree>
    <p:extLst>
      <p:ext uri="{BB962C8B-B14F-4D97-AF65-F5344CB8AC3E}">
        <p14:creationId xmlns:p14="http://schemas.microsoft.com/office/powerpoint/2010/main" val="278134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2"/>
          <p:cNvSpPr>
            <a:spLocks noGrp="1"/>
          </p:cNvSpPr>
          <p:nvPr>
            <p:ph type="title"/>
          </p:nvPr>
        </p:nvSpPr>
        <p:spPr>
          <a:xfrm>
            <a:off x="1517650" y="2805113"/>
            <a:ext cx="6680200" cy="614362"/>
          </a:xfrm>
        </p:spPr>
        <p:txBody>
          <a:bodyPr/>
          <a:lstStyle/>
          <a:p>
            <a:pPr algn="ctr"/>
            <a:r>
              <a:rPr dirty="0" smtClean="0">
                <a:solidFill>
                  <a:srgbClr val="E31837"/>
                </a:solidFill>
                <a:latin typeface="Arial" charset="0"/>
                <a:cs typeface="Arial" charset="0"/>
              </a:rPr>
              <a:t>Artifactory</a:t>
            </a:r>
            <a:endParaRPr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2737" y="1363579"/>
            <a:ext cx="6962274"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What is Repository Manager?</a:t>
            </a:r>
            <a:endParaRPr lang="en-US" sz="2800" dirty="0" smtClean="0">
              <a:latin typeface="+mj-lt"/>
            </a:endParaRPr>
          </a:p>
        </p:txBody>
      </p:sp>
      <p:sp>
        <p:nvSpPr>
          <p:cNvPr id="5" name="TextBox 4"/>
          <p:cNvSpPr txBox="1"/>
          <p:nvPr/>
        </p:nvSpPr>
        <p:spPr>
          <a:xfrm>
            <a:off x="850232" y="2117558"/>
            <a:ext cx="7459579" cy="207749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150000"/>
              </a:lnSpc>
              <a:buClr>
                <a:schemeClr val="tx2"/>
              </a:buClr>
              <a:buFont typeface="Arial" pitchFamily="34" charset="0"/>
              <a:buChar char="•"/>
            </a:pPr>
            <a:r>
              <a:rPr lang="en-US" dirty="0" smtClean="0">
                <a:latin typeface="+mj-lt"/>
              </a:rPr>
              <a:t>Artifacts storage and proxy</a:t>
            </a:r>
            <a:endParaRPr lang="en-US" dirty="0">
              <a:latin typeface="+mj-lt"/>
            </a:endParaRPr>
          </a:p>
          <a:p>
            <a:pPr marL="171450" indent="-171450" fontAlgn="base">
              <a:lnSpc>
                <a:spcPct val="150000"/>
              </a:lnSpc>
              <a:buClr>
                <a:schemeClr val="tx2"/>
              </a:buClr>
              <a:buFont typeface="Arial" pitchFamily="34" charset="0"/>
              <a:buChar char="•"/>
            </a:pPr>
            <a:r>
              <a:rPr lang="en-US" dirty="0" smtClean="0">
                <a:latin typeface="+mj-lt"/>
              </a:rPr>
              <a:t>Avoid hitting public remote repositories</a:t>
            </a:r>
            <a:endParaRPr lang="en-US" dirty="0">
              <a:latin typeface="+mj-lt"/>
            </a:endParaRPr>
          </a:p>
          <a:p>
            <a:pPr marL="171450" indent="-171450" fontAlgn="base">
              <a:lnSpc>
                <a:spcPct val="150000"/>
              </a:lnSpc>
              <a:buClr>
                <a:schemeClr val="tx2"/>
              </a:buClr>
              <a:buFont typeface="Arial" pitchFamily="34" charset="0"/>
              <a:buChar char="•"/>
            </a:pPr>
            <a:r>
              <a:rPr lang="en-US" dirty="0" smtClean="0">
                <a:latin typeface="+mj-lt"/>
              </a:rPr>
              <a:t>Inefficient, unreliable, content quality, insecure…</a:t>
            </a:r>
          </a:p>
          <a:p>
            <a:pPr marL="171450" indent="-171450" fontAlgn="base">
              <a:lnSpc>
                <a:spcPct val="150000"/>
              </a:lnSpc>
              <a:buClr>
                <a:schemeClr val="tx2"/>
              </a:buClr>
              <a:buFont typeface="Arial" pitchFamily="34" charset="0"/>
              <a:buChar char="•"/>
            </a:pPr>
            <a:r>
              <a:rPr lang="en-US" dirty="0" smtClean="0">
                <a:latin typeface="+mj-lt"/>
              </a:rPr>
              <a:t>Deploy, manage and share local artifacts</a:t>
            </a:r>
          </a:p>
          <a:p>
            <a:pPr marL="171450" indent="-171450" fontAlgn="base">
              <a:lnSpc>
                <a:spcPct val="150000"/>
              </a:lnSpc>
              <a:buClr>
                <a:schemeClr val="tx2"/>
              </a:buClr>
              <a:buFont typeface="Arial" pitchFamily="34" charset="0"/>
              <a:buChar char="•"/>
            </a:pPr>
            <a:r>
              <a:rPr lang="en-US" dirty="0" smtClean="0">
                <a:latin typeface="+mj-lt"/>
              </a:rPr>
              <a:t>Full control over artifacts resolution and Delivery</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103" y="4244609"/>
            <a:ext cx="42291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0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0021" y="1138989"/>
            <a:ext cx="6128084"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What is Artifactory?</a:t>
            </a:r>
            <a:endParaRPr lang="en-US" sz="2800" dirty="0" smtClean="0">
              <a:latin typeface="+mj-lt"/>
            </a:endParaRPr>
          </a:p>
        </p:txBody>
      </p:sp>
      <p:sp>
        <p:nvSpPr>
          <p:cNvPr id="5" name="TextBox 4"/>
          <p:cNvSpPr txBox="1"/>
          <p:nvPr/>
        </p:nvSpPr>
        <p:spPr>
          <a:xfrm>
            <a:off x="770021" y="1569876"/>
            <a:ext cx="7347284" cy="276998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171450" indent="-171450" fontAlgn="base">
              <a:lnSpc>
                <a:spcPct val="250000"/>
              </a:lnSpc>
              <a:buClr>
                <a:schemeClr val="tx2"/>
              </a:buClr>
              <a:buFont typeface="Arial" pitchFamily="34" charset="0"/>
              <a:buChar char="•"/>
            </a:pPr>
            <a:r>
              <a:rPr lang="en-US" dirty="0" smtClean="0">
                <a:latin typeface="+mj-lt"/>
              </a:rPr>
              <a:t>Advanced Binaries repository-the binary’s SCM</a:t>
            </a:r>
          </a:p>
          <a:p>
            <a:pPr marL="171450" indent="-171450" fontAlgn="base">
              <a:lnSpc>
                <a:spcPct val="250000"/>
              </a:lnSpc>
              <a:buClr>
                <a:schemeClr val="tx2"/>
              </a:buClr>
              <a:buFont typeface="Arial" pitchFamily="34" charset="0"/>
              <a:buChar char="•"/>
            </a:pPr>
            <a:r>
              <a:rPr lang="en-US" dirty="0" err="1" smtClean="0">
                <a:latin typeface="+mj-lt"/>
              </a:rPr>
              <a:t>JavaFX</a:t>
            </a:r>
            <a:r>
              <a:rPr lang="en-US" dirty="0" smtClean="0">
                <a:latin typeface="+mj-lt"/>
              </a:rPr>
              <a:t> and </a:t>
            </a:r>
            <a:r>
              <a:rPr lang="en-US" dirty="0" err="1" smtClean="0">
                <a:latin typeface="+mj-lt"/>
              </a:rPr>
              <a:t>WebStart</a:t>
            </a:r>
            <a:r>
              <a:rPr lang="en-US" dirty="0" smtClean="0">
                <a:latin typeface="+mj-lt"/>
              </a:rPr>
              <a:t> repository</a:t>
            </a:r>
          </a:p>
          <a:p>
            <a:pPr marL="171450" indent="-171450" fontAlgn="base">
              <a:lnSpc>
                <a:spcPct val="250000"/>
              </a:lnSpc>
              <a:buClr>
                <a:schemeClr val="tx2"/>
              </a:buClr>
              <a:buFont typeface="Arial" pitchFamily="34" charset="0"/>
              <a:buChar char="•"/>
            </a:pPr>
            <a:r>
              <a:rPr lang="en-US" dirty="0" smtClean="0">
                <a:latin typeface="+mj-lt"/>
              </a:rPr>
              <a:t>Supports REST ,Maven , </a:t>
            </a:r>
            <a:r>
              <a:rPr lang="en-US" dirty="0" err="1" smtClean="0">
                <a:latin typeface="+mj-lt"/>
              </a:rPr>
              <a:t>Gradle</a:t>
            </a:r>
            <a:r>
              <a:rPr lang="en-US" dirty="0" smtClean="0">
                <a:latin typeface="+mj-lt"/>
              </a:rPr>
              <a:t> , Ivy/Ant , Builder</a:t>
            </a:r>
          </a:p>
          <a:p>
            <a:pPr marL="171450" indent="-171450" fontAlgn="base">
              <a:lnSpc>
                <a:spcPct val="250000"/>
              </a:lnSpc>
              <a:buClr>
                <a:schemeClr val="tx2"/>
              </a:buClr>
              <a:buFont typeface="Arial" pitchFamily="34" charset="0"/>
              <a:buChar char="•"/>
            </a:pPr>
            <a:r>
              <a:rPr lang="en-US" dirty="0" smtClean="0">
                <a:latin typeface="+mj-lt"/>
              </a:rPr>
              <a:t>Upload through UI, Indexed searches…</a:t>
            </a:r>
          </a:p>
        </p:txBody>
      </p:sp>
    </p:spTree>
    <p:extLst>
      <p:ext uri="{BB962C8B-B14F-4D97-AF65-F5344CB8AC3E}">
        <p14:creationId xmlns:p14="http://schemas.microsoft.com/office/powerpoint/2010/main" val="46596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9811" y="1228345"/>
            <a:ext cx="6352673"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Configuration Tips</a:t>
            </a:r>
            <a:endParaRPr lang="en-US" sz="2800" dirty="0" smtClean="0">
              <a:latin typeface="+mj-lt"/>
            </a:endParaRPr>
          </a:p>
        </p:txBody>
      </p:sp>
      <p:sp>
        <p:nvSpPr>
          <p:cNvPr id="5" name="TextBox 4"/>
          <p:cNvSpPr txBox="1"/>
          <p:nvPr/>
        </p:nvSpPr>
        <p:spPr>
          <a:xfrm>
            <a:off x="689811" y="1842592"/>
            <a:ext cx="7571873" cy="240065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marL="285750" indent="-285750" fontAlgn="base">
              <a:buClr>
                <a:schemeClr val="tx2"/>
              </a:buClr>
              <a:buFont typeface="Arial" pitchFamily="34" charset="0"/>
              <a:buChar char="•"/>
            </a:pPr>
            <a:r>
              <a:rPr lang="en-US" dirty="0" smtClean="0">
                <a:latin typeface="+mj-lt"/>
              </a:rPr>
              <a:t>Remote repositories sharing via REST API</a:t>
            </a:r>
          </a:p>
          <a:p>
            <a:pPr marL="800100" lvl="1" indent="-342900">
              <a:buClr>
                <a:schemeClr val="tx2"/>
              </a:buClr>
              <a:buFont typeface="+mj-lt"/>
              <a:buAutoNum type="arabicPeriod"/>
            </a:pPr>
            <a:r>
              <a:rPr lang="en-US" dirty="0" smtClean="0">
                <a:latin typeface="+mj-lt"/>
              </a:rPr>
              <a:t>Reuse Configuration</a:t>
            </a:r>
          </a:p>
          <a:p>
            <a:pPr marL="285750" indent="-285750" fontAlgn="base">
              <a:buClr>
                <a:schemeClr val="tx2"/>
              </a:buClr>
              <a:buFont typeface="Arial" pitchFamily="34" charset="0"/>
              <a:buChar char="•"/>
            </a:pPr>
            <a:r>
              <a:rPr lang="en-US" dirty="0" smtClean="0">
                <a:latin typeface="+mj-lt"/>
              </a:rPr>
              <a:t>Automatically generate th</a:t>
            </a:r>
            <a:r>
              <a:rPr lang="en-US" dirty="0" smtClean="0">
                <a:latin typeface="+mj-lt"/>
              </a:rPr>
              <a:t>e client configuration</a:t>
            </a:r>
          </a:p>
          <a:p>
            <a:pPr marL="800100" lvl="1" indent="-342900">
              <a:buClr>
                <a:schemeClr val="tx2"/>
              </a:buClr>
              <a:buFont typeface="+mj-lt"/>
              <a:buAutoNum type="arabicPeriod"/>
            </a:pPr>
            <a:r>
              <a:rPr lang="en-US" dirty="0" smtClean="0">
                <a:latin typeface="+mj-lt"/>
              </a:rPr>
              <a:t>Maven-settings.xml</a:t>
            </a:r>
          </a:p>
          <a:p>
            <a:pPr marL="800100" lvl="1" indent="-342900">
              <a:buClr>
                <a:schemeClr val="tx2"/>
              </a:buClr>
              <a:buFont typeface="+mj-lt"/>
              <a:buAutoNum type="arabicPeriod"/>
            </a:pPr>
            <a:r>
              <a:rPr lang="en-US" dirty="0" err="1" smtClean="0">
                <a:latin typeface="+mj-lt"/>
              </a:rPr>
              <a:t>Gradle</a:t>
            </a:r>
            <a:r>
              <a:rPr lang="en-US" dirty="0" smtClean="0">
                <a:latin typeface="+mj-lt"/>
              </a:rPr>
              <a:t> plug-in</a:t>
            </a:r>
          </a:p>
          <a:p>
            <a:pPr marL="342900" indent="-342900" fontAlgn="base">
              <a:buClr>
                <a:schemeClr val="tx2"/>
              </a:buClr>
              <a:buFont typeface="Arial" pitchFamily="34" charset="0"/>
              <a:buChar char="•"/>
            </a:pPr>
            <a:r>
              <a:rPr lang="en-US" dirty="0" smtClean="0">
                <a:latin typeface="+mj-lt"/>
              </a:rPr>
              <a:t>Centrally controlled encrypted password</a:t>
            </a:r>
          </a:p>
          <a:p>
            <a:pPr marL="342900" indent="-342900" fontAlgn="base">
              <a:buClr>
                <a:schemeClr val="tx2"/>
              </a:buClr>
              <a:buFont typeface="Arial" pitchFamily="34" charset="0"/>
              <a:buChar char="•"/>
            </a:pPr>
            <a:endParaRPr lang="en-US" dirty="0">
              <a:latin typeface="+mj-lt"/>
            </a:endParaRPr>
          </a:p>
          <a:p>
            <a:pPr fontAlgn="base">
              <a:buClr>
                <a:schemeClr val="tx2"/>
              </a:buClr>
            </a:pPr>
            <a:endParaRPr lang="en-US" dirty="0" smtClean="0">
              <a:latin typeface="+mj-lt"/>
            </a:endParaRPr>
          </a:p>
          <a:p>
            <a:pPr marL="171450" indent="-171450" fontAlgn="base">
              <a:buClr>
                <a:schemeClr val="tx2"/>
              </a:buClr>
              <a:buFont typeface="Arial" pitchFamily="34" charset="0"/>
              <a:buChar char="•"/>
            </a:pPr>
            <a:endParaRPr lang="en-US" sz="1200" dirty="0" smtClean="0">
              <a:latin typeface="+mj-lt"/>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179" y="3867764"/>
            <a:ext cx="4475748" cy="97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5836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4189" y="1122946"/>
            <a:ext cx="6047874"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Types of repositories</a:t>
            </a:r>
            <a:endParaRPr lang="en-US" sz="2800" dirty="0" smtClean="0">
              <a:latin typeface="+mj-lt"/>
            </a:endParaRPr>
          </a:p>
        </p:txBody>
      </p:sp>
      <p:sp>
        <p:nvSpPr>
          <p:cNvPr id="5" name="TextBox 4"/>
          <p:cNvSpPr txBox="1"/>
          <p:nvPr/>
        </p:nvSpPr>
        <p:spPr>
          <a:xfrm>
            <a:off x="834189" y="2261937"/>
            <a:ext cx="5101390"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dirty="0" smtClean="0">
                <a:latin typeface="+mj-lt"/>
              </a:rPr>
              <a:t>Local Repository</a:t>
            </a:r>
            <a:endParaRPr lang="en-US" sz="2400" dirty="0" smtClean="0">
              <a:latin typeface="+mj-lt"/>
            </a:endParaRPr>
          </a:p>
        </p:txBody>
      </p:sp>
      <p:sp>
        <p:nvSpPr>
          <p:cNvPr id="6" name="TextBox 5"/>
          <p:cNvSpPr txBox="1"/>
          <p:nvPr/>
        </p:nvSpPr>
        <p:spPr>
          <a:xfrm>
            <a:off x="834188" y="2696891"/>
            <a:ext cx="7395411" cy="33239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nSpc>
                <a:spcPct val="150000"/>
              </a:lnSpc>
            </a:pPr>
            <a:r>
              <a:rPr lang="en-US" dirty="0"/>
              <a:t>Local repositories are physical, locally-managed repositories into which you can deploy artifacts.</a:t>
            </a:r>
          </a:p>
          <a:p>
            <a:pPr>
              <a:lnSpc>
                <a:spcPct val="150000"/>
              </a:lnSpc>
            </a:pPr>
            <a:r>
              <a:rPr lang="en-US" dirty="0"/>
              <a:t>Artifacts in a local repository can be accessed directly using the following URL:</a:t>
            </a:r>
            <a:br>
              <a:rPr lang="en-US" dirty="0"/>
            </a:br>
            <a:r>
              <a:rPr lang="en-US" i="1" dirty="0"/>
              <a:t>http://&lt;host&gt;:&lt;port&gt;/artifactory/&lt;local-repository-name&gt;/&lt;artifact-path&gt;</a:t>
            </a:r>
            <a:endParaRPr lang="en-US" dirty="0"/>
          </a:p>
          <a:p>
            <a:pPr>
              <a:lnSpc>
                <a:spcPct val="150000"/>
              </a:lnSpc>
            </a:pPr>
            <a:r>
              <a:rPr lang="en-US" dirty="0"/>
              <a:t>Artifactory is deployed with a number of pre-configured local repositories which can be used for internal and external releases, snapshots and plugins</a:t>
            </a:r>
            <a:r>
              <a:rPr lang="en-US" dirty="0" smtClean="0"/>
              <a:t>.</a:t>
            </a:r>
            <a:endParaRPr lang="en-US" dirty="0"/>
          </a:p>
        </p:txBody>
      </p:sp>
    </p:spTree>
    <p:extLst>
      <p:ext uri="{BB962C8B-B14F-4D97-AF65-F5344CB8AC3E}">
        <p14:creationId xmlns:p14="http://schemas.microsoft.com/office/powerpoint/2010/main" val="238840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315" y="1010289"/>
            <a:ext cx="7828547" cy="36933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400" dirty="0" smtClean="0">
                <a:latin typeface="+mj-lt"/>
              </a:rPr>
              <a:t>Remote Repositories</a:t>
            </a:r>
            <a:endParaRPr lang="en-US" sz="2400" dirty="0" smtClean="0">
              <a:latin typeface="+mj-lt"/>
            </a:endParaRPr>
          </a:p>
        </p:txBody>
      </p:sp>
      <p:sp>
        <p:nvSpPr>
          <p:cNvPr id="5" name="TextBox 4"/>
          <p:cNvSpPr txBox="1"/>
          <p:nvPr/>
        </p:nvSpPr>
        <p:spPr>
          <a:xfrm>
            <a:off x="882315" y="1379621"/>
            <a:ext cx="7234989" cy="443198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r>
              <a:rPr lang="en-US" sz="1600" dirty="0"/>
              <a:t>A remote repository serves as a caching proxy for a repository managed at a remote URL (which may itself be another Artifactory remote repository).  </a:t>
            </a:r>
          </a:p>
          <a:p>
            <a:r>
              <a:rPr lang="en-US" sz="1600" dirty="0"/>
              <a:t>Artifacts are stored and updated in remote repositories according to various configuration parameters that control the caching and </a:t>
            </a:r>
            <a:r>
              <a:rPr lang="en-US" sz="1600" dirty="0" err="1"/>
              <a:t>proxying</a:t>
            </a:r>
            <a:r>
              <a:rPr lang="en-US" sz="1600" dirty="0"/>
              <a:t> behavior. You can remove artifacts from a remote repository cache but you cannot actually deploy a new artifact into a remote repository.</a:t>
            </a:r>
          </a:p>
          <a:p>
            <a:r>
              <a:rPr lang="en-US" sz="1600" dirty="0"/>
              <a:t>Artifacts in a remote repository can be accessed directly using the following URL:</a:t>
            </a:r>
          </a:p>
          <a:p>
            <a:r>
              <a:rPr lang="en-US" sz="1600" i="1" dirty="0"/>
              <a:t>http://&lt;host&gt;:&lt;port&gt;/artifactory/&lt;remote-repository-name&gt;/&lt;artifact-path&gt;</a:t>
            </a:r>
            <a:endParaRPr lang="en-US" sz="1600" dirty="0"/>
          </a:p>
          <a:p>
            <a:r>
              <a:rPr lang="en-US" sz="1600" dirty="0"/>
              <a:t>This URL will fetch a remote artifact to the cache if it has not yet been stored.</a:t>
            </a:r>
          </a:p>
          <a:p>
            <a:r>
              <a:rPr lang="en-US" sz="1600" dirty="0"/>
              <a:t>In some cases it is useful to directly access artifacts that are already stored in the cache (for example to avoid remote update checks).</a:t>
            </a:r>
          </a:p>
          <a:p>
            <a:r>
              <a:rPr lang="en-US" sz="1600" dirty="0"/>
              <a:t>To directly access artifacts that are already stored in the cache you can use the following URL:</a:t>
            </a:r>
          </a:p>
          <a:p>
            <a:r>
              <a:rPr lang="en-US" sz="1600" dirty="0"/>
              <a:t>http://&lt;host&gt;:&lt;port&gt;/artifactory/&lt;remote-repository-name&gt;-cache/&lt;artifact-path&gt; </a:t>
            </a:r>
          </a:p>
          <a:p>
            <a:r>
              <a:rPr lang="en-US" sz="1600" dirty="0"/>
              <a:t>Artifactory is deployed with a number of pre-configured, remote repositories which are in common use. Of course you can change these according to the needs of your organization</a:t>
            </a:r>
            <a:r>
              <a:rPr lang="en-US" sz="1600" dirty="0" smtClean="0"/>
              <a:t>.</a:t>
            </a:r>
            <a:endParaRPr lang="en-US" sz="1600" dirty="0"/>
          </a:p>
        </p:txBody>
      </p:sp>
    </p:spTree>
    <p:extLst>
      <p:ext uri="{BB962C8B-B14F-4D97-AF65-F5344CB8AC3E}">
        <p14:creationId xmlns:p14="http://schemas.microsoft.com/office/powerpoint/2010/main" val="262387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8147" y="1572126"/>
            <a:ext cx="7636042" cy="379206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nSpc>
                <a:spcPct val="200000"/>
              </a:lnSpc>
            </a:pPr>
            <a:r>
              <a:rPr lang="en-US" b="1" dirty="0"/>
              <a:t>Proxy vs. Mirror</a:t>
            </a:r>
          </a:p>
          <a:p>
            <a:pPr>
              <a:lnSpc>
                <a:spcPct val="200000"/>
              </a:lnSpc>
            </a:pPr>
            <a:r>
              <a:rPr lang="en-US" dirty="0"/>
              <a:t>A remote repository acts as a </a:t>
            </a:r>
            <a:r>
              <a:rPr lang="en-US" b="1" dirty="0"/>
              <a:t>proxy</a:t>
            </a:r>
            <a:r>
              <a:rPr lang="en-US" dirty="0"/>
              <a:t> not as a mirror. Artifacts are not pre-fetched to a remote repository cache. They are only fetched and stored </a:t>
            </a:r>
            <a:r>
              <a:rPr lang="en-US" i="1" dirty="0"/>
              <a:t>on demand</a:t>
            </a:r>
            <a:r>
              <a:rPr lang="en-US" dirty="0"/>
              <a:t> when requested by a client.</a:t>
            </a:r>
            <a:br>
              <a:rPr lang="en-US" dirty="0"/>
            </a:br>
            <a:r>
              <a:rPr lang="en-US" dirty="0"/>
              <a:t>Therefore, a remote repository should not contain any artifacts in its cache immediately after creation. Artifacts will only be fetched to the cache once clients start working with the remote repository and issuing requests</a:t>
            </a:r>
            <a:r>
              <a:rPr lang="en-US" dirty="0" smtClean="0"/>
              <a:t>.</a:t>
            </a:r>
            <a:endParaRPr lang="en-US" dirty="0"/>
          </a:p>
        </p:txBody>
      </p:sp>
    </p:spTree>
    <p:extLst>
      <p:ext uri="{BB962C8B-B14F-4D97-AF65-F5344CB8AC3E}">
        <p14:creationId xmlns:p14="http://schemas.microsoft.com/office/powerpoint/2010/main" val="224280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2526" y="1475874"/>
            <a:ext cx="7459579"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2800" dirty="0" smtClean="0">
                <a:latin typeface="+mj-lt"/>
              </a:rPr>
              <a:t>Virtual Repositories</a:t>
            </a:r>
            <a:endParaRPr lang="en-US" sz="2800" dirty="0" smtClean="0">
              <a:latin typeface="+mj-lt"/>
            </a:endParaRPr>
          </a:p>
        </p:txBody>
      </p:sp>
      <p:sp>
        <p:nvSpPr>
          <p:cNvPr id="5" name="TextBox 4"/>
          <p:cNvSpPr txBox="1"/>
          <p:nvPr/>
        </p:nvSpPr>
        <p:spPr>
          <a:xfrm>
            <a:off x="962526" y="2117558"/>
            <a:ext cx="6673516" cy="2215991"/>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nSpc>
                <a:spcPct val="200000"/>
              </a:lnSpc>
              <a:buClr>
                <a:schemeClr val="tx2"/>
              </a:buClr>
            </a:pPr>
            <a:r>
              <a:rPr lang="en-US" dirty="0"/>
              <a:t>A virtual repository (or "repository group") aggregates several repositories with the same package type under a common URL. The repository is virtual in that you can resolve and retrieve artifacts from it but you cannot deploy artifacts to it.</a:t>
            </a:r>
            <a:endParaRPr lang="en-US" dirty="0" smtClean="0">
              <a:latin typeface="+mj-lt"/>
            </a:endParaRPr>
          </a:p>
        </p:txBody>
      </p:sp>
    </p:spTree>
    <p:extLst>
      <p:ext uri="{BB962C8B-B14F-4D97-AF65-F5344CB8AC3E}">
        <p14:creationId xmlns:p14="http://schemas.microsoft.com/office/powerpoint/2010/main" val="4287654650"/>
      </p:ext>
    </p:extLst>
  </p:cSld>
  <p:clrMapOvr>
    <a:masterClrMapping/>
  </p:clrMapOvr>
</p:sld>
</file>

<file path=ppt/theme/theme1.xml><?xml version="1.0" encoding="utf-8"?>
<a:theme xmlns:a="http://schemas.openxmlformats.org/drawingml/2006/main" name="Blank">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xmlns="" name="TechM PPT Template 2016.potx" id="{6ACBD4B3-A66C-4815-8E28-90331BB9745D}" vid="{7C5506E5-C65E-4798-9CF8-59A9802C7E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ies0 xmlns="4d6ad1ba-d08e-4b75-8db3-2812d04b0920">System Elements</Categories0>
    <Buisness xmlns="4d6ad1ba-d08e-4b75-8db3-2812d04b0920">Corporate</Buisnes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DB49D88D31094DA120D26E4D4F3F0E" ma:contentTypeVersion="12" ma:contentTypeDescription="Create a new document." ma:contentTypeScope="" ma:versionID="177528042dfc9983a61241e73ce23cff">
  <xsd:schema xmlns:xsd="http://www.w3.org/2001/XMLSchema" xmlns:xs="http://www.w3.org/2001/XMLSchema" xmlns:p="http://schemas.microsoft.com/office/2006/metadata/properties" xmlns:ns3="4d6ad1ba-d08e-4b75-8db3-2812d04b0920" targetNamespace="http://schemas.microsoft.com/office/2006/metadata/properties" ma:root="true" ma:fieldsID="e7a484c8c8fa8045003fe2170f633c7a" ns3:_="">
    <xsd:import namespace="4d6ad1ba-d08e-4b75-8db3-2812d04b0920"/>
    <xsd:element name="properties">
      <xsd:complexType>
        <xsd:sequence>
          <xsd:element name="documentManagement">
            <xsd:complexType>
              <xsd:all>
                <xsd:element ref="ns3:Categories0" minOccurs="0"/>
                <xsd:element ref="ns3:Buisnes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6ad1ba-d08e-4b75-8db3-2812d04b0920" elementFormDefault="qualified">
    <xsd:import namespace="http://schemas.microsoft.com/office/2006/documentManagement/types"/>
    <xsd:import namespace="http://schemas.microsoft.com/office/infopath/2007/PartnerControls"/>
    <xsd:element name="Categories0" ma:index="9" nillable="true" ma:displayName="Categories" ma:default="System Elements" ma:format="Dropdown" ma:internalName="Categories0">
      <xsd:simpleType>
        <xsd:restriction base="dms:Choice">
          <xsd:enumeration value="System Elements"/>
          <xsd:enumeration value="Stationary"/>
          <xsd:enumeration value="Signage"/>
          <xsd:enumeration value="Collateral"/>
          <xsd:enumeration value="Advertising"/>
          <xsd:enumeration value="Digital"/>
        </xsd:restriction>
      </xsd:simpleType>
    </xsd:element>
    <xsd:element name="Buisness" ma:index="10" nillable="true" ma:displayName="Buisness" ma:default="Corporate" ma:format="Dropdown" ma:internalName="Buisness">
      <xsd:simpleType>
        <xsd:restriction base="dms:Choice">
          <xsd:enumeration value="Corporate"/>
          <xsd:enumeration value="Mobility"/>
          <xsd:enumeration value="B2B"/>
          <xsd:enumeration value="Non mobility"/>
          <xsd:enumeration value="B2C"/>
          <xsd:enumeration value="Joint Ventur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3A14-0F09-4A5A-AEC4-1E6EBA15582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d6ad1ba-d08e-4b75-8db3-2812d04b0920"/>
    <ds:schemaRef ds:uri="http://www.w3.org/XML/1998/namespace"/>
    <ds:schemaRef ds:uri="http://purl.org/dc/dcmitype/"/>
  </ds:schemaRefs>
</ds:datastoreItem>
</file>

<file path=customXml/itemProps2.xml><?xml version="1.0" encoding="utf-8"?>
<ds:datastoreItem xmlns:ds="http://schemas.openxmlformats.org/officeDocument/2006/customXml" ds:itemID="{3B5A58A0-7396-4B7D-871B-A6C043C61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6ad1ba-d08e-4b75-8db3-2812d04b09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A1B877-42DF-448B-A257-86EBCF04CE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558</Words>
  <Application>Microsoft Office PowerPoint</Application>
  <PresentationFormat>On-screen Show (4:3)</PresentationFormat>
  <Paragraphs>119</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Blank</vt:lpstr>
      <vt:lpstr>PowerPoint Presentation</vt:lpstr>
      <vt:lpstr>Artifactory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2016-06-23T06:22:25Z</dcterms:created>
  <dcterms:modified xsi:type="dcterms:W3CDTF">2016-06-23T11:46:18Z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0x01010013DB49D88D31094DA120D26E4D4F3F0E</vt:lpwstr>
  </property>
  <property fmtid="{D5CDD505-2E9C-101B-9397-08002B2CF9AE}" pid="3" name="Categories0">
    <vt:lpwstr>System Elements</vt:lpwstr>
  </property>
  <property fmtid="{D5CDD505-2E9C-101B-9397-08002B2CF9AE}" pid="4" name="Buisness">
    <vt:lpwstr>Corporate</vt:lpwstr>
  </property>
</Properties>
</file>