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266" y="719139"/>
            <a:ext cx="10965022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266" y="1971676"/>
            <a:ext cx="10965023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266" y="1270453"/>
            <a:ext cx="10965023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Rid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1" y="0"/>
            <a:ext cx="3026439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337" y="711201"/>
            <a:ext cx="10948091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268" y="1971676"/>
            <a:ext cx="10948091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First level</a:t>
            </a:r>
          </a:p>
          <a:p>
            <a:pPr lvl="3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Third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 bwMode="auto">
          <a:xfrm>
            <a:off x="11813214" y="6613575"/>
            <a:ext cx="15709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3CCAD47-FD76-46E6-8D9F-02939C3786FE}" type="slidenum">
              <a:rPr lang="en-US" sz="10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gray">
          <a:xfrm>
            <a:off x="641267" y="6629401"/>
            <a:ext cx="243175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2016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 Mahindra.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2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lang="en-US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charset="0"/>
        <a:buChar char="–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charset="0"/>
        <a:buChar char="–"/>
        <a:defRPr lang="en-US" kern="1200" dirty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wmf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2.wmf"/><Relationship Id="rId5" Type="http://schemas.openxmlformats.org/officeDocument/2006/relationships/image" Target="../media/image6.png"/><Relationship Id="rId10" Type="http://schemas.openxmlformats.org/officeDocument/2006/relationships/package" Target="../embeddings/Microsoft_Excel_Worksheet1.xlsx"/><Relationship Id="rId4" Type="http://schemas.openxmlformats.org/officeDocument/2006/relationships/image" Target="../media/image5.png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6435" y="729549"/>
          <a:ext cx="11656225" cy="5264791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361313"/>
                <a:gridCol w="2061181"/>
                <a:gridCol w="2109275"/>
                <a:gridCol w="2074413"/>
                <a:gridCol w="1876849"/>
                <a:gridCol w="2173194"/>
              </a:tblGrid>
              <a:tr h="6047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 Family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Planning</a:t>
                      </a:r>
                      <a:r>
                        <a:rPr lang="en-IN" sz="12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&amp; Requirements Management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Continuous Integration &amp; Build Management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&amp; Service Virtualization</a:t>
                      </a:r>
                      <a:endParaRPr lang="en-IN" sz="1200" b="1" i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Release &amp; Deployment Automation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Monitoring &amp; Feedback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</a:tr>
              <a:tr h="55636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>
                  <a:txBody>
                    <a:bodyPr/>
                    <a:lstStyle/>
                    <a:p>
                      <a:pPr marL="171450" marR="0" indent="-1095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Rational CLM</a:t>
                      </a: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RTC</a:t>
                      </a: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Rational Test Workbench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Rational </a:t>
                      </a:r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Virtualization Server</a:t>
                      </a: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uRelease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uDeploy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uDeploy Patterns</a:t>
                      </a:r>
                      <a:endParaRPr lang="en-IN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IBM </a:t>
                      </a: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Samrtcloud</a:t>
                      </a: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</a:tr>
              <a:tr h="524188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>
                  <a:txBody>
                    <a:bodyPr/>
                    <a:lstStyle/>
                    <a:p>
                      <a:pPr marL="171450" marR="0" indent="-1095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 PPM</a:t>
                      </a:r>
                    </a:p>
                    <a:p>
                      <a:pPr marL="171450" marR="0" indent="-1095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 ALM</a:t>
                      </a:r>
                    </a:p>
                    <a:p>
                      <a:pPr marL="171450" marR="0" indent="-1095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 Agile Manager</a:t>
                      </a:r>
                      <a:endParaRPr lang="en-IN" sz="11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 UFT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 </a:t>
                      </a:r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Service </a:t>
                      </a: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Virtualization</a:t>
                      </a: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 </a:t>
                      </a: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Codar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 OO</a:t>
                      </a:r>
                      <a:endParaRPr lang="en-IN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 SM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 SiteScope</a:t>
                      </a:r>
                      <a:endParaRPr lang="en-IN" sz="11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</a:tr>
              <a:tr h="54418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>
                  <a:txBody>
                    <a:bodyPr/>
                    <a:lstStyle/>
                    <a:p>
                      <a:pPr marL="171450" marR="0" lvl="0" indent="-1095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</a:t>
                      </a:r>
                      <a:r>
                        <a:rPr lang="it-IT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PPM</a:t>
                      </a:r>
                    </a:p>
                    <a:p>
                      <a:pPr marL="171450" marR="0" lvl="0" indent="-1095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it-IT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Rally</a:t>
                      </a: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4533" marR="14533" marT="14533" marB="145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4533" marR="14533" marT="14533" marB="14533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DevT</a:t>
                      </a:r>
                      <a:r>
                        <a:rPr lang="it-IT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 SV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it-IT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Application Test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</a:t>
                      </a:r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DataFinder</a:t>
                      </a: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4533" marR="14533" marT="14533" marB="14533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Release Automation</a:t>
                      </a:r>
                      <a:endParaRPr lang="en-IN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4533" marR="14533" marT="14533" marB="14533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</a:t>
                      </a: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APM</a:t>
                      </a: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 Pathfinder </a:t>
                      </a: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4533" marR="14533" marT="14533" marB="14533"/>
                </a:tc>
              </a:tr>
              <a:tr h="57904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>
                  <a:txBody>
                    <a:bodyPr/>
                    <a:lstStyle/>
                    <a:p>
                      <a:pPr marL="112713" marR="0" indent="-112713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Team Foundation Server</a:t>
                      </a:r>
                    </a:p>
                  </a:txBody>
                  <a:tcPr marL="91428" marR="5278" marT="91428" marB="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– Visual Studio 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– ALM</a:t>
                      </a: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5278" marT="91428" marB="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it-IT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– Test Manager 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it-IT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– Code UI test 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5278" marT="91428" marB="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 – Visual Studio 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Release Manager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5278" marT="91428" marB="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IN" sz="11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5278" marT="91428" marB="0"/>
                </a:tc>
              </a:tr>
              <a:tr h="42084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>
                  <a:txBody>
                    <a:bodyPr/>
                    <a:lstStyle/>
                    <a:p>
                      <a:pPr marL="112713" marR="0" indent="-112713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TeamForge  (ALM)</a:t>
                      </a:r>
                      <a:endParaRPr lang="en-IN" sz="11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5278" marT="91428" marB="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TeamForge (ALM)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5278" marT="91428" marB="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5278" marT="9142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IN" sz="11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5278" marT="9142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IN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5278" marT="91428" marB="0"/>
                </a:tc>
              </a:tr>
              <a:tr h="71143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12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Open source &amp; Others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b"/>
                </a:tc>
                <a:tc>
                  <a:txBody>
                    <a:bodyPr/>
                    <a:lstStyle/>
                    <a:p>
                      <a:pPr marL="171450" marR="0" indent="-10953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JIRA, JIRA Agile</a:t>
                      </a:r>
                      <a:endParaRPr lang="en-IN" sz="11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Subversion 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GIT, Nexus, Artifactory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Jenkins, Bamboo, 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Sonar Qube</a:t>
                      </a: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Selenium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Jmeter, </a:t>
                      </a:r>
                      <a:r>
                        <a:rPr lang="en-US" sz="11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iAF </a:t>
                      </a:r>
                      <a:endParaRPr lang="en-US" sz="11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Chef, Puppet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Ansible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Docker</a:t>
                      </a:r>
                      <a:endParaRPr lang="en-IN" sz="11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Nagios, Dynatrace, </a:t>
                      </a: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Splunk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ServiceNow,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CUBES</a:t>
                      </a:r>
                    </a:p>
                  </a:txBody>
                  <a:tcPr marL="18286" marR="18286" marT="18286" marB="18286"/>
                </a:tc>
              </a:tr>
              <a:tr h="36629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12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Cloud Platforms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 gridSpan="5"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AWS, Azure and Openstack</a:t>
                      </a:r>
                      <a:endParaRPr lang="en-IN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 anchor="ctr"/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IN" sz="1100" b="1" u="none" strike="noStrike" kern="1200" dirty="0" smtClean="0">
                        <a:solidFill>
                          <a:srgbClr val="2727F9"/>
                        </a:solidFill>
                        <a:effectLst/>
                        <a:latin typeface="+mn-lt"/>
                      </a:endParaRPr>
                    </a:p>
                  </a:txBody>
                  <a:tcPr marL="18288" marR="18288" marT="18288" marB="18288"/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100" u="none" strike="noStrike" kern="1200" dirty="0" smtClean="0">
                        <a:solidFill>
                          <a:srgbClr val="2727F9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" marR="18288" marT="18288" marB="18288"/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IN" sz="1100" b="1" u="none" strike="noStrike" kern="1200" dirty="0" smtClean="0">
                        <a:solidFill>
                          <a:srgbClr val="2727F9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" marR="18288" marT="18288" marB="18288"/>
                </a:tc>
                <a:tc hMerge="1"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IN" sz="1100" b="1" u="none" strike="noStrike" kern="1200" dirty="0" smtClean="0">
                        <a:solidFill>
                          <a:srgbClr val="2727F9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" marR="18288" marT="18288" marB="18288"/>
                </a:tc>
              </a:tr>
              <a:tr h="92123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12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Integration Capabilities</a:t>
                      </a:r>
                      <a:endParaRPr lang="en-IN" sz="12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278" marR="5278" marT="5278" marB="0" anchor="ctr"/>
                </a:tc>
                <a:tc gridSpan="5"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IN" sz="11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Tasktop Integrator, OSLC, REST APIs</a:t>
                      </a:r>
                      <a:r>
                        <a:rPr lang="en-IN" sz="1100" b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JSON, TechM Plugins for Integration (20+)</a:t>
                      </a:r>
                      <a:endParaRPr lang="en-IN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6" marR="18286" marT="18286" marB="1828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277" y="3606386"/>
            <a:ext cx="945416" cy="30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409" y="447"/>
            <a:ext cx="7575779" cy="50238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dirty="0"/>
              <a:t>Tool Capabilities </a:t>
            </a:r>
            <a:r>
              <a:rPr lang="en-IN" dirty="0"/>
              <a:t>across the lifecycle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131" y="1435537"/>
            <a:ext cx="875562" cy="3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echnologytimes.ng/wp-content/uploads/2014/10/HP-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" t="7834" r="7933" b="9614"/>
          <a:stretch/>
        </p:blipFill>
        <p:spPr bwMode="auto">
          <a:xfrm>
            <a:off x="738973" y="1934863"/>
            <a:ext cx="460379" cy="48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864" y="2497039"/>
            <a:ext cx="520947" cy="4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microsoft.com/About/CorporateCitizenship/en-us/DownloadHandler.ashx?Id=07-03-0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8" t="21699" r="9231" b="23565"/>
          <a:stretch/>
        </p:blipFill>
        <p:spPr bwMode="auto">
          <a:xfrm>
            <a:off x="544737" y="3085248"/>
            <a:ext cx="998235" cy="26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03" y="4026512"/>
            <a:ext cx="875562" cy="22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8356082" y="5296379"/>
          <a:ext cx="1026181" cy="86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10" imgW="914400" imgH="771480" progId="Excel.Sheet.12">
                  <p:embed/>
                </p:oleObj>
              </mc:Choice>
              <mc:Fallback>
                <p:oleObj name="Worksheet" showAsIcon="1" r:id="rId10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56082" y="5296379"/>
                        <a:ext cx="1026181" cy="86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9480466" y="5184642"/>
          <a:ext cx="1022881" cy="86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showAsIcon="1" r:id="rId12" imgW="914400" imgH="771480" progId="AcroExch.Document.11">
                  <p:embed/>
                </p:oleObj>
              </mc:Choice>
              <mc:Fallback>
                <p:oleObj name="Acrobat Document" showAsIcon="1" r:id="rId12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80466" y="5184642"/>
                        <a:ext cx="1022881" cy="863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46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Mahindra Satyam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A7A9AC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ch Mahindra Template 2015" id="{09F00440-2E8A-423B-A7F1-0088D057A5BA}" vid="{7A9A893B-899A-4751-A855-AB2D9746E8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177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Blank</vt:lpstr>
      <vt:lpstr>Worksheet</vt:lpstr>
      <vt:lpstr>Acrobat Document</vt:lpstr>
      <vt:lpstr>Tool Capabilities across the lifecycle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TechM_DevOps_Capabilities_v4.0</dc:title>
  <dc:creator/>
  <dc:description>Tool Capabilities across the lifecycle</dc:description>
  <cp:lastModifiedBy/>
  <cp:revision>1</cp:revision>
  <dcterms:created xsi:type="dcterms:W3CDTF">2015-12-01T08:42:16Z</dcterms:created>
  <dcterms:modified xsi:type="dcterms:W3CDTF">2017-01-23T07:59:41Z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0x01010013DB49D88D31094DA120D26E4D4F3F0E</vt:lpwstr>
  </property>
  <property fmtid="{D5CDD505-2E9C-101B-9397-08002B2CF9AE}" pid="3" name="Categories0">
    <vt:lpwstr>System Elements</vt:lpwstr>
  </property>
  <property fmtid="{D5CDD505-2E9C-101B-9397-08002B2CF9AE}" pid="4" name="Buisness">
    <vt:lpwstr>Corporate</vt:lpwstr>
  </property>
  <property fmtid="{D5CDD505-2E9C-101B-9397-08002B2CF9AE}" pid="5" name="Presentation">
    <vt:lpwstr>TechM_DevOps_Capabilities_v4.0</vt:lpwstr>
  </property>
  <property fmtid="{D5CDD505-2E9C-101B-9397-08002B2CF9AE}" pid="6" name="SlideDescription">
    <vt:lpwstr>Tool Capabilities across the lifecycle</vt:lpwstr>
  </property>
</Properties>
</file>