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4682" r:id="rId5"/>
    <p:sldMasterId id="2147484727" r:id="rId6"/>
    <p:sldMasterId id="2147484747" r:id="rId7"/>
  </p:sldMasterIdLst>
  <p:notesMasterIdLst>
    <p:notesMasterId r:id="rId19"/>
  </p:notesMasterIdLst>
  <p:sldIdLst>
    <p:sldId id="414" r:id="rId8"/>
    <p:sldId id="765" r:id="rId9"/>
    <p:sldId id="760" r:id="rId10"/>
    <p:sldId id="764" r:id="rId11"/>
    <p:sldId id="753" r:id="rId12"/>
    <p:sldId id="761" r:id="rId13"/>
    <p:sldId id="762" r:id="rId14"/>
    <p:sldId id="763" r:id="rId15"/>
    <p:sldId id="755" r:id="rId16"/>
    <p:sldId id="756" r:id="rId17"/>
    <p:sldId id="76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088" userDrawn="1">
          <p15:clr>
            <a:srgbClr val="A4A3A4"/>
          </p15:clr>
        </p15:guide>
        <p15:guide id="2" pos="2832" userDrawn="1">
          <p15:clr>
            <a:srgbClr val="A4A3A4"/>
          </p15:clr>
        </p15:guide>
        <p15:guide id="3" orient="horz" pos="431">
          <p15:clr>
            <a:srgbClr val="A4A3A4"/>
          </p15:clr>
        </p15:guide>
        <p15:guide id="4" pos="2880">
          <p15:clr>
            <a:srgbClr val="A4A3A4"/>
          </p15:clr>
        </p15:guide>
        <p15:guide id="5" pos="302">
          <p15:clr>
            <a:srgbClr val="A4A3A4"/>
          </p15:clr>
        </p15:guide>
        <p15:guide id="6" pos="54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837"/>
    <a:srgbClr val="F3901D"/>
    <a:srgbClr val="FDBC5F"/>
    <a:srgbClr val="FFC000"/>
    <a:srgbClr val="6D6E71"/>
    <a:srgbClr val="7C3520"/>
    <a:srgbClr val="DC412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127" autoAdjust="0"/>
  </p:normalViewPr>
  <p:slideViewPr>
    <p:cSldViewPr snapToGrid="0" showGuides="1">
      <p:cViewPr>
        <p:scale>
          <a:sx n="75" d="100"/>
          <a:sy n="75" d="100"/>
        </p:scale>
        <p:origin x="-1674" y="-72"/>
      </p:cViewPr>
      <p:guideLst>
        <p:guide orient="horz" pos="2088"/>
        <p:guide orient="horz" pos="431"/>
        <p:guide pos="2832"/>
        <p:guide pos="2880"/>
        <p:guide pos="302"/>
        <p:guide pos="54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8/11/2016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34901082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2318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3864392-F06D-4D1B-9E83-4EC57FEE61B0}" type="slidenum">
              <a:rPr lang="en-US" smtClean="0"/>
              <a:pPr>
                <a:defRPr/>
              </a:pPr>
              <a:t>11</a:t>
            </a:fld>
            <a:endParaRPr lang="en-US" dirty="0"/>
          </a:p>
        </p:txBody>
      </p:sp>
    </p:spTree>
    <p:extLst>
      <p:ext uri="{BB962C8B-B14F-4D97-AF65-F5344CB8AC3E}">
        <p14:creationId xmlns:p14="http://schemas.microsoft.com/office/powerpoint/2010/main" val="3365563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82880"/>
            <a:ext cx="685800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b="1" dirty="0"/>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srcRect/>
          <a:stretch>
            <a:fillRect/>
          </a:stretch>
        </p:blipFill>
        <p:spPr bwMode="gray">
          <a:xfrm>
            <a:off x="457200" y="6431241"/>
            <a:ext cx="1193800" cy="329929"/>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pic>
        <p:nvPicPr>
          <p:cNvPr id="8194" name="Picture 2" descr="C:\Users\pp00346656\Desktop\Picture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5039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Work\Clients\TechMahindra\POC\lower right ridge.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
        <p:nvSpPr>
          <p:cNvPr id="9"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latin typeface="Arial" pitchFamily="34" charset="0"/>
                <a:cs typeface="Arial" pitchFamily="34" charset="0"/>
              </a:rPr>
              <a:t>Copyright © 2014 Tech Mahindra. All rights reserved.</a:t>
            </a:r>
            <a:endParaRPr lang="en-US" sz="800" dirty="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10585495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cstate="email">
            <a:graysc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0" y="1"/>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
        <p:nvSpPr>
          <p:cNvPr id="9"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a:defRPr/>
            </a:pPr>
            <a:r>
              <a:rPr lang="en-US" sz="800" dirty="0" smtClean="0">
                <a:solidFill>
                  <a:srgbClr val="6D6E71"/>
                </a:solidFill>
                <a:latin typeface="Arial" pitchFamily="34" charset="0"/>
                <a:cs typeface="Arial" pitchFamily="34" charset="0"/>
              </a:rPr>
              <a:t>Copyright © 2014 Tech Mahindra. All rights reserved.</a:t>
            </a:r>
            <a:endParaRPr lang="en-US" sz="800" dirty="0">
              <a:solidFill>
                <a:srgbClr val="6D6E71"/>
              </a:solidFill>
              <a:latin typeface="Arial" pitchFamily="34" charset="0"/>
              <a:cs typeface="Arial" pitchFamily="34" charset="0"/>
            </a:endParaRPr>
          </a:p>
        </p:txBody>
      </p:sp>
    </p:spTree>
    <p:extLst>
      <p:ext uri="{BB962C8B-B14F-4D97-AF65-F5344CB8AC3E}">
        <p14:creationId xmlns:p14="http://schemas.microsoft.com/office/powerpoint/2010/main" val="37196835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userDrawn="1"/>
        </p:nvPicPr>
        <p:blipFill rotWithShape="1">
          <a:blip r:embed="rId2" cstate="email">
            <a:grayscl/>
            <a:extLst>
              <a:ext uri="{28A0092B-C50C-407E-A947-70E740481C1C}">
                <a14:useLocalDpi xmlns:a14="http://schemas.microsoft.com/office/drawing/2010/main"/>
              </a:ext>
            </a:extLst>
          </a:blip>
          <a:src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8" name="Picture 3" descr="D:\Work\Clients\TechMahindra\POC\lower right ridge.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2117831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3074" name="Picture 2" descr="C:\Users\sv00330153\Desktop\Picture4.jpg"/>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b="-367"/>
          <a:stretch/>
        </p:blipFill>
        <p:spPr bwMode="auto">
          <a:xfrm>
            <a:off x="0" y="1"/>
            <a:ext cx="9144000" cy="68895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ms24628\Desktop\Images_SalesMeet\Presentation\Testing Services Logo.gif"/>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sp>
        <p:nvSpPr>
          <p:cNvPr id="10"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27728073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098" name="Picture 2" descr="C:\Users\sv00330153\Desktop\Picture5.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1137"/>
            <a:ext cx="9144000" cy="685686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txBox="1">
            <a:spLocks/>
          </p:cNvSpPr>
          <p:nvPr userDrawn="1"/>
        </p:nvSpPr>
        <p:spPr bwMode="auto">
          <a:xfrm>
            <a:off x="8807378" y="6605882"/>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ADEBA5B5-5421-44EC-9F43-48CFF0A152A9}" type="slidenum">
              <a:rPr lang="en-US" sz="1100">
                <a:solidFill>
                  <a:srgbClr val="6D6E71"/>
                </a:solidFill>
                <a:latin typeface="Arial"/>
                <a:cs typeface="Arial" pitchFamily="34" charset="0"/>
              </a:rPr>
              <a:pPr algn="r"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8" name="Picture 3" descr="C:\Users\ms24628\Desktop\Images_SalesMeet\Presentation\Testing Services Logo.gif"/>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9" name="Picture 3" descr="D:\Work\Clients\TechMahindra\POC\lower right ridge.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3976477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07378" y="6605882"/>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ADEBA5B5-5421-44EC-9F43-48CFF0A152A9}" type="slidenum">
              <a:rPr lang="en-US" sz="1100">
                <a:solidFill>
                  <a:srgbClr val="6D6E71"/>
                </a:solidFill>
                <a:latin typeface="Arial"/>
                <a:cs typeface="Arial" pitchFamily="34" charset="0"/>
              </a:rPr>
              <a:pPr algn="r"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6229359" y="-141286"/>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3" y="6629429"/>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2014 Tech Mahindra. All rights reserved.</a:t>
            </a:r>
            <a:endParaRPr lang="en-US" sz="800" dirty="0">
              <a:solidFill>
                <a:srgbClr val="6D6E71"/>
              </a:solidFill>
              <a:latin typeface="Arial"/>
              <a:cs typeface="Arial" pitchFamily="34" charset="0"/>
            </a:endParaRP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6" y="6495396"/>
            <a:ext cx="425787" cy="335974"/>
          </a:xfrm>
          <a:prstGeom prst="rect">
            <a:avLst/>
          </a:prstGeom>
        </p:spPr>
        <p:txBody>
          <a:bodyPr vert="horz" lIns="91440" tIns="45720" rIns="91440" bIns="45720" rtlCol="0" anchor="ctr"/>
          <a:lstStyle>
            <a:lvl1pPr algn="r">
              <a:defRPr sz="1100">
                <a:solidFill>
                  <a:schemeClr val="tx1">
                    <a:tint val="75000"/>
                  </a:schemeClr>
                </a:solidFill>
              </a:defRPr>
            </a:lvl1pPr>
          </a:lstStyle>
          <a:p>
            <a:fld id="{75C80DB6-ACCE-4503-B0CB-D7DE10332559}" type="slidenum">
              <a:rPr lang="en-US" smtClean="0">
                <a:solidFill>
                  <a:prstClr val="black">
                    <a:tint val="75000"/>
                  </a:prstClr>
                </a:solidFill>
                <a:latin typeface="Arial" pitchFamily="34" charset="0"/>
              </a:rPr>
              <a:pPr/>
              <a:t>‹#›</a:t>
            </a:fld>
            <a:endParaRPr lang="en-US">
              <a:solidFill>
                <a:prstClr val="black">
                  <a:tint val="75000"/>
                </a:prstClr>
              </a:solidFill>
              <a:latin typeface="Arial" pitchFamily="34" charset="0"/>
            </a:endParaRPr>
          </a:p>
        </p:txBody>
      </p:sp>
    </p:spTree>
    <p:extLst>
      <p:ext uri="{BB962C8B-B14F-4D97-AF65-F5344CB8AC3E}">
        <p14:creationId xmlns:p14="http://schemas.microsoft.com/office/powerpoint/2010/main" val="5181148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cstate="email"/>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825" y="6408738"/>
            <a:ext cx="1919288" cy="365125"/>
          </a:xfrm>
          <a:prstGeom prst="rect">
            <a:avLst/>
          </a:prstGeom>
        </p:spPr>
        <p:txBody>
          <a:bodyPr/>
          <a:lstStyle>
            <a:lvl1pPr fontAlgn="auto">
              <a:spcBef>
                <a:spcPts val="0"/>
              </a:spcBef>
              <a:spcAft>
                <a:spcPts val="0"/>
              </a:spcAft>
              <a:defRPr>
                <a:latin typeface="+mn-lt"/>
                <a:cs typeface="+mn-cs"/>
              </a:defRPr>
            </a:lvl1pPr>
            <a:extLst/>
          </a:lstStyle>
          <a:p>
            <a:pPr>
              <a:defRPr/>
            </a:pPr>
            <a:fld id="{8CE03CB1-760F-4BB6-85DB-84B52A57A921}" type="datetimeFigureOut">
              <a:rPr lang="en-IN"/>
              <a:pPr>
                <a:defRPr/>
              </a:pPr>
              <a:t>11-08-2016</a:t>
            </a:fld>
            <a:endParaRPr lang="en-IN"/>
          </a:p>
        </p:txBody>
      </p:sp>
      <p:sp>
        <p:nvSpPr>
          <p:cNvPr id="3" name="Footer Placeholder 2"/>
          <p:cNvSpPr>
            <a:spLocks noGrp="1"/>
          </p:cNvSpPr>
          <p:nvPr>
            <p:ph type="ftr" sz="quarter" idx="11"/>
          </p:nvPr>
        </p:nvSpPr>
        <p:spPr>
          <a:xfrm>
            <a:off x="4379913" y="6408738"/>
            <a:ext cx="2351087" cy="365125"/>
          </a:xfrm>
          <a:prstGeom prst="rect">
            <a:avLst/>
          </a:prstGeom>
        </p:spPr>
        <p:txBody>
          <a:bodyPr/>
          <a:lstStyle>
            <a:lvl1pPr fontAlgn="auto">
              <a:spcBef>
                <a:spcPts val="0"/>
              </a:spcBef>
              <a:spcAft>
                <a:spcPts val="0"/>
              </a:spcAft>
              <a:defRPr>
                <a:latin typeface="+mn-lt"/>
                <a:cs typeface="+mn-cs"/>
              </a:defRPr>
            </a:lvl1pPr>
            <a:extLst/>
          </a:lstStyle>
          <a:p>
            <a:pPr>
              <a:defRPr/>
            </a:pPr>
            <a:endParaRPr lang="en-IN"/>
          </a:p>
        </p:txBody>
      </p:sp>
      <p:sp>
        <p:nvSpPr>
          <p:cNvPr id="4" name="Slide Number Placeholder 3"/>
          <p:cNvSpPr>
            <a:spLocks noGrp="1"/>
          </p:cNvSpPr>
          <p:nvPr>
            <p:ph type="sldNum" sz="quarter" idx="12"/>
          </p:nvPr>
        </p:nvSpPr>
        <p:spPr>
          <a:xfrm>
            <a:off x="8647113" y="6408738"/>
            <a:ext cx="366712" cy="365125"/>
          </a:xfrm>
          <a:prstGeom prst="rect">
            <a:avLst/>
          </a:prstGeom>
        </p:spPr>
        <p:txBody>
          <a:bodyPr/>
          <a:lstStyle>
            <a:lvl1pPr fontAlgn="auto">
              <a:spcBef>
                <a:spcPts val="0"/>
              </a:spcBef>
              <a:spcAft>
                <a:spcPts val="0"/>
              </a:spcAft>
              <a:defRPr>
                <a:latin typeface="+mn-lt"/>
                <a:cs typeface="+mn-cs"/>
              </a:defRPr>
            </a:lvl1pPr>
            <a:extLst/>
          </a:lstStyle>
          <a:p>
            <a:pPr>
              <a:defRPr/>
            </a:pPr>
            <a:fld id="{A343B834-DEE3-47A9-96D1-F460581B9F82}" type="slidenum">
              <a:rPr lang="en-IN"/>
              <a:pPr>
                <a:defRPr/>
              </a:pPr>
              <a:t>‹#›</a:t>
            </a:fld>
            <a:endParaRPr lang="en-IN"/>
          </a:p>
        </p:txBody>
      </p:sp>
    </p:spTree>
    <p:extLst>
      <p:ext uri="{BB962C8B-B14F-4D97-AF65-F5344CB8AC3E}">
        <p14:creationId xmlns:p14="http://schemas.microsoft.com/office/powerpoint/2010/main" val="243935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443038"/>
          </a:xfrm>
          <a:prstGeom prst="rect">
            <a:avLst/>
          </a:prstGeom>
          <a:noFill/>
          <a:ln w="9525">
            <a:noFill/>
            <a:miter lim="800000"/>
            <a:headEnd/>
            <a:tailEnd/>
          </a:ln>
        </p:spPr>
      </p:pic>
    </p:spTree>
    <p:extLst>
      <p:ext uri="{BB962C8B-B14F-4D97-AF65-F5344CB8AC3E}">
        <p14:creationId xmlns:p14="http://schemas.microsoft.com/office/powerpoint/2010/main" val="10567261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41B5671-BDC0-45D3-8773-D75E08EC7C0E}"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C165D9E-FFBA-4F15-B050-BB05DBFA4C8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0982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50F9CA5-E6BD-4390-9D37-925F81AAF638}"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8B6607-C1B9-4B88-A515-9D228728252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96637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CBC9DB-BB5E-4EF7-8576-7F0AF3C956BD}"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BE7A794-3B57-495D-9703-7E7B425D06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8810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79CB30E-9645-4616-960A-26C7C9A3A3F0}" type="datetimeFigureOut">
              <a:rPr lang="en-US">
                <a:solidFill>
                  <a:prstClr val="black">
                    <a:tint val="75000"/>
                  </a:prstClr>
                </a:solidFill>
              </a:rPr>
              <a:pPr>
                <a:defRPr/>
              </a:pPr>
              <a:t>8/11/2016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53B8981-0927-435C-A44A-2AADA8745C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6417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7C0934-B9E0-4E46-AB67-6793068024F8}" type="datetimeFigureOut">
              <a:rPr lang="en-US">
                <a:solidFill>
                  <a:prstClr val="black">
                    <a:tint val="75000"/>
                  </a:prstClr>
                </a:solidFill>
              </a:rPr>
              <a:pPr>
                <a:defRPr/>
              </a:pPr>
              <a:t>8/11/2016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4955569-DD3E-4488-84AE-5894E610E4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6325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BC6D5A8-1518-4964-B70B-AF9D683A3AA8}" type="datetimeFigureOut">
              <a:rPr lang="en-US">
                <a:solidFill>
                  <a:prstClr val="black">
                    <a:tint val="75000"/>
                  </a:prstClr>
                </a:solidFill>
              </a:rPr>
              <a:pPr>
                <a:defRPr/>
              </a:pPr>
              <a:t>8/11/2016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C1FF9AE-6349-4838-9868-2BE529BC87B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26777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EA7917-AA56-4657-B97D-D3D91524BA72}" type="datetimeFigureOut">
              <a:rPr lang="en-US">
                <a:solidFill>
                  <a:prstClr val="black">
                    <a:tint val="75000"/>
                  </a:prstClr>
                </a:solidFill>
              </a:rPr>
              <a:pPr>
                <a:defRPr/>
              </a:pPr>
              <a:t>8/11/2016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D229FF4-B2CD-49C2-8498-AC6EF1F58B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1376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1C5DB4-1C5B-43BD-BE2B-A683A0F8DDDB}" type="datetimeFigureOut">
              <a:rPr lang="en-US">
                <a:solidFill>
                  <a:prstClr val="black">
                    <a:tint val="75000"/>
                  </a:prstClr>
                </a:solidFill>
              </a:rPr>
              <a:pPr>
                <a:defRPr/>
              </a:pPr>
              <a:t>8/11/2016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2181CB-1477-4BA4-AED5-67D2C1F0A04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68018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982FD2-7AA7-45DB-A923-B850802F9D7D}" type="datetimeFigureOut">
              <a:rPr lang="en-US">
                <a:solidFill>
                  <a:prstClr val="black">
                    <a:tint val="75000"/>
                  </a:prstClr>
                </a:solidFill>
              </a:rPr>
              <a:pPr>
                <a:defRPr/>
              </a:pPr>
              <a:t>8/11/2016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84D57A-AC5B-4E30-B756-0AA1DAE8B8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4456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2D5333-CA68-4F2D-B9ED-AB305C5580B0}"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3A5F258-E172-456B-A42A-AC74B1EFB9B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055258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1F0A81-B826-4735-931A-7FCFB05B4125}"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7002BB-6736-49E2-BCA5-BB0485C818E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25252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6" descr="rid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spAutoFit/>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68257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fontAlgn="auto" hangingPunct="1">
              <a:spcBef>
                <a:spcPts val="600"/>
              </a:spcBef>
              <a:spcAft>
                <a:spcPts val="0"/>
              </a:spcAft>
              <a:defRPr/>
            </a:pPr>
            <a:r>
              <a:rPr lang="en-US" sz="1000" b="1" dirty="0" smtClean="0">
                <a:solidFill>
                  <a:srgbClr val="6D6E71"/>
                </a:solidFill>
                <a:cs typeface="Arial" pitchFamily="34" charset="0"/>
              </a:rPr>
              <a:t>Disclaimer </a:t>
            </a:r>
          </a:p>
          <a:p>
            <a:pPr algn="just" eaLnBrk="1" fontAlgn="auto" hangingPunct="1">
              <a:spcBef>
                <a:spcPts val="600"/>
              </a:spcBef>
              <a:spcAft>
                <a:spcPts val="0"/>
              </a:spcAft>
              <a:defRPr/>
            </a:pPr>
            <a:r>
              <a:rPr lang="en-US" sz="900"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438318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fontAlgn="auto">
              <a:spcBef>
                <a:spcPts val="0"/>
              </a:spcBef>
              <a:spcAft>
                <a:spcPts val="0"/>
              </a:spcAft>
              <a:defRPr/>
            </a:pPr>
            <a:endParaRPr lang="en-US">
              <a:solidFill>
                <a:prstClr val="black"/>
              </a:solidFill>
            </a:endParaRPr>
          </a:p>
        </p:txBody>
      </p:sp>
      <p:pic>
        <p:nvPicPr>
          <p:cNvPr id="3" name="Picture 10"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561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89B47408-2AE8-46BB-A8E5-1A13D2B8D0BC}" type="slidenum">
              <a:rPr lang="en-US" sz="1000" smtClean="0">
                <a:solidFill>
                  <a:srgbClr val="6D6E71"/>
                </a:solidFill>
              </a:rPr>
              <a:pPr algn="r" eaLnBrk="1" fontAlgn="auto" hangingPunct="1">
                <a:spcBef>
                  <a:spcPts val="0"/>
                </a:spcBef>
                <a:spcAft>
                  <a:spcPts val="0"/>
                </a:spcAft>
                <a:defRPr/>
              </a:pPr>
              <a:t>‹#›</a:t>
            </a:fld>
            <a:endParaRPr lang="en-US" sz="1000" smtClean="0">
              <a:solidFill>
                <a:srgbClr val="6D6E71"/>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348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237122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35022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2609556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4093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198114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539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7495022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421526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361827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453692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7002373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288484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9321295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C8A17321-E38D-4612-B5EF-166CA072970B}"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00687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3CCB02D0-B035-4FE0-BA2C-6E02F647BCB1}"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6000976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fontAlgn="auto" hangingPunct="1">
              <a:spcBef>
                <a:spcPts val="600"/>
              </a:spcBef>
              <a:spcAft>
                <a:spcPts val="0"/>
              </a:spcAft>
              <a:defRPr/>
            </a:pPr>
            <a:r>
              <a:rPr lang="en-US" sz="1000" b="1" smtClean="0">
                <a:solidFill>
                  <a:srgbClr val="6D6E71"/>
                </a:solidFill>
              </a:rPr>
              <a:t>Disclaimer </a:t>
            </a:r>
          </a:p>
          <a:p>
            <a:pPr algn="just" eaLnBrk="1" fontAlgn="auto" hangingPunct="1">
              <a:spcBef>
                <a:spcPts val="600"/>
              </a:spcBef>
              <a:spcAft>
                <a:spcPts val="0"/>
              </a:spcAft>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191939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8594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F3E89F4D-0C3A-45D8-AF7A-C0B8C983E1E1}" type="datetimeFigureOut">
              <a:rPr lang="en-US" smtClean="0">
                <a:solidFill>
                  <a:prstClr val="black"/>
                </a:solidFill>
                <a:latin typeface="Arial"/>
                <a:cs typeface="+mn-cs"/>
              </a:rPr>
              <a:pPr fontAlgn="auto">
                <a:spcBef>
                  <a:spcPts val="0"/>
                </a:spcBef>
                <a:spcAft>
                  <a:spcPts val="0"/>
                </a:spcAft>
              </a:pPr>
              <a:t>8/11/2016</a:t>
            </a:fld>
            <a:endParaRPr lang="en-US">
              <a:solidFill>
                <a:prstClr val="black"/>
              </a:solidFill>
              <a:latin typeface="Arial"/>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a:solidFill>
                <a:prstClr val="black"/>
              </a:solidFill>
              <a:latin typeface="Arial"/>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04F0EC45-741F-4DA7-983C-1C8CFA092BA1}" type="slidenum">
              <a:rPr lang="en-US" smtClean="0">
                <a:solidFill>
                  <a:prstClr val="black"/>
                </a:solidFill>
                <a:latin typeface="Arial"/>
                <a:cs typeface="+mn-cs"/>
              </a:rPr>
              <a:pPr fontAlgn="auto">
                <a:spcBef>
                  <a:spcPts val="0"/>
                </a:spcBef>
                <a:spcAft>
                  <a:spcPts val="0"/>
                </a:spcAft>
              </a:pPr>
              <a:t>‹#›</a:t>
            </a:fld>
            <a:endParaRPr lang="en-US">
              <a:solidFill>
                <a:prstClr val="black"/>
              </a:solidFill>
              <a:latin typeface="Arial"/>
              <a:cs typeface="+mn-cs"/>
            </a:endParaRPr>
          </a:p>
        </p:txBody>
      </p:sp>
    </p:spTree>
    <p:extLst>
      <p:ext uri="{BB962C8B-B14F-4D97-AF65-F5344CB8AC3E}">
        <p14:creationId xmlns:p14="http://schemas.microsoft.com/office/powerpoint/2010/main" val="10273754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89B47408-2AE8-46BB-A8E5-1A13D2B8D0BC}" type="slidenum">
              <a:rPr lang="en-US" sz="1000" smtClean="0">
                <a:solidFill>
                  <a:srgbClr val="6D6E71"/>
                </a:solidFill>
              </a:rPr>
              <a:pPr algn="r" eaLnBrk="1" fontAlgn="auto" hangingPunct="1">
                <a:spcBef>
                  <a:spcPts val="0"/>
                </a:spcBef>
                <a:spcAft>
                  <a:spcPts val="0"/>
                </a:spcAft>
                <a:defRPr/>
              </a:pPr>
              <a:t>‹#›</a:t>
            </a:fld>
            <a:endParaRPr lang="en-US" sz="1000" smtClean="0">
              <a:solidFill>
                <a:srgbClr val="6D6E71"/>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98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6053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90378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3410822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4107972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925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232669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7817373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70827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784439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0171525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1556014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0739978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38782111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C8A17321-E38D-4612-B5EF-166CA072970B}"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15284149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3CCB02D0-B035-4FE0-BA2C-6E02F647BCB1}"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pPr fontAlgn="auto">
              <a:spcBef>
                <a:spcPts val="0"/>
              </a:spcBef>
              <a:spcAft>
                <a:spcPts val="0"/>
              </a:spcAft>
            </a:pPr>
            <a:fld id="{04F0EC45-741F-4DA7-983C-1C8CFA092BA1}"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40041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fontAlgn="auto" hangingPunct="1">
              <a:spcBef>
                <a:spcPts val="600"/>
              </a:spcBef>
              <a:spcAft>
                <a:spcPts val="0"/>
              </a:spcAft>
              <a:defRPr/>
            </a:pPr>
            <a:r>
              <a:rPr lang="en-US" sz="1000" b="1" smtClean="0">
                <a:solidFill>
                  <a:srgbClr val="6D6E71"/>
                </a:solidFill>
              </a:rPr>
              <a:t>Disclaimer </a:t>
            </a:r>
          </a:p>
          <a:p>
            <a:pPr algn="just" eaLnBrk="1" fontAlgn="auto" hangingPunct="1">
              <a:spcBef>
                <a:spcPts val="600"/>
              </a:spcBef>
              <a:spcAft>
                <a:spcPts val="0"/>
              </a:spcAft>
              <a:defRPr/>
            </a:pPr>
            <a:r>
              <a:rPr lang="en-US" sz="900" smtClean="0">
                <a:solidFill>
                  <a:srgbClr val="6D6E71"/>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08890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0567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F3E89F4D-0C3A-45D8-AF7A-C0B8C983E1E1}" type="datetimeFigureOut">
              <a:rPr lang="en-US" smtClean="0">
                <a:solidFill>
                  <a:prstClr val="black"/>
                </a:solidFill>
                <a:latin typeface="Arial"/>
                <a:cs typeface="+mn-cs"/>
              </a:rPr>
              <a:pPr fontAlgn="auto">
                <a:spcBef>
                  <a:spcPts val="0"/>
                </a:spcBef>
                <a:spcAft>
                  <a:spcPts val="0"/>
                </a:spcAft>
              </a:pPr>
              <a:t>8/11/2016</a:t>
            </a:fld>
            <a:endParaRPr lang="en-US">
              <a:solidFill>
                <a:prstClr val="black"/>
              </a:solidFill>
              <a:latin typeface="Arial"/>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a:solidFill>
                <a:prstClr val="black"/>
              </a:solidFill>
              <a:latin typeface="Arial"/>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04F0EC45-741F-4DA7-983C-1C8CFA092BA1}" type="slidenum">
              <a:rPr lang="en-US" smtClean="0">
                <a:solidFill>
                  <a:prstClr val="black"/>
                </a:solidFill>
                <a:latin typeface="Arial"/>
                <a:cs typeface="+mn-cs"/>
              </a:rPr>
              <a:pPr fontAlgn="auto">
                <a:spcBef>
                  <a:spcPts val="0"/>
                </a:spcBef>
                <a:spcAft>
                  <a:spcPts val="0"/>
                </a:spcAft>
              </a:pPr>
              <a:t>‹#›</a:t>
            </a:fld>
            <a:endParaRPr lang="en-US">
              <a:solidFill>
                <a:prstClr val="black"/>
              </a:solidFill>
              <a:latin typeface="Arial"/>
              <a:cs typeface="+mn-cs"/>
            </a:endParaRPr>
          </a:p>
        </p:txBody>
      </p:sp>
    </p:spTree>
    <p:extLst>
      <p:ext uri="{BB962C8B-B14F-4D97-AF65-F5344CB8AC3E}">
        <p14:creationId xmlns:p14="http://schemas.microsoft.com/office/powerpoint/2010/main" val="102218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03698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1.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1.pn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descr="D:\Work\Clients\TechMahindra\POC\lower right ridge.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7371630" y="6416566"/>
            <a:ext cx="1778766" cy="446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 descr="Ridge.pdf"/>
          <p:cNvPicPr>
            <a:picLocks noChangeAspect="1"/>
          </p:cNvPicPr>
          <p:nvPr/>
        </p:nvPicPr>
        <p:blipFill>
          <a:blip r:embed="rId23" cstate="email"/>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57200" y="640080"/>
            <a:ext cx="695720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3" name="Text Placeholder 2"/>
          <p:cNvSpPr>
            <a:spLocks noGrp="1"/>
          </p:cNvSpPr>
          <p:nvPr>
            <p:ph type="body" idx="1"/>
          </p:nvPr>
        </p:nvSpPr>
        <p:spPr>
          <a:xfrm>
            <a:off x="481013" y="1277971"/>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378" y="6605881"/>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3371056" y="6651333"/>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 id="2147483681" r:id="rId4"/>
    <p:sldLayoutId id="2147483678" r:id="rId5"/>
    <p:sldLayoutId id="2147483679" r:id="rId6"/>
    <p:sldLayoutId id="2147483689" r:id="rId7"/>
    <p:sldLayoutId id="2147484678" r:id="rId8"/>
    <p:sldLayoutId id="2147483683" r:id="rId9"/>
    <p:sldLayoutId id="2147483684" r:id="rId10"/>
    <p:sldLayoutId id="2147484670" r:id="rId11"/>
    <p:sldLayoutId id="2147484677" r:id="rId12"/>
    <p:sldLayoutId id="2147484595" r:id="rId13"/>
    <p:sldLayoutId id="2147484596" r:id="rId14"/>
    <p:sldLayoutId id="2147484597" r:id="rId15"/>
    <p:sldLayoutId id="2147484598" r:id="rId16"/>
    <p:sldLayoutId id="2147483691" r:id="rId17"/>
    <p:sldLayoutId id="2147483692" r:id="rId18"/>
    <p:sldLayoutId id="2147484679" r:id="rId19"/>
    <p:sldLayoutId id="2147484681" r:id="rId20"/>
  </p:sldLayoutIdLst>
  <p:txStyles>
    <p:titleStyle>
      <a:lvl1pPr algn="l" rtl="0" eaLnBrk="1" fontAlgn="base" hangingPunct="1">
        <a:spcBef>
          <a:spcPct val="0"/>
        </a:spcBef>
        <a:spcAft>
          <a:spcPct val="0"/>
        </a:spcAft>
        <a:defRPr lang="en-US" sz="3200" b="1" kern="1200" smtClean="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922E715-B037-465B-AFD0-DBC6D7A7A3A7}" type="datetimeFigureOut">
              <a:rPr lang="en-US">
                <a:solidFill>
                  <a:prstClr val="black">
                    <a:tint val="75000"/>
                  </a:prstClr>
                </a:solidFill>
              </a:rPr>
              <a:pPr>
                <a:defRPr/>
              </a:pPr>
              <a:t>8/11/2016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3C57F8A-042F-4222-A300-4B8580F21E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23490609"/>
      </p:ext>
    </p:extLst>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 id="2147484694" r:id="rId12"/>
    <p:sldLayoutId id="2147484695" r:id="rId13"/>
    <p:sldLayoutId id="2147484696"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443ED3E0-1CAD-4EBA-92E4-C2906753486A}"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Tree>
    <p:extLst>
      <p:ext uri="{BB962C8B-B14F-4D97-AF65-F5344CB8AC3E}">
        <p14:creationId xmlns:p14="http://schemas.microsoft.com/office/powerpoint/2010/main" val="3086151510"/>
      </p:ext>
    </p:extLst>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 id="2147484739" r:id="rId12"/>
    <p:sldLayoutId id="2147484740" r:id="rId13"/>
    <p:sldLayoutId id="2147484741" r:id="rId14"/>
    <p:sldLayoutId id="2147484742" r:id="rId15"/>
    <p:sldLayoutId id="2147484743" r:id="rId16"/>
    <p:sldLayoutId id="2147484744" r:id="rId17"/>
    <p:sldLayoutId id="2147484745" r:id="rId18"/>
    <p:sldLayoutId id="2147484746"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fld id="{443ED3E0-1CAD-4EBA-92E4-C2906753486A}" type="slidenum">
              <a:rPr lang="en-US" sz="1100" smtClean="0">
                <a:solidFill>
                  <a:srgbClr val="6D6E71"/>
                </a:solidFill>
              </a:rPr>
              <a:pPr algn="r" eaLnBrk="1" fontAlgn="auto" hangingPunct="1">
                <a:spcBef>
                  <a:spcPts val="0"/>
                </a:spcBef>
                <a:spcAft>
                  <a:spcPts val="0"/>
                </a:spcAft>
                <a:defRPr/>
              </a:pPr>
              <a:t>‹#›</a:t>
            </a:fld>
            <a:endParaRPr lang="en-US" sz="1100" smtClean="0">
              <a:solidFill>
                <a:srgbClr val="6D6E71"/>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800" smtClean="0">
                <a:solidFill>
                  <a:srgbClr val="6D6E71"/>
                </a:solidFill>
              </a:rPr>
              <a:t>Copyright © 2014 Tech Mahindra. All rights reserved.</a:t>
            </a:r>
          </a:p>
        </p:txBody>
      </p:sp>
    </p:spTree>
    <p:extLst>
      <p:ext uri="{BB962C8B-B14F-4D97-AF65-F5344CB8AC3E}">
        <p14:creationId xmlns:p14="http://schemas.microsoft.com/office/powerpoint/2010/main" val="1528379515"/>
      </p:ext>
    </p:extLst>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 id="2147484759" r:id="rId12"/>
    <p:sldLayoutId id="2147484760" r:id="rId13"/>
    <p:sldLayoutId id="2147484761" r:id="rId14"/>
    <p:sldLayoutId id="2147484762" r:id="rId15"/>
    <p:sldLayoutId id="2147484763" r:id="rId16"/>
    <p:sldLayoutId id="2147484764" r:id="rId17"/>
    <p:sldLayoutId id="2147484765" r:id="rId18"/>
    <p:sldLayoutId id="2147484766" r:id="rId19"/>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graysc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6" y="18383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smtClean="0">
              <a:solidFill>
                <a:prstClr val="black"/>
              </a:solidFill>
              <a:latin typeface="Arial" pitchFamily="34" charset="0"/>
              <a:cs typeface="Arial" pitchFamily="34" charset="0"/>
            </a:endParaRPr>
          </a:p>
        </p:txBody>
      </p:sp>
      <p:sp>
        <p:nvSpPr>
          <p:cNvPr id="5" name="Rectangle 4"/>
          <p:cNvSpPr/>
          <p:nvPr/>
        </p:nvSpPr>
        <p:spPr>
          <a:xfrm>
            <a:off x="0" y="5384800"/>
            <a:ext cx="9144000" cy="1473200"/>
          </a:xfrm>
          <a:prstGeom prst="rect">
            <a:avLst/>
          </a:prstGeom>
          <a:solidFill>
            <a:srgbClr val="E31837">
              <a:alpha val="84706"/>
            </a:srgbClr>
          </a:solidFill>
          <a:ln>
            <a:noFill/>
          </a:ln>
        </p:spPr>
        <p:style>
          <a:lnRef idx="1">
            <a:schemeClr val="accent1"/>
          </a:lnRef>
          <a:fillRef idx="0">
            <a:schemeClr val="accent1"/>
          </a:fillRef>
          <a:effectRef idx="0">
            <a:schemeClr val="accent1"/>
          </a:effectRef>
          <a:fontRef idx="minor">
            <a:schemeClr val="tx1"/>
          </a:fontRef>
        </p:style>
        <p:txBody>
          <a:bodyPr lIns="45720" rIns="45720" rtlCol="0" anchor="ctr"/>
          <a:lstStyle/>
          <a:p>
            <a:pPr algn="ctr" fontAlgn="auto">
              <a:spcBef>
                <a:spcPts val="0"/>
              </a:spcBef>
              <a:spcAft>
                <a:spcPts val="0"/>
              </a:spcAft>
            </a:pPr>
            <a:r>
              <a:rPr lang="en-US" sz="3000" b="1" dirty="0" err="1" smtClean="0">
                <a:solidFill>
                  <a:prstClr val="white"/>
                </a:solidFill>
              </a:rPr>
              <a:t>DevOps</a:t>
            </a:r>
            <a:r>
              <a:rPr lang="en-US" sz="3000" b="1" dirty="0" smtClean="0">
                <a:solidFill>
                  <a:prstClr val="white"/>
                </a:solidFill>
              </a:rPr>
              <a:t> - IBM Rational Tools</a:t>
            </a:r>
          </a:p>
        </p:txBody>
      </p:sp>
    </p:spTree>
    <p:extLst>
      <p:ext uri="{BB962C8B-B14F-4D97-AF65-F5344CB8AC3E}">
        <p14:creationId xmlns:p14="http://schemas.microsoft.com/office/powerpoint/2010/main" val="1380772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011" y="2132618"/>
            <a:ext cx="846710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dirty="0">
                <a:solidFill>
                  <a:prstClr val="black"/>
                </a:solidFill>
                <a:latin typeface="Calibri" pitchFamily="34" charset="0"/>
              </a:rPr>
              <a:t>Users of all three CLM products (IBM Rational Team </a:t>
            </a:r>
            <a:r>
              <a:rPr lang="en-IN" dirty="0" smtClean="0">
                <a:solidFill>
                  <a:prstClr val="black"/>
                </a:solidFill>
                <a:latin typeface="Calibri" pitchFamily="34" charset="0"/>
              </a:rPr>
              <a:t>Concert</a:t>
            </a:r>
            <a:r>
              <a:rPr lang="en-IN" dirty="0">
                <a:solidFill>
                  <a:prstClr val="black"/>
                </a:solidFill>
                <a:latin typeface="Calibri" pitchFamily="34" charset="0"/>
              </a:rPr>
              <a:t>, IBM Rational Quality Manager, and IBM </a:t>
            </a:r>
            <a:r>
              <a:rPr lang="en-IN" dirty="0" smtClean="0">
                <a:solidFill>
                  <a:prstClr val="black"/>
                </a:solidFill>
                <a:latin typeface="Calibri" pitchFamily="34" charset="0"/>
              </a:rPr>
              <a:t>Rational </a:t>
            </a:r>
            <a:r>
              <a:rPr lang="en-IN" dirty="0">
                <a:solidFill>
                  <a:prstClr val="black"/>
                </a:solidFill>
                <a:latin typeface="Calibri" pitchFamily="34" charset="0"/>
              </a:rPr>
              <a:t>Requirements Composer) can access </a:t>
            </a:r>
            <a:r>
              <a:rPr lang="en-IN" dirty="0" smtClean="0">
                <a:solidFill>
                  <a:prstClr val="black"/>
                </a:solidFill>
                <a:latin typeface="Calibri" pitchFamily="34" charset="0"/>
              </a:rPr>
              <a:t>JRS. </a:t>
            </a:r>
            <a:endParaRPr lang="en-IN" dirty="0">
              <a:solidFill>
                <a:prstClr val="black"/>
              </a:solidFill>
              <a:latin typeface="Calibri" pitchFamily="34" charset="0"/>
            </a:endParaRPr>
          </a:p>
          <a:p>
            <a:endParaRPr lang="en-IN" dirty="0" smtClean="0">
              <a:solidFill>
                <a:prstClr val="black"/>
              </a:solidFill>
              <a:latin typeface="Calibri" pitchFamily="34" charset="0"/>
            </a:endParaRPr>
          </a:p>
          <a:p>
            <a:pPr marL="285750" indent="-285750">
              <a:buFont typeface="Arial" pitchFamily="34" charset="0"/>
              <a:buChar char="•"/>
            </a:pPr>
            <a:r>
              <a:rPr lang="en-IN" dirty="0" smtClean="0">
                <a:solidFill>
                  <a:prstClr val="black"/>
                </a:solidFill>
                <a:latin typeface="Calibri" pitchFamily="34" charset="0"/>
              </a:rPr>
              <a:t>CLM </a:t>
            </a:r>
            <a:r>
              <a:rPr lang="en-IN" dirty="0">
                <a:solidFill>
                  <a:prstClr val="black"/>
                </a:solidFill>
                <a:latin typeface="Calibri" pitchFamily="34" charset="0"/>
              </a:rPr>
              <a:t>reports implemented in RRDI include the </a:t>
            </a:r>
            <a:r>
              <a:rPr lang="en-IN" dirty="0" smtClean="0">
                <a:solidFill>
                  <a:prstClr val="black"/>
                </a:solidFill>
                <a:latin typeface="Calibri" pitchFamily="34" charset="0"/>
              </a:rPr>
              <a:t>following examples</a:t>
            </a:r>
            <a:r>
              <a:rPr lang="en-IN" dirty="0">
                <a:solidFill>
                  <a:prstClr val="black"/>
                </a:solidFill>
                <a:latin typeface="Calibri" pitchFamily="34" charset="0"/>
              </a:rPr>
              <a:t>:</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Test coverage of requirements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Development item coverage of requirements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affected by defects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Test Execution results</a:t>
            </a:r>
          </a:p>
          <a:p>
            <a:pPr marL="285750" indent="-285750">
              <a:buFont typeface="Arial" pitchFamily="34" charset="0"/>
              <a:buChar char="•"/>
            </a:pPr>
            <a:endParaRPr lang="en-IN" dirty="0">
              <a:solidFill>
                <a:prstClr val="black"/>
              </a:solidFill>
              <a:latin typeface="Calibri" pitchFamily="34" charset="0"/>
            </a:endParaRPr>
          </a:p>
          <a:p>
            <a:pPr marL="285750" indent="-285750">
              <a:buFont typeface="Arial" pitchFamily="34" charset="0"/>
              <a:buChar char="•"/>
            </a:pPr>
            <a:r>
              <a:rPr lang="en-IN" dirty="0">
                <a:solidFill>
                  <a:prstClr val="black"/>
                </a:solidFill>
                <a:latin typeface="Calibri" pitchFamily="34" charset="0"/>
              </a:rPr>
              <a:t>Requirements Lifecycle Traceability report</a:t>
            </a:r>
          </a:p>
        </p:txBody>
      </p:sp>
      <p:sp>
        <p:nvSpPr>
          <p:cNvPr id="3" name="Title 1"/>
          <p:cNvSpPr txBox="1">
            <a:spLocks/>
          </p:cNvSpPr>
          <p:nvPr/>
        </p:nvSpPr>
        <p:spPr>
          <a:xfrm>
            <a:off x="348350" y="1401275"/>
            <a:ext cx="40098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defRPr sz="3200" b="1">
                <a:solidFill>
                  <a:schemeClr val="bg1">
                    <a:lumMod val="50000"/>
                  </a:schemeClr>
                </a:solidFill>
                <a:latin typeface="Arial Narrow" panose="020B0606020202030204" pitchFamily="34" charset="0"/>
                <a:ea typeface="+mj-ea"/>
                <a:cs typeface="Arial" pitchFamily="34" charset="0"/>
              </a:defRPr>
            </a:lvl1pPr>
          </a:lstStyle>
          <a:p>
            <a:r>
              <a:rPr lang="en-US" dirty="0"/>
              <a:t>JRS Capabilities </a:t>
            </a:r>
          </a:p>
        </p:txBody>
      </p:sp>
    </p:spTree>
    <p:extLst>
      <p:ext uri="{BB962C8B-B14F-4D97-AF65-F5344CB8AC3E}">
        <p14:creationId xmlns:p14="http://schemas.microsoft.com/office/powerpoint/2010/main" val="1441999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
        <p:nvSpPr>
          <p:cNvPr id="3" name="Text Placeholder 2"/>
          <p:cNvSpPr>
            <a:spLocks noGrp="1"/>
          </p:cNvSpPr>
          <p:nvPr>
            <p:ph type="body" sz="quarter" idx="14"/>
          </p:nvPr>
        </p:nvSpPr>
        <p:spPr/>
        <p:txBody>
          <a:bodyPr/>
          <a:lstStyle/>
          <a:p>
            <a:r>
              <a:rPr lang="en-IN" dirty="0" smtClean="0"/>
              <a:t>Tech Mahindra.</a:t>
            </a:r>
            <a:endParaRPr lang="en-US" dirty="0"/>
          </a:p>
        </p:txBody>
      </p:sp>
      <p:pic>
        <p:nvPicPr>
          <p:cNvPr id="4" name="Picture 3" descr="Home.jpg">
            <a:hlinkClick r:id="rId3" action="ppaction://hlinksldjump"/>
          </p:cNvPr>
          <p:cNvPicPr>
            <a:picLocks noChangeAspect="1"/>
          </p:cNvPicPr>
          <p:nvPr/>
        </p:nvPicPr>
        <p:blipFill>
          <a:blip r:embed="rId4" cstate="print"/>
          <a:stretch>
            <a:fillRect/>
          </a:stretch>
        </p:blipFill>
        <p:spPr>
          <a:xfrm>
            <a:off x="8321243" y="6553201"/>
            <a:ext cx="324024" cy="268940"/>
          </a:xfrm>
          <a:prstGeom prst="rect">
            <a:avLst/>
          </a:prstGeom>
        </p:spPr>
      </p:pic>
    </p:spTree>
    <p:extLst>
      <p:ext uri="{BB962C8B-B14F-4D97-AF65-F5344CB8AC3E}">
        <p14:creationId xmlns:p14="http://schemas.microsoft.com/office/powerpoint/2010/main" val="82643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33483" y="1065017"/>
            <a:ext cx="1422400" cy="492443"/>
          </a:xfrm>
        </p:spPr>
        <p:txBody>
          <a:bodyPr/>
          <a:lstStyle/>
          <a:p>
            <a:r>
              <a:rPr lang="en-US" sz="3200" dirty="0">
                <a:solidFill>
                  <a:schemeClr val="tx2"/>
                </a:solidFill>
                <a:latin typeface="Arial Narrow" panose="020B0606020202030204" pitchFamily="34" charset="0"/>
              </a:rPr>
              <a:t>Agenda</a:t>
            </a:r>
            <a:endParaRPr lang="en-US" sz="3200" dirty="0">
              <a:solidFill>
                <a:schemeClr val="tx2"/>
              </a:solidFill>
              <a:latin typeface="Arial Narrow" panose="020B0606020202030204" pitchFamily="34" charset="0"/>
            </a:endParaRPr>
          </a:p>
        </p:txBody>
      </p:sp>
      <p:sp>
        <p:nvSpPr>
          <p:cNvPr id="5" name="Rectangle 4"/>
          <p:cNvSpPr/>
          <p:nvPr/>
        </p:nvSpPr>
        <p:spPr>
          <a:xfrm>
            <a:off x="2424793" y="1684528"/>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IBM DevOps Solutions</a:t>
            </a:r>
            <a:endParaRPr lang="en-IN" sz="1400" b="1" dirty="0">
              <a:solidFill>
                <a:prstClr val="white"/>
              </a:solidFill>
            </a:endParaRPr>
          </a:p>
        </p:txBody>
      </p:sp>
      <p:sp>
        <p:nvSpPr>
          <p:cNvPr id="6" name="Rectangle 5"/>
          <p:cNvSpPr/>
          <p:nvPr/>
        </p:nvSpPr>
        <p:spPr>
          <a:xfrm>
            <a:off x="2133483" y="1689832"/>
            <a:ext cx="294310"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a:solidFill>
                  <a:prstClr val="white"/>
                </a:solidFill>
              </a:rPr>
              <a:t>1</a:t>
            </a:r>
          </a:p>
        </p:txBody>
      </p:sp>
      <p:sp>
        <p:nvSpPr>
          <p:cNvPr id="7" name="Rectangle 6"/>
          <p:cNvSpPr/>
          <p:nvPr/>
        </p:nvSpPr>
        <p:spPr>
          <a:xfrm>
            <a:off x="2424793" y="2104775"/>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Collaborative  Lifecycle Management</a:t>
            </a:r>
            <a:endParaRPr lang="en-IN" sz="1400" b="1" dirty="0">
              <a:solidFill>
                <a:prstClr val="white"/>
              </a:solidFill>
            </a:endParaRPr>
          </a:p>
        </p:txBody>
      </p:sp>
      <p:sp>
        <p:nvSpPr>
          <p:cNvPr id="8" name="Rectangle 7"/>
          <p:cNvSpPr/>
          <p:nvPr/>
        </p:nvSpPr>
        <p:spPr>
          <a:xfrm>
            <a:off x="2133483" y="2113667"/>
            <a:ext cx="294310"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a:solidFill>
                  <a:prstClr val="white"/>
                </a:solidFill>
              </a:rPr>
              <a:t>2</a:t>
            </a:r>
          </a:p>
        </p:txBody>
      </p:sp>
      <p:sp>
        <p:nvSpPr>
          <p:cNvPr id="9" name="Rectangle 8"/>
          <p:cNvSpPr/>
          <p:nvPr/>
        </p:nvSpPr>
        <p:spPr>
          <a:xfrm>
            <a:off x="2424793" y="3059617"/>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smtClean="0">
                <a:solidFill>
                  <a:prstClr val="white"/>
                </a:solidFill>
              </a:rPr>
              <a:t>Rational Doors</a:t>
            </a:r>
            <a:endParaRPr lang="en-US" sz="1400" b="1" dirty="0">
              <a:solidFill>
                <a:prstClr val="white"/>
              </a:solidFill>
            </a:endParaRPr>
          </a:p>
        </p:txBody>
      </p:sp>
      <p:sp>
        <p:nvSpPr>
          <p:cNvPr id="10" name="Rectangle 9"/>
          <p:cNvSpPr/>
          <p:nvPr/>
        </p:nvSpPr>
        <p:spPr>
          <a:xfrm>
            <a:off x="2133483" y="3076384"/>
            <a:ext cx="294310"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4</a:t>
            </a:r>
            <a:endParaRPr lang="en-US" sz="1100" b="1" dirty="0">
              <a:solidFill>
                <a:prstClr val="white"/>
              </a:solidFill>
            </a:endParaRPr>
          </a:p>
        </p:txBody>
      </p:sp>
      <p:sp>
        <p:nvSpPr>
          <p:cNvPr id="11" name="Rectangle 10"/>
          <p:cNvSpPr/>
          <p:nvPr/>
        </p:nvSpPr>
        <p:spPr>
          <a:xfrm>
            <a:off x="2418003" y="3532364"/>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Rational Quality Manager</a:t>
            </a:r>
            <a:endParaRPr lang="en-IN" sz="1400" b="1" dirty="0">
              <a:solidFill>
                <a:prstClr val="white"/>
              </a:solidFill>
            </a:endParaRPr>
          </a:p>
        </p:txBody>
      </p:sp>
      <p:sp>
        <p:nvSpPr>
          <p:cNvPr id="12" name="Rectangle 11"/>
          <p:cNvSpPr/>
          <p:nvPr/>
        </p:nvSpPr>
        <p:spPr>
          <a:xfrm>
            <a:off x="2133483" y="3549296"/>
            <a:ext cx="294310"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5</a:t>
            </a:r>
            <a:endParaRPr lang="en-US" sz="1100" b="1" dirty="0">
              <a:solidFill>
                <a:prstClr val="white"/>
              </a:solidFill>
            </a:endParaRPr>
          </a:p>
        </p:txBody>
      </p:sp>
      <p:sp>
        <p:nvSpPr>
          <p:cNvPr id="13" name="Rectangle 12"/>
          <p:cNvSpPr/>
          <p:nvPr/>
        </p:nvSpPr>
        <p:spPr>
          <a:xfrm>
            <a:off x="2417293" y="4004275"/>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rPr>
              <a:t>RSA Design Manager</a:t>
            </a:r>
            <a:endParaRPr lang="en-IN" sz="1400" b="1" dirty="0">
              <a:solidFill>
                <a:prstClr val="white"/>
              </a:solidFill>
            </a:endParaRPr>
          </a:p>
        </p:txBody>
      </p:sp>
      <p:sp>
        <p:nvSpPr>
          <p:cNvPr id="14" name="Rectangle 13"/>
          <p:cNvSpPr/>
          <p:nvPr/>
        </p:nvSpPr>
        <p:spPr>
          <a:xfrm>
            <a:off x="2129514" y="4029675"/>
            <a:ext cx="310647"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6</a:t>
            </a:r>
            <a:endParaRPr lang="en-US" sz="1100" b="1" dirty="0">
              <a:solidFill>
                <a:prstClr val="white"/>
              </a:solidFill>
            </a:endParaRPr>
          </a:p>
        </p:txBody>
      </p:sp>
      <p:sp>
        <p:nvSpPr>
          <p:cNvPr id="15" name="Rectangle 14"/>
          <p:cNvSpPr/>
          <p:nvPr/>
        </p:nvSpPr>
        <p:spPr>
          <a:xfrm>
            <a:off x="2417292" y="4556596"/>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rPr>
              <a:t>Rational Team Concert</a:t>
            </a:r>
            <a:endParaRPr lang="en-IN" sz="1400" b="1" dirty="0">
              <a:solidFill>
                <a:prstClr val="white"/>
              </a:solidFill>
            </a:endParaRPr>
          </a:p>
        </p:txBody>
      </p:sp>
      <p:sp>
        <p:nvSpPr>
          <p:cNvPr id="16" name="Rectangle 15"/>
          <p:cNvSpPr/>
          <p:nvPr/>
        </p:nvSpPr>
        <p:spPr>
          <a:xfrm>
            <a:off x="2129514" y="4581996"/>
            <a:ext cx="306605"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7</a:t>
            </a:r>
            <a:endParaRPr lang="en-US" sz="1100" b="1" dirty="0">
              <a:solidFill>
                <a:prstClr val="white"/>
              </a:solidFill>
            </a:endParaRPr>
          </a:p>
        </p:txBody>
      </p:sp>
      <p:sp>
        <p:nvSpPr>
          <p:cNvPr id="17" name="Rectangle 16"/>
          <p:cNvSpPr/>
          <p:nvPr/>
        </p:nvSpPr>
        <p:spPr>
          <a:xfrm>
            <a:off x="2426581" y="2580625"/>
            <a:ext cx="3549201"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CLM Application and Capabilities</a:t>
            </a:r>
            <a:endParaRPr lang="en-IN" sz="1400" b="1" dirty="0">
              <a:solidFill>
                <a:prstClr val="white"/>
              </a:solidFill>
            </a:endParaRPr>
          </a:p>
        </p:txBody>
      </p:sp>
      <p:sp>
        <p:nvSpPr>
          <p:cNvPr id="18" name="Rectangle 17"/>
          <p:cNvSpPr/>
          <p:nvPr/>
        </p:nvSpPr>
        <p:spPr>
          <a:xfrm>
            <a:off x="2135271" y="2598855"/>
            <a:ext cx="294310"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3</a:t>
            </a:r>
            <a:endParaRPr lang="en-US" sz="1100" b="1" dirty="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37" y="2802841"/>
            <a:ext cx="2143125" cy="177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2426581" y="5109808"/>
            <a:ext cx="3540623" cy="553212"/>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rPr>
              <a:t>JRS Capabilities</a:t>
            </a:r>
            <a:endParaRPr lang="en-IN" sz="1400" b="1" dirty="0">
              <a:solidFill>
                <a:prstClr val="white"/>
              </a:solidFill>
            </a:endParaRPr>
          </a:p>
        </p:txBody>
      </p:sp>
      <p:sp>
        <p:nvSpPr>
          <p:cNvPr id="22" name="Rectangle 21"/>
          <p:cNvSpPr/>
          <p:nvPr/>
        </p:nvSpPr>
        <p:spPr>
          <a:xfrm>
            <a:off x="2129514" y="5109808"/>
            <a:ext cx="310648" cy="553212"/>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8</a:t>
            </a:r>
            <a:endParaRPr lang="en-US" sz="1100" b="1" dirty="0">
              <a:solidFill>
                <a:prstClr val="white"/>
              </a:solidFill>
            </a:endParaRPr>
          </a:p>
        </p:txBody>
      </p:sp>
    </p:spTree>
    <p:extLst>
      <p:ext uri="{BB962C8B-B14F-4D97-AF65-F5344CB8AC3E}">
        <p14:creationId xmlns:p14="http://schemas.microsoft.com/office/powerpoint/2010/main" val="38292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85813"/>
            <a:ext cx="74009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93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p:cNvSpPr>
          <p:nvPr/>
        </p:nvSpPr>
        <p:spPr bwMode="auto">
          <a:xfrm>
            <a:off x="1163638" y="361891"/>
            <a:ext cx="6218237"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r>
              <a:rPr lang="en-IN" dirty="0" smtClean="0"/>
              <a:t>Collaborative Lifecycle Management </a:t>
            </a:r>
            <a:br>
              <a:rPr lang="en-IN" dirty="0" smtClean="0"/>
            </a:br>
            <a:r>
              <a:rPr lang="en-IN" sz="2000" i="1" dirty="0" smtClean="0">
                <a:solidFill>
                  <a:schemeClr val="tx1"/>
                </a:solidFill>
              </a:rPr>
              <a:t>Deliver greater value through integration</a:t>
            </a:r>
            <a:endParaRPr lang="en-IN" dirty="0" smtClean="0"/>
          </a:p>
        </p:txBody>
      </p:sp>
      <p:sp>
        <p:nvSpPr>
          <p:cNvPr id="75" name="Rectangle 48"/>
          <p:cNvSpPr>
            <a:spLocks noChangeArrowheads="1"/>
          </p:cNvSpPr>
          <p:nvPr/>
        </p:nvSpPr>
        <p:spPr bwMode="auto">
          <a:xfrm>
            <a:off x="5465903" y="2492091"/>
            <a:ext cx="3744772" cy="3642023"/>
          </a:xfrm>
          <a:prstGeom prst="rect">
            <a:avLst/>
          </a:prstGeom>
          <a:noFill/>
          <a:ln w="12700" algn="ctr">
            <a:noFill/>
            <a:miter lim="800000"/>
            <a:headEnd/>
            <a:tailEnd/>
          </a:ln>
          <a:effectLst>
            <a:prstShdw prst="shdw18" dist="17961" dir="13500000">
              <a:schemeClr val="accent1">
                <a:gamma/>
                <a:shade val="60000"/>
                <a:invGamma/>
                <a:alpha val="50000"/>
              </a:schemeClr>
            </a:prstShdw>
          </a:effectLst>
        </p:spPr>
        <p:txBody>
          <a:bodyPr wrap="square">
            <a:spAutoFit/>
          </a:bodyPr>
          <a:lstStyle/>
          <a:p>
            <a:pPr>
              <a:spcBef>
                <a:spcPts val="2000"/>
              </a:spcBef>
              <a:buClr>
                <a:srgbClr val="008000"/>
              </a:buClr>
              <a:defRPr/>
            </a:pPr>
            <a:r>
              <a:rPr lang="en-US" sz="1600" b="1" dirty="0" smtClean="0"/>
              <a:t>Key Features</a:t>
            </a:r>
          </a:p>
          <a:p>
            <a:pPr>
              <a:spcBef>
                <a:spcPts val="2000"/>
              </a:spcBef>
              <a:buClr>
                <a:srgbClr val="008000"/>
              </a:buClr>
              <a:buFont typeface="Wingdings" pitchFamily="2" charset="2"/>
              <a:buChar char="ü"/>
              <a:defRPr/>
            </a:pPr>
            <a:r>
              <a:rPr lang="en-US" sz="1400" b="1" dirty="0" smtClean="0"/>
              <a:t>Reduce </a:t>
            </a:r>
            <a:r>
              <a:rPr lang="en-US" sz="1400" b="1" dirty="0"/>
              <a:t>Cost</a:t>
            </a:r>
          </a:p>
          <a:p>
            <a:pPr>
              <a:spcBef>
                <a:spcPts val="2000"/>
              </a:spcBef>
              <a:buClr>
                <a:srgbClr val="008000"/>
              </a:buClr>
              <a:buFont typeface="Wingdings" pitchFamily="2" charset="2"/>
              <a:buChar char="ü"/>
              <a:defRPr/>
            </a:pPr>
            <a:r>
              <a:rPr lang="en-US" sz="1400" b="1" dirty="0"/>
              <a:t>Reduce Time to Delivery</a:t>
            </a:r>
          </a:p>
          <a:p>
            <a:pPr>
              <a:spcBef>
                <a:spcPts val="2000"/>
              </a:spcBef>
              <a:buClr>
                <a:srgbClr val="008000"/>
              </a:buClr>
              <a:buFont typeface="Wingdings" pitchFamily="2" charset="2"/>
              <a:buChar char="ü"/>
              <a:defRPr/>
            </a:pPr>
            <a:r>
              <a:rPr lang="en-US" sz="1400" b="1" dirty="0"/>
              <a:t>Increase Value</a:t>
            </a:r>
          </a:p>
          <a:p>
            <a:pPr>
              <a:spcBef>
                <a:spcPts val="2000"/>
              </a:spcBef>
              <a:buClr>
                <a:srgbClr val="008000"/>
              </a:buClr>
              <a:buFont typeface="Wingdings" pitchFamily="2" charset="2"/>
              <a:buChar char="ü"/>
              <a:defRPr/>
            </a:pPr>
            <a:r>
              <a:rPr lang="en-US" sz="1400" b="1" dirty="0"/>
              <a:t>Improve Quality</a:t>
            </a:r>
          </a:p>
          <a:p>
            <a:pPr>
              <a:spcBef>
                <a:spcPts val="2000"/>
              </a:spcBef>
              <a:buClr>
                <a:srgbClr val="008000"/>
              </a:buClr>
              <a:buFont typeface="Wingdings" pitchFamily="2" charset="2"/>
              <a:buChar char="ü"/>
              <a:defRPr/>
            </a:pPr>
            <a:r>
              <a:rPr lang="en-US" sz="1400" b="1" dirty="0"/>
              <a:t>Improve </a:t>
            </a:r>
            <a:r>
              <a:rPr lang="en-US" sz="1400" b="1" dirty="0" smtClean="0"/>
              <a:t>Predictability</a:t>
            </a:r>
          </a:p>
          <a:p>
            <a:pPr>
              <a:spcBef>
                <a:spcPts val="2000"/>
              </a:spcBef>
              <a:buClr>
                <a:srgbClr val="008000"/>
              </a:buClr>
              <a:buFont typeface="Wingdings" pitchFamily="2" charset="2"/>
              <a:buChar char="ü"/>
              <a:defRPr/>
            </a:pPr>
            <a:r>
              <a:rPr lang="en-US" sz="1400" b="1" dirty="0" smtClean="0"/>
              <a:t>E2E Traceability</a:t>
            </a:r>
          </a:p>
          <a:p>
            <a:pPr>
              <a:spcBef>
                <a:spcPts val="2000"/>
              </a:spcBef>
              <a:buClr>
                <a:srgbClr val="008000"/>
              </a:buClr>
              <a:buFont typeface="Wingdings" pitchFamily="2" charset="2"/>
              <a:buChar char="ü"/>
              <a:defRPr/>
            </a:pPr>
            <a:r>
              <a:rPr lang="en-US" sz="1400" b="1" dirty="0" smtClean="0"/>
              <a:t>Scale &amp; integrate with existing systems</a:t>
            </a:r>
            <a:endParaRPr lang="en-US" sz="1400" b="1" dirty="0"/>
          </a:p>
        </p:txBody>
      </p:sp>
      <p:pic>
        <p:nvPicPr>
          <p:cNvPr id="46" name="Picture 3" descr="Copy of Jazz_Services_040309"/>
          <p:cNvPicPr>
            <a:picLocks noChangeAspect="1" noChangeArrowheads="1"/>
          </p:cNvPicPr>
          <p:nvPr/>
        </p:nvPicPr>
        <p:blipFill>
          <a:blip r:embed="rId2">
            <a:extLst>
              <a:ext uri="{28A0092B-C50C-407E-A947-70E740481C1C}">
                <a14:useLocalDpi xmlns:a14="http://schemas.microsoft.com/office/drawing/2010/main" val="0"/>
              </a:ext>
            </a:extLst>
          </a:blip>
          <a:srcRect t="35025"/>
          <a:stretch>
            <a:fillRect/>
          </a:stretch>
        </p:blipFill>
        <p:spPr bwMode="auto">
          <a:xfrm>
            <a:off x="-28575" y="4233242"/>
            <a:ext cx="5710238" cy="23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utoShape 4"/>
          <p:cNvSpPr>
            <a:spLocks noChangeArrowheads="1"/>
          </p:cNvSpPr>
          <p:nvPr/>
        </p:nvSpPr>
        <p:spPr bwMode="auto">
          <a:xfrm>
            <a:off x="-3407" y="2438076"/>
            <a:ext cx="5019529" cy="2229147"/>
          </a:xfrm>
          <a:custGeom>
            <a:avLst/>
            <a:gdLst>
              <a:gd name="G0" fmla="+- 3507 0 0"/>
              <a:gd name="G1" fmla="+- 21600 0 3507"/>
              <a:gd name="G2" fmla="*/ 3507 1 2"/>
              <a:gd name="G3" fmla="+- 21600 0 G2"/>
              <a:gd name="G4" fmla="+/ 3507 21600 2"/>
              <a:gd name="G5" fmla="+/ G1 0 2"/>
              <a:gd name="G6" fmla="*/ 21600 21600 3507"/>
              <a:gd name="G7" fmla="*/ G6 1 2"/>
              <a:gd name="G8" fmla="+- 21600 0 G7"/>
              <a:gd name="G9" fmla="*/ 21600 1 2"/>
              <a:gd name="G10" fmla="+- 3507 0 G9"/>
              <a:gd name="G11" fmla="?: G10 G8 0"/>
              <a:gd name="G12" fmla="?: G10 G7 21600"/>
              <a:gd name="T0" fmla="*/ 19846 w 21600"/>
              <a:gd name="T1" fmla="*/ 10800 h 21600"/>
              <a:gd name="T2" fmla="*/ 10800 w 21600"/>
              <a:gd name="T3" fmla="*/ 21600 h 21600"/>
              <a:gd name="T4" fmla="*/ 1754 w 21600"/>
              <a:gd name="T5" fmla="*/ 10800 h 21600"/>
              <a:gd name="T6" fmla="*/ 10800 w 21600"/>
              <a:gd name="T7" fmla="*/ 0 h 21600"/>
              <a:gd name="T8" fmla="*/ 3554 w 21600"/>
              <a:gd name="T9" fmla="*/ 3554 h 21600"/>
              <a:gd name="T10" fmla="*/ 18046 w 21600"/>
              <a:gd name="T11" fmla="*/ 18046 h 21600"/>
            </a:gdLst>
            <a:ahLst/>
            <a:cxnLst>
              <a:cxn ang="0">
                <a:pos x="T0" y="T1"/>
              </a:cxn>
              <a:cxn ang="0">
                <a:pos x="T2" y="T3"/>
              </a:cxn>
              <a:cxn ang="0">
                <a:pos x="T4" y="T5"/>
              </a:cxn>
              <a:cxn ang="0">
                <a:pos x="T6" y="T7"/>
              </a:cxn>
            </a:cxnLst>
            <a:rect l="T8" t="T9" r="T10" b="T11"/>
            <a:pathLst>
              <a:path w="21600" h="21600">
                <a:moveTo>
                  <a:pt x="0" y="0"/>
                </a:moveTo>
                <a:lnTo>
                  <a:pt x="3507" y="21600"/>
                </a:lnTo>
                <a:lnTo>
                  <a:pt x="18093" y="21600"/>
                </a:lnTo>
                <a:lnTo>
                  <a:pt x="21600" y="0"/>
                </a:lnTo>
                <a:close/>
              </a:path>
            </a:pathLst>
          </a:custGeom>
          <a:gradFill rotWithShape="1">
            <a:gsLst>
              <a:gs pos="0">
                <a:srgbClr val="FFFFFF"/>
              </a:gs>
              <a:gs pos="100000">
                <a:srgbClr val="FF6600">
                  <a:alpha val="49001"/>
                </a:srgbClr>
              </a:gs>
            </a:gsLst>
            <a:lin ang="5400000" scaled="1"/>
          </a:gradFill>
          <a:ln w="12700" algn="ctr">
            <a:noFill/>
            <a:miter lim="800000"/>
            <a:headEnd/>
            <a:tailEnd/>
          </a:ln>
          <a:effectLst/>
        </p:spPr>
        <p:txBody>
          <a:bodyPr wrap="square" anchor="ctr">
            <a:spAutoFit/>
          </a:bodyPr>
          <a:lstStyle/>
          <a:p>
            <a:pPr fontAlgn="auto">
              <a:spcBef>
                <a:spcPts val="0"/>
              </a:spcBef>
              <a:spcAft>
                <a:spcPts val="0"/>
              </a:spcAft>
              <a:defRPr/>
            </a:pPr>
            <a:endParaRPr lang="en-US" kern="0">
              <a:solidFill>
                <a:sysClr val="windowText" lastClr="000000"/>
              </a:solidFill>
              <a:latin typeface="Arial" pitchFamily="34" charset="0"/>
              <a:ea typeface="Arial" charset="0"/>
              <a:sym typeface="Arial" pitchFamily="34" charset="0"/>
            </a:endParaRPr>
          </a:p>
        </p:txBody>
      </p:sp>
      <p:pic>
        <p:nvPicPr>
          <p:cNvPr id="48" name="Picture 5" descr="Jazz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190" y="5607303"/>
            <a:ext cx="591438" cy="53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7"/>
          <p:cNvGrpSpPr>
            <a:grpSpLocks/>
          </p:cNvGrpSpPr>
          <p:nvPr/>
        </p:nvGrpSpPr>
        <p:grpSpPr bwMode="auto">
          <a:xfrm>
            <a:off x="2700706" y="2951964"/>
            <a:ext cx="1282147" cy="390511"/>
            <a:chOff x="571" y="1789"/>
            <a:chExt cx="995" cy="427"/>
          </a:xfrm>
        </p:grpSpPr>
        <p:sp>
          <p:nvSpPr>
            <p:cNvPr id="50" name="AutoShape 8"/>
            <p:cNvSpPr>
              <a:spLocks noChangeAspect="1" noChangeArrowheads="1"/>
            </p:cNvSpPr>
            <p:nvPr/>
          </p:nvSpPr>
          <p:spPr bwMode="auto">
            <a:xfrm>
              <a:off x="571" y="1789"/>
              <a:ext cx="935" cy="427"/>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51" name="Text Box 9"/>
            <p:cNvSpPr txBox="1">
              <a:spLocks noChangeAspect="1" noChangeArrowheads="1"/>
            </p:cNvSpPr>
            <p:nvPr/>
          </p:nvSpPr>
          <p:spPr bwMode="auto">
            <a:xfrm>
              <a:off x="574" y="1834"/>
              <a:ext cx="992" cy="251"/>
            </a:xfrm>
            <a:prstGeom prst="rect">
              <a:avLst/>
            </a:prstGeom>
            <a:noFill/>
            <a:ln w="12700" algn="ctr">
              <a:noFill/>
              <a:miter lim="800000"/>
              <a:headEnd/>
              <a:tailEnd/>
            </a:ln>
            <a:effectLst/>
          </p:spPr>
          <p:txBody>
            <a:bodyPr>
              <a:spAutoFit/>
            </a:bodyPr>
            <a:lstStyle/>
            <a:p>
              <a:pPr>
                <a:lnSpc>
                  <a:spcPct val="80000"/>
                </a:lnSpc>
                <a:spcAft>
                  <a:spcPts val="0"/>
                </a:spcAft>
                <a:buClr>
                  <a:srgbClr val="2DB6B3"/>
                </a:buClr>
                <a:defRPr/>
              </a:pPr>
              <a:r>
                <a:rPr lang="en-US" sz="1400" b="1" kern="0" dirty="0" smtClean="0">
                  <a:solidFill>
                    <a:sysClr val="windowText" lastClr="000000"/>
                  </a:solidFill>
                  <a:latin typeface="Arial" pitchFamily="34" charset="0"/>
                  <a:ea typeface="Arial" charset="0"/>
                  <a:sym typeface="Arial" pitchFamily="34" charset="0"/>
                </a:rPr>
                <a:t>Designer</a:t>
              </a:r>
              <a:endParaRPr lang="en-US" sz="1400" b="1" kern="0" dirty="0">
                <a:solidFill>
                  <a:sysClr val="windowText" lastClr="000000"/>
                </a:solidFill>
                <a:latin typeface="Arial" pitchFamily="34" charset="0"/>
                <a:ea typeface="Arial" charset="0"/>
                <a:sym typeface="Arial" pitchFamily="34" charset="0"/>
              </a:endParaRPr>
            </a:p>
          </p:txBody>
        </p:sp>
      </p:grpSp>
      <p:sp>
        <p:nvSpPr>
          <p:cNvPr id="52" name="Line 13"/>
          <p:cNvSpPr>
            <a:spLocks noChangeShapeType="1"/>
          </p:cNvSpPr>
          <p:nvPr/>
        </p:nvSpPr>
        <p:spPr bwMode="auto">
          <a:xfrm>
            <a:off x="3384425" y="3417633"/>
            <a:ext cx="9787" cy="668194"/>
          </a:xfrm>
          <a:prstGeom prst="line">
            <a:avLst/>
          </a:prstGeom>
          <a:noFill/>
          <a:ln w="28575">
            <a:solidFill>
              <a:srgbClr val="000000"/>
            </a:solidFill>
            <a:prstDash val="sysDot"/>
            <a:round/>
            <a:headEnd type="triangle" w="med" len="med"/>
            <a:tailEnd type="triangle" w="med" len="med"/>
          </a:ln>
          <a:effectLst/>
        </p:spPr>
        <p:txBody>
          <a:bodyPr anchor="ctr">
            <a:spAutoFit/>
          </a:bodyPr>
          <a:lstStyle/>
          <a:p>
            <a:pPr fontAlgn="auto">
              <a:spcBef>
                <a:spcPts val="0"/>
              </a:spcBef>
              <a:spcAft>
                <a:spcPts val="0"/>
              </a:spcAft>
              <a:defRPr/>
            </a:pPr>
            <a:endParaRPr lang="en-US" kern="0">
              <a:solidFill>
                <a:sysClr val="windowText" lastClr="000000"/>
              </a:solidFill>
              <a:latin typeface="Arial" pitchFamily="34" charset="0"/>
              <a:ea typeface="Arial" charset="0"/>
              <a:sym typeface="Arial" pitchFamily="34" charset="0"/>
            </a:endParaRPr>
          </a:p>
        </p:txBody>
      </p:sp>
      <p:sp>
        <p:nvSpPr>
          <p:cNvPr id="53" name="AutoShape 20"/>
          <p:cNvSpPr>
            <a:spLocks noChangeAspect="1" noChangeArrowheads="1"/>
          </p:cNvSpPr>
          <p:nvPr/>
        </p:nvSpPr>
        <p:spPr bwMode="auto">
          <a:xfrm>
            <a:off x="123829" y="2932676"/>
            <a:ext cx="1126947" cy="330652"/>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54" name="Text Box 21"/>
          <p:cNvSpPr txBox="1">
            <a:spLocks noChangeAspect="1" noChangeArrowheads="1"/>
          </p:cNvSpPr>
          <p:nvPr/>
        </p:nvSpPr>
        <p:spPr bwMode="auto">
          <a:xfrm>
            <a:off x="80484" y="3011207"/>
            <a:ext cx="1195459" cy="235589"/>
          </a:xfrm>
          <a:prstGeom prst="rect">
            <a:avLst/>
          </a:prstGeom>
          <a:noFill/>
          <a:ln w="12700" algn="ctr">
            <a:noFill/>
            <a:miter lim="800000"/>
            <a:headEnd/>
            <a:tailEnd/>
          </a:ln>
          <a:effectLst/>
        </p:spPr>
        <p:txBody>
          <a:bodyPr>
            <a:spAutoFit/>
          </a:bodyPr>
          <a:lstStyle/>
          <a:p>
            <a:pPr>
              <a:lnSpc>
                <a:spcPct val="80000"/>
              </a:lnSpc>
              <a:spcAft>
                <a:spcPts val="0"/>
              </a:spcAft>
              <a:buClr>
                <a:srgbClr val="2DB6B3"/>
              </a:buClr>
              <a:defRPr/>
            </a:pPr>
            <a:r>
              <a:rPr lang="en-US" sz="1400" b="1" kern="0" dirty="0">
                <a:solidFill>
                  <a:sysClr val="windowText" lastClr="000000"/>
                </a:solidFill>
                <a:latin typeface="Arial" pitchFamily="34" charset="0"/>
                <a:ea typeface="Arial" charset="0"/>
                <a:sym typeface="Arial" pitchFamily="34" charset="0"/>
              </a:rPr>
              <a:t> Analyst</a:t>
            </a:r>
          </a:p>
        </p:txBody>
      </p:sp>
      <p:sp>
        <p:nvSpPr>
          <p:cNvPr id="55" name="Line 23"/>
          <p:cNvSpPr>
            <a:spLocks noChangeShapeType="1"/>
          </p:cNvSpPr>
          <p:nvPr/>
        </p:nvSpPr>
        <p:spPr bwMode="auto">
          <a:xfrm>
            <a:off x="733443" y="3344614"/>
            <a:ext cx="5593" cy="772899"/>
          </a:xfrm>
          <a:prstGeom prst="line">
            <a:avLst/>
          </a:prstGeom>
          <a:noFill/>
          <a:ln w="28575">
            <a:solidFill>
              <a:srgbClr val="000000"/>
            </a:solidFill>
            <a:prstDash val="sysDot"/>
            <a:round/>
            <a:headEnd type="triangle" w="med" len="med"/>
            <a:tailEnd type="triangle" w="med" len="med"/>
          </a:ln>
          <a:effectLst/>
        </p:spPr>
        <p:txBody>
          <a:bodyPr anchor="ctr">
            <a:spAutoFit/>
          </a:bodyPr>
          <a:lstStyle/>
          <a:p>
            <a:pPr fontAlgn="auto">
              <a:spcBef>
                <a:spcPts val="0"/>
              </a:spcBef>
              <a:spcAft>
                <a:spcPts val="0"/>
              </a:spcAft>
              <a:defRPr/>
            </a:pPr>
            <a:endParaRPr lang="en-US" kern="0">
              <a:solidFill>
                <a:sysClr val="windowText" lastClr="000000"/>
              </a:solidFill>
              <a:latin typeface="Arial" pitchFamily="34" charset="0"/>
              <a:ea typeface="Arial" charset="0"/>
              <a:sym typeface="Arial" pitchFamily="34" charset="0"/>
            </a:endParaRPr>
          </a:p>
        </p:txBody>
      </p:sp>
      <p:sp>
        <p:nvSpPr>
          <p:cNvPr id="56" name="AutoShape 24"/>
          <p:cNvSpPr>
            <a:spLocks noChangeAspect="1" noChangeArrowheads="1"/>
          </p:cNvSpPr>
          <p:nvPr/>
        </p:nvSpPr>
        <p:spPr bwMode="auto">
          <a:xfrm>
            <a:off x="1428347" y="2779750"/>
            <a:ext cx="1132540" cy="318252"/>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57" name="Line 25"/>
          <p:cNvSpPr>
            <a:spLocks noChangeShapeType="1"/>
          </p:cNvSpPr>
          <p:nvPr/>
        </p:nvSpPr>
        <p:spPr bwMode="auto">
          <a:xfrm>
            <a:off x="2065925" y="3183421"/>
            <a:ext cx="9788" cy="892761"/>
          </a:xfrm>
          <a:prstGeom prst="line">
            <a:avLst/>
          </a:prstGeom>
          <a:noFill/>
          <a:ln w="28575">
            <a:solidFill>
              <a:srgbClr val="000000"/>
            </a:solidFill>
            <a:prstDash val="sysDot"/>
            <a:round/>
            <a:headEnd type="triangle" w="med" len="med"/>
            <a:tailEnd type="triangle" w="med" len="med"/>
          </a:ln>
          <a:effectLst/>
        </p:spPr>
        <p:txBody>
          <a:bodyPr anchor="ctr">
            <a:spAutoFit/>
          </a:bodyPr>
          <a:lstStyle/>
          <a:p>
            <a:pPr fontAlgn="auto">
              <a:spcBef>
                <a:spcPts val="0"/>
              </a:spcBef>
              <a:spcAft>
                <a:spcPts val="0"/>
              </a:spcAft>
              <a:defRPr/>
            </a:pPr>
            <a:endParaRPr lang="en-US" kern="0">
              <a:solidFill>
                <a:sysClr val="windowText" lastClr="000000"/>
              </a:solidFill>
              <a:latin typeface="Arial" pitchFamily="34" charset="0"/>
              <a:ea typeface="Arial" charset="0"/>
              <a:sym typeface="Arial" pitchFamily="34" charset="0"/>
            </a:endParaRPr>
          </a:p>
        </p:txBody>
      </p:sp>
      <p:sp>
        <p:nvSpPr>
          <p:cNvPr id="58" name="AutoShape 33"/>
          <p:cNvSpPr>
            <a:spLocks noChangeArrowheads="1"/>
          </p:cNvSpPr>
          <p:nvPr/>
        </p:nvSpPr>
        <p:spPr bwMode="auto">
          <a:xfrm>
            <a:off x="444016" y="2133600"/>
            <a:ext cx="4566513" cy="321009"/>
          </a:xfrm>
          <a:prstGeom prst="roundRect">
            <a:avLst>
              <a:gd name="adj" fmla="val 16667"/>
            </a:avLst>
          </a:prstGeom>
          <a:solidFill>
            <a:srgbClr val="FF6600"/>
          </a:solidFill>
          <a:ln w="12700">
            <a:solidFill>
              <a:srgbClr val="000000"/>
            </a:solidFill>
            <a:round/>
            <a:headEnd/>
            <a:tailEnd/>
          </a:ln>
        </p:spPr>
        <p:txBody>
          <a:bodyPr anchor="ctr">
            <a:spAutoFit/>
          </a:bodyPr>
          <a:lstStyle/>
          <a:p>
            <a:endParaRPr lang="en-US">
              <a:solidFill>
                <a:srgbClr val="000000"/>
              </a:solidFill>
            </a:endParaRPr>
          </a:p>
        </p:txBody>
      </p:sp>
      <p:sp>
        <p:nvSpPr>
          <p:cNvPr id="59" name="Text Box 34"/>
          <p:cNvSpPr txBox="1">
            <a:spLocks noChangeArrowheads="1"/>
          </p:cNvSpPr>
          <p:nvPr/>
        </p:nvSpPr>
        <p:spPr bwMode="auto">
          <a:xfrm>
            <a:off x="392283" y="2154266"/>
            <a:ext cx="5006944" cy="29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6pPr>
            <a:lvl7pPr marL="29718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7pPr>
            <a:lvl8pPr marL="34290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8pPr>
            <a:lvl9pPr marL="38862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9pPr>
          </a:lstStyle>
          <a:p>
            <a:r>
              <a:rPr lang="en-US" sz="1600" b="1">
                <a:solidFill>
                  <a:srgbClr val="FFFFFF"/>
                </a:solidFill>
                <a:sym typeface="Arial" charset="0"/>
              </a:rPr>
              <a:t>Rational Collaborative Lifecycle Management</a:t>
            </a:r>
          </a:p>
        </p:txBody>
      </p:sp>
      <p:sp>
        <p:nvSpPr>
          <p:cNvPr id="60" name="Text Box 35"/>
          <p:cNvSpPr txBox="1">
            <a:spLocks noChangeAspect="1" noChangeArrowheads="1"/>
          </p:cNvSpPr>
          <p:nvPr/>
        </p:nvSpPr>
        <p:spPr bwMode="auto">
          <a:xfrm>
            <a:off x="1391994" y="2844502"/>
            <a:ext cx="1277952" cy="235590"/>
          </a:xfrm>
          <a:prstGeom prst="rect">
            <a:avLst/>
          </a:prstGeom>
          <a:noFill/>
          <a:ln w="12700" algn="ctr">
            <a:noFill/>
            <a:miter lim="800000"/>
            <a:headEnd/>
            <a:tailEnd/>
          </a:ln>
          <a:effectLst/>
        </p:spPr>
        <p:txBody>
          <a:bodyPr>
            <a:spAutoFit/>
          </a:bodyPr>
          <a:lstStyle/>
          <a:p>
            <a:pPr>
              <a:lnSpc>
                <a:spcPct val="80000"/>
              </a:lnSpc>
              <a:spcAft>
                <a:spcPts val="0"/>
              </a:spcAft>
              <a:buClr>
                <a:srgbClr val="2DB6B3"/>
              </a:buClr>
              <a:defRPr/>
            </a:pPr>
            <a:r>
              <a:rPr lang="en-US" sz="1400" b="1" kern="0">
                <a:solidFill>
                  <a:sysClr val="windowText" lastClr="000000"/>
                </a:solidFill>
                <a:latin typeface="Arial" pitchFamily="34" charset="0"/>
                <a:ea typeface="Arial" charset="0"/>
                <a:sym typeface="Arial" pitchFamily="34" charset="0"/>
              </a:rPr>
              <a:t>Developer</a:t>
            </a:r>
          </a:p>
        </p:txBody>
      </p:sp>
      <p:sp>
        <p:nvSpPr>
          <p:cNvPr id="61" name="Oval 36"/>
          <p:cNvSpPr>
            <a:spLocks noChangeArrowheads="1"/>
          </p:cNvSpPr>
          <p:nvPr/>
        </p:nvSpPr>
        <p:spPr bwMode="auto">
          <a:xfrm>
            <a:off x="231490" y="4664468"/>
            <a:ext cx="4769252" cy="975424"/>
          </a:xfrm>
          <a:prstGeom prst="ellipse">
            <a:avLst/>
          </a:prstGeom>
          <a:gradFill rotWithShape="1">
            <a:gsLst>
              <a:gs pos="0">
                <a:srgbClr val="FFFFFF"/>
              </a:gs>
              <a:gs pos="100000">
                <a:srgbClr val="FF6600">
                  <a:alpha val="49001"/>
                </a:srgbClr>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grpSp>
        <p:nvGrpSpPr>
          <p:cNvPr id="62" name="Group 10"/>
          <p:cNvGrpSpPr>
            <a:grpSpLocks/>
          </p:cNvGrpSpPr>
          <p:nvPr/>
        </p:nvGrpSpPr>
        <p:grpSpPr bwMode="auto">
          <a:xfrm>
            <a:off x="2934206" y="3872280"/>
            <a:ext cx="894846" cy="851430"/>
            <a:chOff x="2306" y="1325"/>
            <a:chExt cx="575" cy="671"/>
          </a:xfrm>
        </p:grpSpPr>
        <p:sp>
          <p:nvSpPr>
            <p:cNvPr id="63" name="AutoShape 11"/>
            <p:cNvSpPr>
              <a:spLocks noChangeArrowheads="1"/>
            </p:cNvSpPr>
            <p:nvPr/>
          </p:nvSpPr>
          <p:spPr bwMode="auto">
            <a:xfrm>
              <a:off x="2309" y="1696"/>
              <a:ext cx="572" cy="300"/>
            </a:xfrm>
            <a:prstGeom prst="can">
              <a:avLst>
                <a:gd name="adj" fmla="val 27329"/>
              </a:avLst>
            </a:prstGeom>
            <a:gradFill rotWithShape="1">
              <a:gsLst>
                <a:gs pos="0">
                  <a:srgbClr val="2DB6B3"/>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64" name="AutoShape 12"/>
            <p:cNvSpPr>
              <a:spLocks noChangeArrowheads="1"/>
            </p:cNvSpPr>
            <p:nvPr/>
          </p:nvSpPr>
          <p:spPr bwMode="auto">
            <a:xfrm>
              <a:off x="2306" y="1325"/>
              <a:ext cx="572" cy="495"/>
            </a:xfrm>
            <a:prstGeom prst="can">
              <a:avLst>
                <a:gd name="adj" fmla="val 18532"/>
              </a:avLst>
            </a:prstGeom>
            <a:gradFill rotWithShape="1">
              <a:gsLst>
                <a:gs pos="0">
                  <a:srgbClr val="8CC8C6"/>
                </a:gs>
                <a:gs pos="50000">
                  <a:srgbClr val="A2E8E6"/>
                </a:gs>
                <a:gs pos="100000">
                  <a:srgbClr val="8CC8C6"/>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grpSp>
      <p:sp>
        <p:nvSpPr>
          <p:cNvPr id="65" name="Text Box 14"/>
          <p:cNvSpPr txBox="1">
            <a:spLocks noChangeArrowheads="1"/>
          </p:cNvSpPr>
          <p:nvPr/>
        </p:nvSpPr>
        <p:spPr bwMode="auto">
          <a:xfrm>
            <a:off x="2925816" y="4036229"/>
            <a:ext cx="949376" cy="512842"/>
          </a:xfrm>
          <a:prstGeom prst="rect">
            <a:avLst/>
          </a:prstGeom>
          <a:noFill/>
          <a:ln w="12700" algn="ctr">
            <a:noFill/>
            <a:miter lim="800000"/>
            <a:headEnd/>
            <a:tailEnd/>
          </a:ln>
          <a:effectLst/>
        </p:spPr>
        <p:txBody>
          <a:bodyPr>
            <a:spAutoFit/>
          </a:bodyPr>
          <a:lstStyle/>
          <a:p>
            <a:pPr algn="ctr" fontAlgn="auto">
              <a:spcBef>
                <a:spcPts val="0"/>
              </a:spcBef>
              <a:spcAft>
                <a:spcPts val="0"/>
              </a:spcAft>
              <a:defRPr/>
            </a:pPr>
            <a:r>
              <a:rPr lang="en-US" sz="1200" b="1" kern="0" dirty="0">
                <a:solidFill>
                  <a:sysClr val="windowText" lastClr="000000"/>
                </a:solidFill>
                <a:latin typeface="Arial" pitchFamily="34" charset="0"/>
                <a:ea typeface="Arial" charset="0"/>
                <a:sym typeface="Arial" pitchFamily="34" charset="0"/>
              </a:rPr>
              <a:t>Rational</a:t>
            </a:r>
            <a:br>
              <a:rPr lang="en-US" sz="1200" b="1" kern="0" dirty="0">
                <a:solidFill>
                  <a:sysClr val="windowText" lastClr="000000"/>
                </a:solidFill>
                <a:latin typeface="Arial" pitchFamily="34" charset="0"/>
                <a:ea typeface="Arial" charset="0"/>
                <a:sym typeface="Arial" pitchFamily="34" charset="0"/>
              </a:rPr>
            </a:br>
            <a:r>
              <a:rPr lang="en-US" sz="1200" b="1" kern="0" dirty="0" smtClean="0">
                <a:solidFill>
                  <a:sysClr val="windowText" lastClr="000000"/>
                </a:solidFill>
                <a:latin typeface="Arial" pitchFamily="34" charset="0"/>
                <a:ea typeface="Arial" charset="0"/>
                <a:sym typeface="Arial" pitchFamily="34" charset="0"/>
              </a:rPr>
              <a:t>Software Architect</a:t>
            </a:r>
            <a:endParaRPr lang="en-US" sz="1200" b="1" kern="0" dirty="0">
              <a:solidFill>
                <a:sysClr val="windowText" lastClr="000000"/>
              </a:solidFill>
              <a:latin typeface="Arial" pitchFamily="34" charset="0"/>
              <a:ea typeface="Arial" charset="0"/>
              <a:sym typeface="Arial" pitchFamily="34" charset="0"/>
            </a:endParaRPr>
          </a:p>
        </p:txBody>
      </p:sp>
      <p:grpSp>
        <p:nvGrpSpPr>
          <p:cNvPr id="66" name="Group 15"/>
          <p:cNvGrpSpPr>
            <a:grpSpLocks/>
          </p:cNvGrpSpPr>
          <p:nvPr/>
        </p:nvGrpSpPr>
        <p:grpSpPr bwMode="auto">
          <a:xfrm>
            <a:off x="279028" y="4032095"/>
            <a:ext cx="893449" cy="851430"/>
            <a:chOff x="1319" y="2850"/>
            <a:chExt cx="683" cy="671"/>
          </a:xfrm>
        </p:grpSpPr>
        <p:sp>
          <p:nvSpPr>
            <p:cNvPr id="67" name="AutoShape 16"/>
            <p:cNvSpPr>
              <a:spLocks noChangeArrowheads="1"/>
            </p:cNvSpPr>
            <p:nvPr/>
          </p:nvSpPr>
          <p:spPr bwMode="auto">
            <a:xfrm>
              <a:off x="1322" y="3221"/>
              <a:ext cx="680" cy="300"/>
            </a:xfrm>
            <a:prstGeom prst="can">
              <a:avLst>
                <a:gd name="adj" fmla="val 27329"/>
              </a:avLst>
            </a:prstGeom>
            <a:gradFill rotWithShape="1">
              <a:gsLst>
                <a:gs pos="0">
                  <a:srgbClr val="2DB6B3"/>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68" name="AutoShape 17"/>
            <p:cNvSpPr>
              <a:spLocks noChangeArrowheads="1"/>
            </p:cNvSpPr>
            <p:nvPr/>
          </p:nvSpPr>
          <p:spPr bwMode="auto">
            <a:xfrm>
              <a:off x="1319" y="2850"/>
              <a:ext cx="674" cy="495"/>
            </a:xfrm>
            <a:prstGeom prst="can">
              <a:avLst>
                <a:gd name="adj" fmla="val 18532"/>
              </a:avLst>
            </a:prstGeom>
            <a:gradFill rotWithShape="1">
              <a:gsLst>
                <a:gs pos="0">
                  <a:srgbClr val="8CC8C6"/>
                </a:gs>
                <a:gs pos="50000">
                  <a:srgbClr val="A2E8E6"/>
                </a:gs>
                <a:gs pos="100000">
                  <a:srgbClr val="8CC8C6"/>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grpSp>
      <p:sp>
        <p:nvSpPr>
          <p:cNvPr id="69" name="Text Box 22"/>
          <p:cNvSpPr txBox="1">
            <a:spLocks noChangeArrowheads="1"/>
          </p:cNvSpPr>
          <p:nvPr/>
        </p:nvSpPr>
        <p:spPr bwMode="auto">
          <a:xfrm>
            <a:off x="147598" y="4234620"/>
            <a:ext cx="1111567" cy="36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6pPr>
            <a:lvl7pPr marL="29718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7pPr>
            <a:lvl8pPr marL="34290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8pPr>
            <a:lvl9pPr marL="38862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sz="1200" b="1" dirty="0" smtClean="0">
                <a:solidFill>
                  <a:srgbClr val="000000"/>
                </a:solidFill>
                <a:sym typeface="Arial" charset="0"/>
              </a:rPr>
              <a:t>Rational DOORs</a:t>
            </a:r>
            <a:endParaRPr lang="en-US" sz="1200" b="1" dirty="0">
              <a:solidFill>
                <a:srgbClr val="000000"/>
              </a:solidFill>
              <a:sym typeface="Arial" charset="0"/>
            </a:endParaRPr>
          </a:p>
        </p:txBody>
      </p:sp>
      <p:grpSp>
        <p:nvGrpSpPr>
          <p:cNvPr id="70" name="Group 26"/>
          <p:cNvGrpSpPr>
            <a:grpSpLocks/>
          </p:cNvGrpSpPr>
          <p:nvPr/>
        </p:nvGrpSpPr>
        <p:grpSpPr bwMode="auto">
          <a:xfrm>
            <a:off x="1612909" y="3974231"/>
            <a:ext cx="805362" cy="851430"/>
            <a:chOff x="2306" y="1325"/>
            <a:chExt cx="575" cy="671"/>
          </a:xfrm>
        </p:grpSpPr>
        <p:sp>
          <p:nvSpPr>
            <p:cNvPr id="71" name="AutoShape 27"/>
            <p:cNvSpPr>
              <a:spLocks noChangeArrowheads="1"/>
            </p:cNvSpPr>
            <p:nvPr/>
          </p:nvSpPr>
          <p:spPr bwMode="auto">
            <a:xfrm>
              <a:off x="2309" y="1696"/>
              <a:ext cx="572" cy="300"/>
            </a:xfrm>
            <a:prstGeom prst="can">
              <a:avLst>
                <a:gd name="adj" fmla="val 27329"/>
              </a:avLst>
            </a:prstGeom>
            <a:gradFill rotWithShape="1">
              <a:gsLst>
                <a:gs pos="0">
                  <a:srgbClr val="2DB6B3"/>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72" name="AutoShape 28"/>
            <p:cNvSpPr>
              <a:spLocks noChangeArrowheads="1"/>
            </p:cNvSpPr>
            <p:nvPr/>
          </p:nvSpPr>
          <p:spPr bwMode="auto">
            <a:xfrm>
              <a:off x="2306" y="1325"/>
              <a:ext cx="572" cy="495"/>
            </a:xfrm>
            <a:prstGeom prst="can">
              <a:avLst>
                <a:gd name="adj" fmla="val 18532"/>
              </a:avLst>
            </a:prstGeom>
            <a:gradFill rotWithShape="1">
              <a:gsLst>
                <a:gs pos="0">
                  <a:srgbClr val="8CC8C6"/>
                </a:gs>
                <a:gs pos="50000">
                  <a:srgbClr val="A2E8E6"/>
                </a:gs>
                <a:gs pos="100000">
                  <a:srgbClr val="8CC8C6"/>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grpSp>
      <p:sp>
        <p:nvSpPr>
          <p:cNvPr id="73" name="Text Box 29"/>
          <p:cNvSpPr txBox="1">
            <a:spLocks noChangeArrowheads="1"/>
          </p:cNvSpPr>
          <p:nvPr/>
        </p:nvSpPr>
        <p:spPr bwMode="auto">
          <a:xfrm>
            <a:off x="1510841" y="4129913"/>
            <a:ext cx="922810" cy="721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6pPr>
            <a:lvl7pPr marL="29718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7pPr>
            <a:lvl8pPr marL="34290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8pPr>
            <a:lvl9pPr marL="3886200" indent="-228600" eaLnBrk="0" fontAlgn="b" hangingPunct="0">
              <a:lnSpc>
                <a:spcPct val="90000"/>
              </a:lnSpc>
              <a:spcBef>
                <a:spcPct val="50000"/>
              </a:spcBef>
              <a:spcAft>
                <a:spcPct val="0"/>
              </a:spcAft>
              <a:buClr>
                <a:schemeClr val="accent1"/>
              </a:buClr>
              <a:buFont typeface="Wingdings" pitchFamily="2" charset="2"/>
              <a:defRPr>
                <a:solidFill>
                  <a:schemeClr val="tx1"/>
                </a:solidFill>
                <a:latin typeface="Arial" charset="0"/>
                <a:cs typeface="Arial" charset="0"/>
              </a:defRPr>
            </a:lvl9pPr>
          </a:lstStyle>
          <a:p>
            <a:pPr algn="ctr" eaLnBrk="1" hangingPunct="1"/>
            <a:r>
              <a:rPr lang="en-US" sz="1200" b="1" dirty="0">
                <a:solidFill>
                  <a:srgbClr val="000000"/>
                </a:solidFill>
              </a:rPr>
              <a:t>Rational</a:t>
            </a:r>
            <a:br>
              <a:rPr lang="en-US" sz="1200" b="1" dirty="0">
                <a:solidFill>
                  <a:srgbClr val="000000"/>
                </a:solidFill>
              </a:rPr>
            </a:br>
            <a:r>
              <a:rPr lang="en-US" sz="1200" b="1" dirty="0">
                <a:solidFill>
                  <a:srgbClr val="000000"/>
                </a:solidFill>
              </a:rPr>
              <a:t>Team</a:t>
            </a:r>
            <a:br>
              <a:rPr lang="en-US" sz="1200" b="1" dirty="0">
                <a:solidFill>
                  <a:srgbClr val="000000"/>
                </a:solidFill>
              </a:rPr>
            </a:br>
            <a:r>
              <a:rPr lang="en-US" sz="1200" b="1" dirty="0">
                <a:solidFill>
                  <a:srgbClr val="000000"/>
                </a:solidFill>
              </a:rPr>
              <a:t>Concert</a:t>
            </a:r>
            <a:br>
              <a:rPr lang="en-US" sz="1200" b="1" dirty="0">
                <a:solidFill>
                  <a:srgbClr val="000000"/>
                </a:solidFill>
              </a:rPr>
            </a:br>
            <a:endParaRPr lang="en-US" sz="1200" b="1" dirty="0">
              <a:solidFill>
                <a:srgbClr val="000000"/>
              </a:solidFill>
            </a:endParaRPr>
          </a:p>
        </p:txBody>
      </p:sp>
      <p:sp>
        <p:nvSpPr>
          <p:cNvPr id="74" name="Text Box 78"/>
          <p:cNvSpPr txBox="1">
            <a:spLocks noChangeArrowheads="1"/>
          </p:cNvSpPr>
          <p:nvPr/>
        </p:nvSpPr>
        <p:spPr bwMode="auto">
          <a:xfrm>
            <a:off x="234993" y="4959656"/>
            <a:ext cx="5065669" cy="369332"/>
          </a:xfrm>
          <a:prstGeom prst="rect">
            <a:avLst/>
          </a:prstGeom>
          <a:noFill/>
          <a:ln w="12700" algn="ctr">
            <a:noFill/>
            <a:miter lim="800000"/>
            <a:headEnd/>
            <a:tailEnd/>
          </a:ln>
          <a:effectLst>
            <a:prstShdw prst="shdw18" dist="17961" dir="13500000">
              <a:schemeClr val="accent1">
                <a:gamma/>
                <a:shade val="60000"/>
                <a:invGamma/>
                <a:alpha val="50000"/>
              </a:schemeClr>
            </a:prstShdw>
          </a:effectLst>
        </p:spPr>
        <p:txBody>
          <a:bodyPr wrap="square">
            <a:spAutoFit/>
          </a:bodyPr>
          <a:lstStyle/>
          <a:p>
            <a:pPr>
              <a:spcBef>
                <a:spcPct val="25000"/>
              </a:spcBef>
              <a:defRPr/>
            </a:pPr>
            <a:r>
              <a:rPr lang="en-US" b="1" dirty="0"/>
              <a:t>Collaboration, </a:t>
            </a:r>
            <a:r>
              <a:rPr lang="en-US" b="1" dirty="0" smtClean="0"/>
              <a:t>integration and transparency</a:t>
            </a:r>
            <a:endParaRPr lang="en-US" b="1" dirty="0"/>
          </a:p>
        </p:txBody>
      </p:sp>
      <p:grpSp>
        <p:nvGrpSpPr>
          <p:cNvPr id="76" name="Group 7"/>
          <p:cNvGrpSpPr>
            <a:grpSpLocks/>
          </p:cNvGrpSpPr>
          <p:nvPr/>
        </p:nvGrpSpPr>
        <p:grpSpPr bwMode="auto">
          <a:xfrm>
            <a:off x="3939095" y="2934054"/>
            <a:ext cx="1282147" cy="427093"/>
            <a:chOff x="571" y="1789"/>
            <a:chExt cx="995" cy="467"/>
          </a:xfrm>
        </p:grpSpPr>
        <p:sp>
          <p:nvSpPr>
            <p:cNvPr id="77" name="AutoShape 8"/>
            <p:cNvSpPr>
              <a:spLocks noChangeAspect="1" noChangeArrowheads="1"/>
            </p:cNvSpPr>
            <p:nvPr/>
          </p:nvSpPr>
          <p:spPr bwMode="auto">
            <a:xfrm>
              <a:off x="571" y="1789"/>
              <a:ext cx="935" cy="427"/>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78" name="Text Box 9"/>
            <p:cNvSpPr txBox="1">
              <a:spLocks noChangeAspect="1" noChangeArrowheads="1"/>
            </p:cNvSpPr>
            <p:nvPr/>
          </p:nvSpPr>
          <p:spPr bwMode="auto">
            <a:xfrm>
              <a:off x="574" y="1834"/>
              <a:ext cx="992" cy="422"/>
            </a:xfrm>
            <a:prstGeom prst="rect">
              <a:avLst/>
            </a:prstGeom>
            <a:noFill/>
            <a:ln w="12700" algn="ctr">
              <a:noFill/>
              <a:miter lim="800000"/>
              <a:headEnd/>
              <a:tailEnd/>
            </a:ln>
            <a:effectLst/>
          </p:spPr>
          <p:txBody>
            <a:bodyPr>
              <a:spAutoFit/>
            </a:bodyPr>
            <a:lstStyle/>
            <a:p>
              <a:pPr>
                <a:lnSpc>
                  <a:spcPct val="80000"/>
                </a:lnSpc>
                <a:spcAft>
                  <a:spcPts val="0"/>
                </a:spcAft>
                <a:buClr>
                  <a:srgbClr val="2DB6B3"/>
                </a:buClr>
                <a:defRPr/>
              </a:pPr>
              <a:r>
                <a:rPr lang="en-US" sz="1400" b="1" kern="0" dirty="0">
                  <a:solidFill>
                    <a:sysClr val="windowText" lastClr="000000"/>
                  </a:solidFill>
                  <a:latin typeface="Arial" pitchFamily="34" charset="0"/>
                  <a:ea typeface="Arial" charset="0"/>
                  <a:sym typeface="Arial" pitchFamily="34" charset="0"/>
                </a:rPr>
                <a:t>Quality </a:t>
              </a:r>
              <a:br>
                <a:rPr lang="en-US" sz="1400" b="1" kern="0" dirty="0">
                  <a:solidFill>
                    <a:sysClr val="windowText" lastClr="000000"/>
                  </a:solidFill>
                  <a:latin typeface="Arial" pitchFamily="34" charset="0"/>
                  <a:ea typeface="Arial" charset="0"/>
                  <a:sym typeface="Arial" pitchFamily="34" charset="0"/>
                </a:rPr>
              </a:br>
              <a:r>
                <a:rPr lang="en-US" sz="1400" b="1" kern="0" dirty="0">
                  <a:solidFill>
                    <a:sysClr val="windowText" lastClr="000000"/>
                  </a:solidFill>
                  <a:latin typeface="Arial" pitchFamily="34" charset="0"/>
                  <a:ea typeface="Arial" charset="0"/>
                  <a:sym typeface="Arial" pitchFamily="34" charset="0"/>
                </a:rPr>
                <a:t>Professional</a:t>
              </a:r>
            </a:p>
          </p:txBody>
        </p:sp>
      </p:grpSp>
      <p:sp>
        <p:nvSpPr>
          <p:cNvPr id="79" name="Line 13"/>
          <p:cNvSpPr>
            <a:spLocks noChangeShapeType="1"/>
          </p:cNvSpPr>
          <p:nvPr/>
        </p:nvSpPr>
        <p:spPr bwMode="auto">
          <a:xfrm>
            <a:off x="4622814" y="3399722"/>
            <a:ext cx="9787" cy="668194"/>
          </a:xfrm>
          <a:prstGeom prst="line">
            <a:avLst/>
          </a:prstGeom>
          <a:noFill/>
          <a:ln w="28575">
            <a:solidFill>
              <a:srgbClr val="000000"/>
            </a:solidFill>
            <a:prstDash val="sysDot"/>
            <a:round/>
            <a:headEnd type="triangle" w="med" len="med"/>
            <a:tailEnd type="triangle" w="med" len="med"/>
          </a:ln>
          <a:effectLst/>
        </p:spPr>
        <p:txBody>
          <a:bodyPr anchor="ctr">
            <a:spAutoFit/>
          </a:bodyPr>
          <a:lstStyle/>
          <a:p>
            <a:pPr fontAlgn="auto">
              <a:spcBef>
                <a:spcPts val="0"/>
              </a:spcBef>
              <a:spcAft>
                <a:spcPts val="0"/>
              </a:spcAft>
              <a:defRPr/>
            </a:pPr>
            <a:endParaRPr lang="en-US" kern="0">
              <a:solidFill>
                <a:sysClr val="windowText" lastClr="000000"/>
              </a:solidFill>
              <a:latin typeface="Arial" pitchFamily="34" charset="0"/>
              <a:ea typeface="Arial" charset="0"/>
              <a:sym typeface="Arial" pitchFamily="34" charset="0"/>
            </a:endParaRPr>
          </a:p>
        </p:txBody>
      </p:sp>
      <p:grpSp>
        <p:nvGrpSpPr>
          <p:cNvPr id="80" name="Group 10"/>
          <p:cNvGrpSpPr>
            <a:grpSpLocks/>
          </p:cNvGrpSpPr>
          <p:nvPr/>
        </p:nvGrpSpPr>
        <p:grpSpPr bwMode="auto">
          <a:xfrm>
            <a:off x="4290043" y="3854369"/>
            <a:ext cx="894846" cy="851430"/>
            <a:chOff x="2306" y="1325"/>
            <a:chExt cx="575" cy="671"/>
          </a:xfrm>
        </p:grpSpPr>
        <p:sp>
          <p:nvSpPr>
            <p:cNvPr id="81" name="AutoShape 11"/>
            <p:cNvSpPr>
              <a:spLocks noChangeArrowheads="1"/>
            </p:cNvSpPr>
            <p:nvPr/>
          </p:nvSpPr>
          <p:spPr bwMode="auto">
            <a:xfrm>
              <a:off x="2309" y="1696"/>
              <a:ext cx="572" cy="300"/>
            </a:xfrm>
            <a:prstGeom prst="can">
              <a:avLst>
                <a:gd name="adj" fmla="val 27329"/>
              </a:avLst>
            </a:prstGeom>
            <a:gradFill rotWithShape="1">
              <a:gsLst>
                <a:gs pos="0">
                  <a:srgbClr val="2DB6B3"/>
                </a:gs>
                <a:gs pos="100000">
                  <a:srgbClr val="FFFFFF">
                    <a:alpha val="0"/>
                  </a:srgbClr>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sp>
          <p:nvSpPr>
            <p:cNvPr id="82" name="AutoShape 12"/>
            <p:cNvSpPr>
              <a:spLocks noChangeArrowheads="1"/>
            </p:cNvSpPr>
            <p:nvPr/>
          </p:nvSpPr>
          <p:spPr bwMode="auto">
            <a:xfrm>
              <a:off x="2306" y="1325"/>
              <a:ext cx="572" cy="495"/>
            </a:xfrm>
            <a:prstGeom prst="can">
              <a:avLst>
                <a:gd name="adj" fmla="val 18532"/>
              </a:avLst>
            </a:prstGeom>
            <a:gradFill rotWithShape="1">
              <a:gsLst>
                <a:gs pos="0">
                  <a:srgbClr val="8CC8C6"/>
                </a:gs>
                <a:gs pos="50000">
                  <a:srgbClr val="A2E8E6"/>
                </a:gs>
                <a:gs pos="100000">
                  <a:srgbClr val="8CC8C6"/>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spAutoFit/>
            </a:bodyPr>
            <a:lstStyle/>
            <a:p>
              <a:endParaRPr lang="en-US">
                <a:solidFill>
                  <a:srgbClr val="000000"/>
                </a:solidFill>
              </a:endParaRPr>
            </a:p>
          </p:txBody>
        </p:sp>
      </p:grpSp>
      <p:sp>
        <p:nvSpPr>
          <p:cNvPr id="83" name="Text Box 14"/>
          <p:cNvSpPr txBox="1">
            <a:spLocks noChangeArrowheads="1"/>
          </p:cNvSpPr>
          <p:nvPr/>
        </p:nvSpPr>
        <p:spPr bwMode="auto">
          <a:xfrm>
            <a:off x="4248097" y="4018318"/>
            <a:ext cx="949376" cy="560731"/>
          </a:xfrm>
          <a:prstGeom prst="rect">
            <a:avLst/>
          </a:prstGeom>
          <a:noFill/>
          <a:ln w="12700" algn="ctr">
            <a:noFill/>
            <a:miter lim="800000"/>
            <a:headEnd/>
            <a:tailEnd/>
          </a:ln>
          <a:effectLst/>
        </p:spPr>
        <p:txBody>
          <a:bodyPr>
            <a:spAutoFit/>
          </a:bodyPr>
          <a:lstStyle/>
          <a:p>
            <a:pPr algn="ctr" fontAlgn="auto">
              <a:spcBef>
                <a:spcPts val="0"/>
              </a:spcBef>
              <a:spcAft>
                <a:spcPts val="0"/>
              </a:spcAft>
              <a:defRPr/>
            </a:pPr>
            <a:r>
              <a:rPr lang="en-US" sz="1200" b="1" kern="0" dirty="0">
                <a:solidFill>
                  <a:sysClr val="windowText" lastClr="000000"/>
                </a:solidFill>
                <a:latin typeface="Arial" pitchFamily="34" charset="0"/>
                <a:ea typeface="Arial" charset="0"/>
                <a:sym typeface="Arial" pitchFamily="34" charset="0"/>
              </a:rPr>
              <a:t>Rational</a:t>
            </a:r>
            <a:br>
              <a:rPr lang="en-US" sz="1200" b="1" kern="0" dirty="0">
                <a:solidFill>
                  <a:sysClr val="windowText" lastClr="000000"/>
                </a:solidFill>
                <a:latin typeface="Arial" pitchFamily="34" charset="0"/>
                <a:ea typeface="Arial" charset="0"/>
                <a:sym typeface="Arial" pitchFamily="34" charset="0"/>
              </a:rPr>
            </a:br>
            <a:r>
              <a:rPr lang="en-US" sz="1200" b="1" kern="0" dirty="0">
                <a:solidFill>
                  <a:sysClr val="windowText" lastClr="000000"/>
                </a:solidFill>
                <a:latin typeface="Arial" pitchFamily="34" charset="0"/>
                <a:ea typeface="Arial" charset="0"/>
                <a:sym typeface="Arial" pitchFamily="34" charset="0"/>
              </a:rPr>
              <a:t>Quality</a:t>
            </a:r>
            <a:br>
              <a:rPr lang="en-US" sz="1200" b="1" kern="0" dirty="0">
                <a:solidFill>
                  <a:sysClr val="windowText" lastClr="000000"/>
                </a:solidFill>
                <a:latin typeface="Arial" pitchFamily="34" charset="0"/>
                <a:ea typeface="Arial" charset="0"/>
                <a:sym typeface="Arial" pitchFamily="34" charset="0"/>
              </a:rPr>
            </a:br>
            <a:r>
              <a:rPr lang="en-US" sz="1200" b="1" kern="0" dirty="0">
                <a:solidFill>
                  <a:sysClr val="windowText" lastClr="000000"/>
                </a:solidFill>
                <a:latin typeface="Arial" pitchFamily="34" charset="0"/>
                <a:ea typeface="Arial" charset="0"/>
                <a:sym typeface="Arial" pitchFamily="34" charset="0"/>
              </a:rPr>
              <a:t>Manager</a:t>
            </a:r>
          </a:p>
        </p:txBody>
      </p:sp>
      <p:sp>
        <p:nvSpPr>
          <p:cNvPr id="44" name="TextBox 43"/>
          <p:cNvSpPr txBox="1"/>
          <p:nvPr/>
        </p:nvSpPr>
        <p:spPr>
          <a:xfrm>
            <a:off x="444016" y="1257300"/>
            <a:ext cx="7099784" cy="6463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400" dirty="0"/>
              <a:t>IBM Rational Collaborative Lifecycle Management is a set of seamlessly integrated tools that work together as one and it coordinates people, processes, and information </a:t>
            </a:r>
            <a:r>
              <a:rPr lang="en-IN" sz="1400" dirty="0"/>
              <a:t>in iterative software and systems delivery</a:t>
            </a:r>
            <a:r>
              <a:rPr lang="en-US" sz="1400" dirty="0" smtClean="0"/>
              <a:t>.</a:t>
            </a:r>
            <a:endParaRPr lang="en-US" sz="1400" dirty="0" smtClean="0">
              <a:latin typeface="+mj-lt"/>
            </a:endParaRPr>
          </a:p>
        </p:txBody>
      </p:sp>
    </p:spTree>
    <p:extLst>
      <p:ext uri="{BB962C8B-B14F-4D97-AF65-F5344CB8AC3E}">
        <p14:creationId xmlns:p14="http://schemas.microsoft.com/office/powerpoint/2010/main" val="2089105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9600" y="5115089"/>
            <a:ext cx="8001000"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18" name="Rectangle 17"/>
          <p:cNvSpPr/>
          <p:nvPr/>
        </p:nvSpPr>
        <p:spPr>
          <a:xfrm>
            <a:off x="598225" y="4032647"/>
            <a:ext cx="8012375"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17" name="Rectangle 16"/>
          <p:cNvSpPr/>
          <p:nvPr/>
        </p:nvSpPr>
        <p:spPr>
          <a:xfrm>
            <a:off x="598226" y="2882205"/>
            <a:ext cx="8012374"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8" name="Rectangle 7"/>
          <p:cNvSpPr/>
          <p:nvPr/>
        </p:nvSpPr>
        <p:spPr>
          <a:xfrm>
            <a:off x="598227" y="1736495"/>
            <a:ext cx="8012373" cy="376268"/>
          </a:xfrm>
          <a:prstGeom prst="rect">
            <a:avLst/>
          </a:pr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 name="Title 1"/>
          <p:cNvSpPr>
            <a:spLocks noGrp="1"/>
          </p:cNvSpPr>
          <p:nvPr>
            <p:ph type="ctrTitle"/>
          </p:nvPr>
        </p:nvSpPr>
        <p:spPr>
          <a:xfrm>
            <a:off x="609600" y="914400"/>
            <a:ext cx="7772400" cy="49244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t>CLM Applications and Capabilities </a:t>
            </a:r>
          </a:p>
        </p:txBody>
      </p:sp>
      <p:sp>
        <p:nvSpPr>
          <p:cNvPr id="5" name="TextBox 4"/>
          <p:cNvSpPr txBox="1"/>
          <p:nvPr/>
        </p:nvSpPr>
        <p:spPr>
          <a:xfrm>
            <a:off x="666464" y="1736495"/>
            <a:ext cx="6705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Change and Configuration Management (CCM) </a:t>
            </a:r>
          </a:p>
        </p:txBody>
      </p:sp>
      <p:sp>
        <p:nvSpPr>
          <p:cNvPr id="7" name="TextBox 6"/>
          <p:cNvSpPr txBox="1"/>
          <p:nvPr/>
        </p:nvSpPr>
        <p:spPr>
          <a:xfrm>
            <a:off x="609600" y="2112763"/>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CCM provides capabilities for Change Management (work items), Software Configuration Management, Planning and automation build.</a:t>
            </a:r>
          </a:p>
          <a:p>
            <a:pPr>
              <a:spcBef>
                <a:spcPts val="0"/>
              </a:spcBef>
              <a:spcAft>
                <a:spcPts val="0"/>
              </a:spcAft>
              <a:buClr>
                <a:srgbClr val="6D6E71"/>
              </a:buClr>
            </a:pP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0" name="TextBox 9"/>
          <p:cNvSpPr txBox="1"/>
          <p:nvPr/>
        </p:nvSpPr>
        <p:spPr>
          <a:xfrm>
            <a:off x="685800" y="2882205"/>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Requirement Management (RM) </a:t>
            </a:r>
          </a:p>
        </p:txBody>
      </p:sp>
      <p:sp>
        <p:nvSpPr>
          <p:cNvPr id="11" name="TextBox 10"/>
          <p:cNvSpPr txBox="1"/>
          <p:nvPr/>
        </p:nvSpPr>
        <p:spPr>
          <a:xfrm>
            <a:off x="609600" y="3300919"/>
            <a:ext cx="73152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RM provides capabilities for capturing, managing and tracing requirements through out the project lifecycle.</a:t>
            </a:r>
          </a:p>
          <a:p>
            <a:pPr>
              <a:spcBef>
                <a:spcPts val="0"/>
              </a:spcBef>
              <a:spcAft>
                <a:spcPts val="0"/>
              </a:spcAft>
              <a:buClr>
                <a:srgbClr val="6D6E71"/>
              </a:buClr>
            </a:pP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2" name="TextBox 11"/>
          <p:cNvSpPr txBox="1"/>
          <p:nvPr/>
        </p:nvSpPr>
        <p:spPr>
          <a:xfrm>
            <a:off x="666464" y="5115089"/>
            <a:ext cx="7021773"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Design Management (DM) </a:t>
            </a:r>
          </a:p>
        </p:txBody>
      </p:sp>
      <p:sp>
        <p:nvSpPr>
          <p:cNvPr id="13" name="TextBox 12"/>
          <p:cNvSpPr txBox="1"/>
          <p:nvPr/>
        </p:nvSpPr>
        <p:spPr>
          <a:xfrm>
            <a:off x="609600" y="4453369"/>
            <a:ext cx="7315200" cy="83099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a:solidFill>
                  <a:prstClr val="black"/>
                </a:solidFill>
                <a:latin typeface="Arial"/>
                <a:cs typeface="+mn-cs"/>
              </a:rPr>
              <a:t>Q</a:t>
            </a:r>
            <a:r>
              <a:rPr lang="en-US" dirty="0" smtClean="0">
                <a:solidFill>
                  <a:prstClr val="black"/>
                </a:solidFill>
                <a:latin typeface="Arial"/>
                <a:cs typeface="+mn-cs"/>
              </a:rPr>
              <a:t>M provides capabilities for test management that includes test planning, creation and execution.</a:t>
            </a:r>
            <a:endParaRPr lang="en-US" dirty="0">
              <a:solidFill>
                <a:prstClr val="black"/>
              </a:solidFill>
              <a:latin typeface="Arial"/>
              <a:cs typeface="+mn-cs"/>
            </a:endParaRPr>
          </a:p>
          <a:p>
            <a:pPr>
              <a:spcBef>
                <a:spcPts val="0"/>
              </a:spcBef>
              <a:spcAft>
                <a:spcPts val="0"/>
              </a:spcAft>
              <a:buClr>
                <a:srgbClr val="6D6E71"/>
              </a:buClr>
            </a:pPr>
            <a:endParaRPr lang="en-US" dirty="0" smtClean="0">
              <a:solidFill>
                <a:prstClr val="black"/>
              </a:solidFill>
              <a:latin typeface="Arial"/>
              <a:cs typeface="+mn-cs"/>
            </a:endParaRPr>
          </a:p>
        </p:txBody>
      </p:sp>
      <p:sp>
        <p:nvSpPr>
          <p:cNvPr id="14" name="TextBox 13"/>
          <p:cNvSpPr txBox="1"/>
          <p:nvPr/>
        </p:nvSpPr>
        <p:spPr>
          <a:xfrm>
            <a:off x="666464" y="4070361"/>
            <a:ext cx="7848600" cy="33855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sz="2200" dirty="0" smtClean="0">
                <a:solidFill>
                  <a:prstClr val="black"/>
                </a:solidFill>
                <a:latin typeface="Arial"/>
                <a:cs typeface="+mn-cs"/>
              </a:rPr>
              <a:t>Quality Management (QM) </a:t>
            </a:r>
          </a:p>
        </p:txBody>
      </p:sp>
      <p:sp>
        <p:nvSpPr>
          <p:cNvPr id="15" name="TextBox 14"/>
          <p:cNvSpPr txBox="1"/>
          <p:nvPr/>
        </p:nvSpPr>
        <p:spPr>
          <a:xfrm>
            <a:off x="609600" y="5562600"/>
            <a:ext cx="731520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spcBef>
                <a:spcPts val="0"/>
              </a:spcBef>
              <a:spcAft>
                <a:spcPts val="0"/>
              </a:spcAft>
              <a:buClr>
                <a:srgbClr val="6D6E71"/>
              </a:buClr>
            </a:pPr>
            <a:r>
              <a:rPr lang="en-US" dirty="0" smtClean="0">
                <a:solidFill>
                  <a:prstClr val="black"/>
                </a:solidFill>
                <a:latin typeface="Arial"/>
                <a:cs typeface="+mn-cs"/>
              </a:rPr>
              <a:t>DM provides capabilities for in-context collaboration, traceability and impact analysis, agile sketching and domain modeling.</a:t>
            </a:r>
          </a:p>
        </p:txBody>
      </p:sp>
    </p:spTree>
    <p:extLst>
      <p:ext uri="{BB962C8B-B14F-4D97-AF65-F5344CB8AC3E}">
        <p14:creationId xmlns:p14="http://schemas.microsoft.com/office/powerpoint/2010/main" val="6849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550400" y="2334407"/>
            <a:ext cx="2627887" cy="1929654"/>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5" name="AutoShape 4"/>
          <p:cNvSpPr>
            <a:spLocks noChangeArrowheads="1"/>
          </p:cNvSpPr>
          <p:nvPr/>
        </p:nvSpPr>
        <p:spPr bwMode="auto">
          <a:xfrm>
            <a:off x="3286759" y="2300039"/>
            <a:ext cx="2627887" cy="1929654"/>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6" name="Text Box 11"/>
          <p:cNvSpPr txBox="1">
            <a:spLocks noChangeArrowheads="1"/>
          </p:cNvSpPr>
          <p:nvPr/>
        </p:nvSpPr>
        <p:spPr bwMode="auto">
          <a:xfrm>
            <a:off x="593789" y="2720494"/>
            <a:ext cx="2565698" cy="10410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smtClean="0"/>
              <a:t>Tracing and Impact analysis</a:t>
            </a:r>
          </a:p>
          <a:p>
            <a:pPr algn="l" eaLnBrk="1" hangingPunct="1">
              <a:lnSpc>
                <a:spcPct val="85000"/>
              </a:lnSpc>
              <a:spcBef>
                <a:spcPct val="35000"/>
              </a:spcBef>
              <a:buClr>
                <a:schemeClr val="accent1"/>
              </a:buClr>
              <a:buFont typeface="Wingdings" pitchFamily="2" charset="2"/>
              <a:buChar char="§"/>
            </a:pPr>
            <a:r>
              <a:rPr lang="en-US" sz="900" dirty="0" smtClean="0"/>
              <a:t>Status and milestone tracking</a:t>
            </a:r>
          </a:p>
          <a:p>
            <a:pPr algn="l" eaLnBrk="1" hangingPunct="1">
              <a:lnSpc>
                <a:spcPct val="85000"/>
              </a:lnSpc>
              <a:spcBef>
                <a:spcPct val="35000"/>
              </a:spcBef>
              <a:buClr>
                <a:schemeClr val="accent1"/>
              </a:buClr>
              <a:buFont typeface="Wingdings" pitchFamily="2" charset="2"/>
              <a:buChar char="§"/>
            </a:pPr>
            <a:r>
              <a:rPr lang="en-US" sz="900" dirty="0" smtClean="0"/>
              <a:t>Customizing requirement artifacts</a:t>
            </a:r>
          </a:p>
          <a:p>
            <a:pPr algn="l" eaLnBrk="1" hangingPunct="1">
              <a:lnSpc>
                <a:spcPct val="85000"/>
              </a:lnSpc>
              <a:spcBef>
                <a:spcPct val="35000"/>
              </a:spcBef>
              <a:buClr>
                <a:schemeClr val="accent1"/>
              </a:buClr>
              <a:buFont typeface="Wingdings" pitchFamily="2" charset="2"/>
              <a:buChar char="§"/>
            </a:pPr>
            <a:r>
              <a:rPr lang="en-US" sz="900" dirty="0" smtClean="0"/>
              <a:t>Clear Case ,RTM,RQM,RPM integrations</a:t>
            </a:r>
          </a:p>
          <a:p>
            <a:pPr algn="l" eaLnBrk="1" hangingPunct="1">
              <a:lnSpc>
                <a:spcPct val="85000"/>
              </a:lnSpc>
              <a:spcBef>
                <a:spcPct val="35000"/>
              </a:spcBef>
              <a:buClr>
                <a:schemeClr val="accent1"/>
              </a:buClr>
              <a:buFont typeface="Wingdings" pitchFamily="2" charset="2"/>
              <a:buChar char="§"/>
            </a:pPr>
            <a:r>
              <a:rPr lang="en-US" sz="900" dirty="0" smtClean="0"/>
              <a:t>Reviewing requirements artifacts</a:t>
            </a:r>
          </a:p>
          <a:p>
            <a:pPr algn="l" eaLnBrk="1" hangingPunct="1">
              <a:lnSpc>
                <a:spcPct val="85000"/>
              </a:lnSpc>
              <a:spcBef>
                <a:spcPct val="35000"/>
              </a:spcBef>
              <a:buClr>
                <a:schemeClr val="accent1"/>
              </a:buClr>
              <a:buFont typeface="Wingdings" pitchFamily="2" charset="2"/>
              <a:buChar char="§"/>
            </a:pPr>
            <a:endParaRPr lang="en-US" sz="900" dirty="0"/>
          </a:p>
        </p:txBody>
      </p:sp>
      <p:sp>
        <p:nvSpPr>
          <p:cNvPr id="7" name="Text Box 12"/>
          <p:cNvSpPr txBox="1">
            <a:spLocks noChangeArrowheads="1"/>
          </p:cNvSpPr>
          <p:nvPr/>
        </p:nvSpPr>
        <p:spPr bwMode="auto">
          <a:xfrm>
            <a:off x="1137646" y="2384494"/>
            <a:ext cx="1453393" cy="29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Management</a:t>
            </a:r>
            <a:endParaRPr lang="en-US" b="1" dirty="0">
              <a:solidFill>
                <a:srgbClr val="006F82"/>
              </a:solidFill>
            </a:endParaRPr>
          </a:p>
        </p:txBody>
      </p:sp>
      <p:sp>
        <p:nvSpPr>
          <p:cNvPr id="8" name="Text Box 14"/>
          <p:cNvSpPr txBox="1">
            <a:spLocks noChangeArrowheads="1"/>
          </p:cNvSpPr>
          <p:nvPr/>
        </p:nvSpPr>
        <p:spPr bwMode="auto">
          <a:xfrm>
            <a:off x="4007446" y="2351813"/>
            <a:ext cx="1021114" cy="29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Artifacts</a:t>
            </a:r>
            <a:endParaRPr lang="en-US" b="1" dirty="0">
              <a:solidFill>
                <a:srgbClr val="006F82"/>
              </a:solidFill>
            </a:endParaRPr>
          </a:p>
        </p:txBody>
      </p:sp>
      <p:sp>
        <p:nvSpPr>
          <p:cNvPr id="9" name="Text Box 15"/>
          <p:cNvSpPr txBox="1">
            <a:spLocks noChangeArrowheads="1"/>
          </p:cNvSpPr>
          <p:nvPr/>
        </p:nvSpPr>
        <p:spPr bwMode="auto">
          <a:xfrm>
            <a:off x="3350919" y="2714080"/>
            <a:ext cx="2454334" cy="141577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800" dirty="0"/>
              <a:t>Create custom artifact </a:t>
            </a:r>
            <a:r>
              <a:rPr lang="en-US" sz="800" dirty="0" smtClean="0"/>
              <a:t>types</a:t>
            </a:r>
            <a:r>
              <a:rPr lang="en-US" sz="800" dirty="0"/>
              <a:t> , attributes, data types, link types, and </a:t>
            </a:r>
            <a:r>
              <a:rPr lang="en-US" sz="800" dirty="0" smtClean="0"/>
              <a:t>project templates Query </a:t>
            </a:r>
            <a:r>
              <a:rPr lang="en-US" sz="800" dirty="0"/>
              <a:t>results view and share queries with team or </a:t>
            </a:r>
            <a:r>
              <a:rPr lang="en-US" sz="800" dirty="0" smtClean="0"/>
              <a:t>member</a:t>
            </a:r>
          </a:p>
          <a:p>
            <a:pPr algn="l" eaLnBrk="1" hangingPunct="1">
              <a:lnSpc>
                <a:spcPct val="85000"/>
              </a:lnSpc>
              <a:spcBef>
                <a:spcPct val="35000"/>
              </a:spcBef>
              <a:buClr>
                <a:schemeClr val="accent1"/>
              </a:buClr>
              <a:buFont typeface="Wingdings" pitchFamily="2" charset="2"/>
              <a:buChar char="§"/>
            </a:pPr>
            <a:r>
              <a:rPr lang="en-US" sz="800" dirty="0" smtClean="0"/>
              <a:t>Create project baselines</a:t>
            </a:r>
            <a:r>
              <a:rPr lang="en-US" sz="800" dirty="0"/>
              <a:t> </a:t>
            </a:r>
            <a:endParaRPr lang="en-US" sz="800" dirty="0" smtClean="0"/>
          </a:p>
          <a:p>
            <a:pPr algn="l" eaLnBrk="1" hangingPunct="1">
              <a:lnSpc>
                <a:spcPct val="85000"/>
              </a:lnSpc>
              <a:spcBef>
                <a:spcPct val="35000"/>
              </a:spcBef>
              <a:buClr>
                <a:schemeClr val="accent1"/>
              </a:buClr>
              <a:buFont typeface="Wingdings" pitchFamily="2" charset="2"/>
              <a:buChar char="§"/>
            </a:pPr>
            <a:r>
              <a:rPr lang="en-US" sz="800" dirty="0" smtClean="0"/>
              <a:t>Generate</a:t>
            </a:r>
            <a:r>
              <a:rPr lang="en-US" sz="800" dirty="0"/>
              <a:t> </a:t>
            </a:r>
            <a:r>
              <a:rPr lang="en-US" sz="800" dirty="0" smtClean="0"/>
              <a:t>reports</a:t>
            </a:r>
            <a:endParaRPr lang="en-US" sz="800" dirty="0"/>
          </a:p>
          <a:p>
            <a:pPr algn="l" eaLnBrk="1" hangingPunct="1">
              <a:lnSpc>
                <a:spcPct val="85000"/>
              </a:lnSpc>
              <a:spcBef>
                <a:spcPct val="35000"/>
              </a:spcBef>
              <a:buClr>
                <a:schemeClr val="accent1"/>
              </a:buClr>
              <a:buFont typeface="Wingdings" pitchFamily="2" charset="2"/>
              <a:buChar char="§"/>
            </a:pPr>
            <a:r>
              <a:rPr lang="en-US" sz="800" dirty="0"/>
              <a:t>Create </a:t>
            </a:r>
            <a:r>
              <a:rPr lang="en-US" sz="800" dirty="0" smtClean="0"/>
              <a:t>traceability</a:t>
            </a:r>
            <a:r>
              <a:rPr lang="en-US" sz="800" dirty="0"/>
              <a:t> between requirements and models and design resources.</a:t>
            </a:r>
          </a:p>
          <a:p>
            <a:pPr algn="l" eaLnBrk="1" hangingPunct="1">
              <a:lnSpc>
                <a:spcPct val="85000"/>
              </a:lnSpc>
              <a:spcBef>
                <a:spcPct val="35000"/>
              </a:spcBef>
              <a:buClr>
                <a:schemeClr val="accent1"/>
              </a:buClr>
              <a:buFont typeface="Wingdings" pitchFamily="2" charset="2"/>
              <a:buChar char="§"/>
            </a:pPr>
            <a:r>
              <a:rPr lang="en-US" sz="800" dirty="0"/>
              <a:t>Create and view </a:t>
            </a:r>
            <a:r>
              <a:rPr lang="en-US" sz="800" dirty="0" smtClean="0"/>
              <a:t>suspect traceability links</a:t>
            </a:r>
            <a:r>
              <a:rPr lang="en-US" sz="800" dirty="0"/>
              <a:t> to monitor the impact of change in linked artifacts</a:t>
            </a:r>
            <a:r>
              <a:rPr lang="en-US" sz="800" dirty="0" smtClean="0"/>
              <a:t>.</a:t>
            </a:r>
            <a:endParaRPr lang="en-US" sz="1400" u="sng" dirty="0" smtClean="0"/>
          </a:p>
        </p:txBody>
      </p:sp>
      <p:sp>
        <p:nvSpPr>
          <p:cNvPr id="10" name="AutoShape 16"/>
          <p:cNvSpPr>
            <a:spLocks noChangeArrowheads="1"/>
          </p:cNvSpPr>
          <p:nvPr/>
        </p:nvSpPr>
        <p:spPr bwMode="auto">
          <a:xfrm>
            <a:off x="5907415" y="2278401"/>
            <a:ext cx="2627887" cy="1929654"/>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1" name="Text Box 17"/>
          <p:cNvSpPr txBox="1">
            <a:spLocks noChangeArrowheads="1"/>
          </p:cNvSpPr>
          <p:nvPr/>
        </p:nvSpPr>
        <p:spPr bwMode="auto">
          <a:xfrm>
            <a:off x="5982622" y="2656068"/>
            <a:ext cx="2587392" cy="1520416"/>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800" dirty="0" smtClean="0"/>
              <a:t>In CLM Rational doors extends traceability between requirements, design and test teams thereby facilitating collaboration</a:t>
            </a:r>
          </a:p>
          <a:p>
            <a:pPr algn="l" eaLnBrk="1" hangingPunct="1">
              <a:lnSpc>
                <a:spcPct val="85000"/>
              </a:lnSpc>
              <a:spcBef>
                <a:spcPct val="35000"/>
              </a:spcBef>
              <a:buClr>
                <a:schemeClr val="accent1"/>
              </a:buClr>
              <a:buFont typeface="Wingdings" pitchFamily="2" charset="2"/>
              <a:buChar char="§"/>
            </a:pPr>
            <a:r>
              <a:rPr lang="en-US" sz="800" dirty="0" smtClean="0"/>
              <a:t> To keep all the stakeholders on the same page by communicating requirements effectively</a:t>
            </a:r>
          </a:p>
          <a:p>
            <a:pPr algn="l" eaLnBrk="1" hangingPunct="1">
              <a:lnSpc>
                <a:spcPct val="85000"/>
              </a:lnSpc>
              <a:spcBef>
                <a:spcPct val="35000"/>
              </a:spcBef>
              <a:buClr>
                <a:schemeClr val="accent1"/>
              </a:buClr>
              <a:buFont typeface="Wingdings" pitchFamily="2" charset="2"/>
              <a:buChar char="§"/>
            </a:pPr>
            <a:r>
              <a:rPr lang="en-US" sz="800" dirty="0" smtClean="0"/>
              <a:t>To avoid project specific costs later in the development cycle by eliciting requirements completely and consistently</a:t>
            </a:r>
          </a:p>
          <a:p>
            <a:pPr algn="l" eaLnBrk="1" hangingPunct="1">
              <a:lnSpc>
                <a:spcPct val="85000"/>
              </a:lnSpc>
              <a:spcBef>
                <a:spcPct val="35000"/>
              </a:spcBef>
              <a:buClr>
                <a:schemeClr val="accent1"/>
              </a:buClr>
              <a:buFont typeface="Wingdings" pitchFamily="2" charset="2"/>
              <a:buChar char="§"/>
            </a:pPr>
            <a:r>
              <a:rPr lang="en-US" sz="800" dirty="0" smtClean="0"/>
              <a:t>Analyze requirements to norms and standards to facilitate better customer satisfaction.</a:t>
            </a:r>
          </a:p>
          <a:p>
            <a:pPr algn="l" eaLnBrk="1" hangingPunct="1">
              <a:lnSpc>
                <a:spcPct val="85000"/>
              </a:lnSpc>
              <a:spcBef>
                <a:spcPct val="35000"/>
              </a:spcBef>
              <a:buClr>
                <a:schemeClr val="accent1"/>
              </a:buClr>
              <a:buFont typeface="Wingdings" pitchFamily="2" charset="2"/>
              <a:buChar char="§"/>
            </a:pPr>
            <a:r>
              <a:rPr lang="en-US" sz="800" dirty="0" smtClean="0"/>
              <a:t>Study the impact of change in requirements early so that project risks are mitigated.</a:t>
            </a:r>
            <a:endParaRPr lang="en-US" sz="900" dirty="0"/>
          </a:p>
        </p:txBody>
      </p:sp>
      <p:sp>
        <p:nvSpPr>
          <p:cNvPr id="12" name="AutoShape 18"/>
          <p:cNvSpPr>
            <a:spLocks noChangeArrowheads="1"/>
          </p:cNvSpPr>
          <p:nvPr/>
        </p:nvSpPr>
        <p:spPr bwMode="auto">
          <a:xfrm>
            <a:off x="5950804" y="2319133"/>
            <a:ext cx="2541111" cy="361492"/>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38100" algn="ctr">
                <a:solidFill>
                  <a:srgbClr val="006F8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 name="AutoShape 20"/>
          <p:cNvSpPr>
            <a:spLocks noChangeArrowheads="1"/>
          </p:cNvSpPr>
          <p:nvPr/>
        </p:nvSpPr>
        <p:spPr bwMode="auto">
          <a:xfrm>
            <a:off x="559078" y="1388796"/>
            <a:ext cx="3993174" cy="757104"/>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smtClean="0">
                <a:solidFill>
                  <a:srgbClr val="006F82"/>
                </a:solidFill>
              </a:rPr>
              <a:t>Workflow</a:t>
            </a:r>
          </a:p>
          <a:p>
            <a:pPr>
              <a:buFont typeface="Wingdings" pitchFamily="2" charset="2"/>
              <a:buChar char="§"/>
            </a:pPr>
            <a:r>
              <a:rPr lang="en-US" sz="900" dirty="0" smtClean="0"/>
              <a:t>Assessing the problem</a:t>
            </a:r>
          </a:p>
          <a:p>
            <a:pPr>
              <a:buFont typeface="Wingdings" pitchFamily="2" charset="2"/>
              <a:buChar char="§"/>
            </a:pPr>
            <a:r>
              <a:rPr lang="en-US" sz="900" dirty="0" smtClean="0"/>
              <a:t>Creating, reviewing and managing requirements</a:t>
            </a:r>
          </a:p>
          <a:p>
            <a:pPr>
              <a:buFont typeface="Wingdings" pitchFamily="2" charset="2"/>
              <a:buChar char="§"/>
            </a:pPr>
            <a:r>
              <a:rPr lang="en-US" sz="900" dirty="0" smtClean="0"/>
              <a:t>Enabling configuration management (optional)</a:t>
            </a:r>
          </a:p>
        </p:txBody>
      </p:sp>
      <p:sp>
        <p:nvSpPr>
          <p:cNvPr id="14" name="AutoShape 21"/>
          <p:cNvSpPr>
            <a:spLocks noChangeArrowheads="1"/>
          </p:cNvSpPr>
          <p:nvPr/>
        </p:nvSpPr>
        <p:spPr bwMode="auto">
          <a:xfrm>
            <a:off x="4621673" y="1375706"/>
            <a:ext cx="3826853" cy="783286"/>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Project </a:t>
            </a:r>
            <a:r>
              <a:rPr lang="en-US" b="1" dirty="0" smtClean="0">
                <a:solidFill>
                  <a:srgbClr val="006F82"/>
                </a:solidFill>
              </a:rPr>
              <a:t>Transparency</a:t>
            </a:r>
          </a:p>
          <a:p>
            <a:pPr>
              <a:buFont typeface="Wingdings" pitchFamily="2" charset="2"/>
              <a:buChar char="§"/>
            </a:pPr>
            <a:r>
              <a:rPr lang="en-US" sz="900" dirty="0" smtClean="0"/>
              <a:t> Customizable web based project specific and personal dashboards</a:t>
            </a:r>
          </a:p>
          <a:p>
            <a:pPr>
              <a:buFont typeface="Wingdings" pitchFamily="2" charset="2"/>
              <a:buChar char="§"/>
            </a:pPr>
            <a:r>
              <a:rPr lang="en-US" sz="900" dirty="0" smtClean="0"/>
              <a:t> Real time metrics and reports in terms of coverage</a:t>
            </a:r>
          </a:p>
          <a:p>
            <a:pPr>
              <a:buFont typeface="Wingdings" pitchFamily="2" charset="2"/>
              <a:buChar char="§"/>
            </a:pPr>
            <a:r>
              <a:rPr lang="en-US" sz="900" dirty="0" smtClean="0"/>
              <a:t> Achievement in meeting project schedules by non ambiguous requirements formulation</a:t>
            </a:r>
            <a:endParaRPr lang="en-US" sz="900" dirty="0"/>
          </a:p>
        </p:txBody>
      </p:sp>
      <p:sp>
        <p:nvSpPr>
          <p:cNvPr id="15" name="Rectangle 2"/>
          <p:cNvSpPr>
            <a:spLocks noChangeArrowheads="1"/>
          </p:cNvSpPr>
          <p:nvPr/>
        </p:nvSpPr>
        <p:spPr bwMode="auto">
          <a:xfrm>
            <a:off x="3159486" y="679711"/>
            <a:ext cx="31350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3200" b="1" dirty="0">
                <a:solidFill>
                  <a:schemeClr val="bg1">
                    <a:lumMod val="50000"/>
                  </a:schemeClr>
                </a:solidFill>
                <a:latin typeface="Arial Narrow" panose="020B0606020202030204" pitchFamily="34" charset="0"/>
                <a:ea typeface="+mj-ea"/>
                <a:cs typeface="Arial" pitchFamily="34" charset="0"/>
              </a:rPr>
              <a:t>Rational DOORS</a:t>
            </a:r>
          </a:p>
        </p:txBody>
      </p:sp>
      <p:sp>
        <p:nvSpPr>
          <p:cNvPr id="16" name="Text Box 14"/>
          <p:cNvSpPr txBox="1">
            <a:spLocks noChangeArrowheads="1"/>
          </p:cNvSpPr>
          <p:nvPr/>
        </p:nvSpPr>
        <p:spPr bwMode="auto">
          <a:xfrm>
            <a:off x="6497496" y="2332887"/>
            <a:ext cx="1745473" cy="29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Business Goals</a:t>
            </a:r>
            <a:endParaRPr lang="en-US" b="1" dirty="0">
              <a:solidFill>
                <a:srgbClr val="006F82"/>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89" y="3561418"/>
            <a:ext cx="2565697" cy="646637"/>
          </a:xfrm>
          <a:prstGeom prst="rect">
            <a:avLst/>
          </a:prstGeom>
        </p:spPr>
      </p:pic>
      <p:sp>
        <p:nvSpPr>
          <p:cNvPr id="18" name="AutoShape 6"/>
          <p:cNvSpPr>
            <a:spLocks noChangeArrowheads="1"/>
          </p:cNvSpPr>
          <p:nvPr/>
        </p:nvSpPr>
        <p:spPr bwMode="auto">
          <a:xfrm>
            <a:off x="590896" y="4236059"/>
            <a:ext cx="7950192" cy="1340320"/>
          </a:xfrm>
          <a:prstGeom prst="roundRect">
            <a:avLst>
              <a:gd name="adj" fmla="val 10097"/>
            </a:avLst>
          </a:prstGeom>
          <a:noFill/>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9" name="Text Box 8"/>
          <p:cNvSpPr txBox="1">
            <a:spLocks noChangeArrowheads="1"/>
          </p:cNvSpPr>
          <p:nvPr/>
        </p:nvSpPr>
        <p:spPr bwMode="auto">
          <a:xfrm>
            <a:off x="728292" y="4712551"/>
            <a:ext cx="3653299" cy="777905"/>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Single structure for project related artifacts</a:t>
            </a:r>
          </a:p>
          <a:p>
            <a:pPr algn="l" eaLnBrk="1" hangingPunct="1">
              <a:lnSpc>
                <a:spcPct val="85000"/>
              </a:lnSpc>
              <a:spcBef>
                <a:spcPct val="35000"/>
              </a:spcBef>
              <a:buClr>
                <a:schemeClr val="accent1"/>
              </a:buClr>
              <a:buFont typeface="Wingdings" pitchFamily="2" charset="2"/>
              <a:buChar char="§"/>
            </a:pPr>
            <a:r>
              <a:rPr lang="en-US" sz="900" dirty="0"/>
              <a:t>World-class team on-boarding / </a:t>
            </a:r>
            <a:r>
              <a:rPr lang="en-US" sz="900" dirty="0" smtClean="0"/>
              <a:t>off boarding </a:t>
            </a:r>
            <a:r>
              <a:rPr lang="en-US" sz="900" dirty="0"/>
              <a:t>including team membership, sub-teams and project inheritance</a:t>
            </a:r>
          </a:p>
          <a:p>
            <a:pPr algn="l" eaLnBrk="1" hangingPunct="1">
              <a:lnSpc>
                <a:spcPct val="85000"/>
              </a:lnSpc>
              <a:spcBef>
                <a:spcPct val="35000"/>
              </a:spcBef>
              <a:buClr>
                <a:schemeClr val="accent1"/>
              </a:buClr>
              <a:buFont typeface="Wingdings" pitchFamily="2" charset="2"/>
              <a:buChar char="§"/>
            </a:pPr>
            <a:r>
              <a:rPr lang="en-US" sz="900" dirty="0"/>
              <a:t>Role-based operational control for flexible definition of process and capabilities</a:t>
            </a:r>
          </a:p>
        </p:txBody>
      </p:sp>
      <p:sp>
        <p:nvSpPr>
          <p:cNvPr id="20" name="Text Box 7"/>
          <p:cNvSpPr txBox="1">
            <a:spLocks noChangeArrowheads="1"/>
          </p:cNvSpPr>
          <p:nvPr/>
        </p:nvSpPr>
        <p:spPr bwMode="auto">
          <a:xfrm>
            <a:off x="4621673" y="4656102"/>
            <a:ext cx="3844208" cy="1036438"/>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Team advisor for defining / refining “rules” </a:t>
            </a:r>
            <a:br>
              <a:rPr lang="en-US" sz="900" dirty="0"/>
            </a:br>
            <a:r>
              <a:rPr lang="en-US" sz="900" dirty="0"/>
              <a:t>and enabling continuous improvement</a:t>
            </a:r>
          </a:p>
          <a:p>
            <a:pPr algn="l" eaLnBrk="1" hangingPunct="1">
              <a:lnSpc>
                <a:spcPct val="85000"/>
              </a:lnSpc>
              <a:spcBef>
                <a:spcPct val="35000"/>
              </a:spcBef>
              <a:buClr>
                <a:schemeClr val="accent1"/>
              </a:buClr>
              <a:buFont typeface="Wingdings" pitchFamily="2" charset="2"/>
              <a:buChar char="§"/>
            </a:pPr>
            <a:r>
              <a:rPr lang="en-US" sz="900" dirty="0"/>
              <a:t>Process enactment and enforcement</a:t>
            </a:r>
          </a:p>
          <a:p>
            <a:pPr algn="l" eaLnBrk="1" hangingPunct="1">
              <a:lnSpc>
                <a:spcPct val="85000"/>
              </a:lnSpc>
              <a:spcBef>
                <a:spcPct val="35000"/>
              </a:spcBef>
              <a:buClr>
                <a:schemeClr val="accent1"/>
              </a:buClr>
              <a:buFont typeface="Wingdings" pitchFamily="2" charset="2"/>
              <a:buChar char="§"/>
            </a:pPr>
            <a:r>
              <a:rPr lang="en-US" sz="900" dirty="0"/>
              <a:t>In-context collaboration shows team members and status of their work</a:t>
            </a:r>
          </a:p>
          <a:p>
            <a:pPr algn="l" eaLnBrk="1" hangingPunct="1">
              <a:lnSpc>
                <a:spcPct val="85000"/>
              </a:lnSpc>
              <a:spcBef>
                <a:spcPct val="35000"/>
              </a:spcBef>
              <a:buClr>
                <a:schemeClr val="accent1"/>
              </a:buClr>
              <a:buFont typeface="Wingdings" pitchFamily="2" charset="2"/>
              <a:buChar char="§"/>
            </a:pPr>
            <a:endParaRPr lang="en-US" sz="1400" b="1" dirty="0"/>
          </a:p>
        </p:txBody>
      </p:sp>
      <p:sp>
        <p:nvSpPr>
          <p:cNvPr id="21" name="Text Box 9"/>
          <p:cNvSpPr txBox="1">
            <a:spLocks noChangeArrowheads="1"/>
          </p:cNvSpPr>
          <p:nvPr/>
        </p:nvSpPr>
        <p:spPr bwMode="auto">
          <a:xfrm>
            <a:off x="3560566" y="4383710"/>
            <a:ext cx="1914873" cy="27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6F82"/>
                </a:solidFill>
              </a:rPr>
              <a:t>Jazz Team Server</a:t>
            </a:r>
          </a:p>
        </p:txBody>
      </p:sp>
    </p:spTree>
    <p:extLst>
      <p:ext uri="{BB962C8B-B14F-4D97-AF65-F5344CB8AC3E}">
        <p14:creationId xmlns:p14="http://schemas.microsoft.com/office/powerpoint/2010/main" val="1643667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2517" y="722831"/>
            <a:ext cx="8866739" cy="5070143"/>
            <a:chOff x="97631" y="259629"/>
            <a:chExt cx="8846345" cy="6454684"/>
          </a:xfrm>
        </p:grpSpPr>
        <p:sp>
          <p:nvSpPr>
            <p:cNvPr id="5" name="AutoShape 13"/>
            <p:cNvSpPr>
              <a:spLocks noChangeArrowheads="1"/>
            </p:cNvSpPr>
            <p:nvPr/>
          </p:nvSpPr>
          <p:spPr bwMode="auto">
            <a:xfrm>
              <a:off x="6139425" y="2520864"/>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a:p>
          </p:txBody>
        </p:sp>
        <p:sp>
          <p:nvSpPr>
            <p:cNvPr id="6" name="AutoShape 3"/>
            <p:cNvSpPr>
              <a:spLocks noChangeArrowheads="1"/>
            </p:cNvSpPr>
            <p:nvPr/>
          </p:nvSpPr>
          <p:spPr bwMode="auto">
            <a:xfrm>
              <a:off x="213519" y="2599889"/>
              <a:ext cx="2829718"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7" name="AutoShape 4"/>
            <p:cNvSpPr>
              <a:spLocks noChangeArrowheads="1"/>
            </p:cNvSpPr>
            <p:nvPr/>
          </p:nvSpPr>
          <p:spPr bwMode="auto">
            <a:xfrm>
              <a:off x="3043238" y="2557025"/>
              <a:ext cx="2930525"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8" name="AutoShape 6"/>
            <p:cNvSpPr>
              <a:spLocks noChangeArrowheads="1"/>
            </p:cNvSpPr>
            <p:nvPr/>
          </p:nvSpPr>
          <p:spPr bwMode="auto">
            <a:xfrm>
              <a:off x="97631" y="5015284"/>
              <a:ext cx="8821739" cy="1671637"/>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9" name="Text Box 7"/>
            <p:cNvSpPr txBox="1">
              <a:spLocks noChangeArrowheads="1"/>
            </p:cNvSpPr>
            <p:nvPr/>
          </p:nvSpPr>
          <p:spPr bwMode="auto">
            <a:xfrm>
              <a:off x="4676775" y="5544720"/>
              <a:ext cx="4219575" cy="1169593"/>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Team advisor for defining / refining “rules” </a:t>
              </a:r>
              <a:br>
                <a:rPr lang="en-US" sz="900" dirty="0"/>
              </a:br>
              <a:r>
                <a:rPr lang="en-US" sz="900" dirty="0"/>
                <a:t>and enabling continuous improvement</a:t>
              </a:r>
            </a:p>
            <a:p>
              <a:pPr algn="l" eaLnBrk="1" hangingPunct="1">
                <a:lnSpc>
                  <a:spcPct val="85000"/>
                </a:lnSpc>
                <a:spcBef>
                  <a:spcPct val="35000"/>
                </a:spcBef>
                <a:buClr>
                  <a:schemeClr val="accent1"/>
                </a:buClr>
                <a:buFont typeface="Wingdings" pitchFamily="2" charset="2"/>
                <a:buChar char="§"/>
              </a:pPr>
              <a:r>
                <a:rPr lang="en-US" sz="900" dirty="0"/>
                <a:t>Process enactment and enforcement</a:t>
              </a:r>
            </a:p>
            <a:p>
              <a:pPr algn="l" eaLnBrk="1" hangingPunct="1">
                <a:lnSpc>
                  <a:spcPct val="85000"/>
                </a:lnSpc>
                <a:spcBef>
                  <a:spcPct val="35000"/>
                </a:spcBef>
                <a:buClr>
                  <a:schemeClr val="accent1"/>
                </a:buClr>
                <a:buFont typeface="Wingdings" pitchFamily="2" charset="2"/>
                <a:buChar char="§"/>
              </a:pPr>
              <a:r>
                <a:rPr lang="en-US" sz="900" dirty="0"/>
                <a:t>In-context collaboration shows team members and status of their work</a:t>
              </a:r>
            </a:p>
            <a:p>
              <a:pPr algn="l" eaLnBrk="1" hangingPunct="1">
                <a:lnSpc>
                  <a:spcPct val="85000"/>
                </a:lnSpc>
                <a:spcBef>
                  <a:spcPct val="35000"/>
                </a:spcBef>
                <a:buClr>
                  <a:schemeClr val="accent1"/>
                </a:buClr>
                <a:buFont typeface="Wingdings" pitchFamily="2" charset="2"/>
                <a:buChar char="§"/>
              </a:pPr>
              <a:endParaRPr lang="en-US" sz="1400" dirty="0"/>
            </a:p>
          </p:txBody>
        </p:sp>
        <p:sp>
          <p:nvSpPr>
            <p:cNvPr id="10" name="Text Box 8"/>
            <p:cNvSpPr txBox="1">
              <a:spLocks noChangeArrowheads="1"/>
            </p:cNvSpPr>
            <p:nvPr/>
          </p:nvSpPr>
          <p:spPr bwMode="auto">
            <a:xfrm>
              <a:off x="351279" y="5615124"/>
              <a:ext cx="4010024" cy="990333"/>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Single structure for project related artifacts</a:t>
              </a:r>
            </a:p>
            <a:p>
              <a:pPr algn="l" eaLnBrk="1" hangingPunct="1">
                <a:lnSpc>
                  <a:spcPct val="85000"/>
                </a:lnSpc>
                <a:spcBef>
                  <a:spcPct val="35000"/>
                </a:spcBef>
                <a:buClr>
                  <a:schemeClr val="accent1"/>
                </a:buClr>
                <a:buFont typeface="Wingdings" pitchFamily="2" charset="2"/>
                <a:buChar char="§"/>
              </a:pPr>
              <a:r>
                <a:rPr lang="en-US" sz="900" dirty="0"/>
                <a:t>World-class team on-boarding / </a:t>
              </a:r>
              <a:r>
                <a:rPr lang="en-US" sz="900" dirty="0" smtClean="0"/>
                <a:t>off boarding </a:t>
              </a:r>
              <a:r>
                <a:rPr lang="en-US" sz="900" dirty="0"/>
                <a:t>including team membership, sub-teams and project inheritance</a:t>
              </a:r>
            </a:p>
            <a:p>
              <a:pPr algn="l" eaLnBrk="1" hangingPunct="1">
                <a:lnSpc>
                  <a:spcPct val="85000"/>
                </a:lnSpc>
                <a:spcBef>
                  <a:spcPct val="35000"/>
                </a:spcBef>
                <a:buClr>
                  <a:schemeClr val="accent1"/>
                </a:buClr>
                <a:buFont typeface="Wingdings" pitchFamily="2" charset="2"/>
                <a:buChar char="§"/>
              </a:pPr>
              <a:r>
                <a:rPr lang="en-US" sz="900" dirty="0"/>
                <a:t>Role-based operational control for flexible definition of process and capabilities</a:t>
              </a:r>
            </a:p>
          </p:txBody>
        </p:sp>
        <p:sp>
          <p:nvSpPr>
            <p:cNvPr id="11" name="Text Box 9"/>
            <p:cNvSpPr txBox="1">
              <a:spLocks noChangeArrowheads="1"/>
            </p:cNvSpPr>
            <p:nvPr/>
          </p:nvSpPr>
          <p:spPr bwMode="auto">
            <a:xfrm>
              <a:off x="3405629" y="5117139"/>
              <a:ext cx="2101850" cy="33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6F82"/>
                  </a:solidFill>
                </a:rPr>
                <a:t>Jazz Team Server</a:t>
              </a:r>
            </a:p>
          </p:txBody>
        </p:sp>
        <p:sp>
          <p:nvSpPr>
            <p:cNvPr id="12" name="Text Box 11"/>
            <p:cNvSpPr txBox="1">
              <a:spLocks noChangeArrowheads="1"/>
            </p:cNvSpPr>
            <p:nvPr/>
          </p:nvSpPr>
          <p:spPr bwMode="auto">
            <a:xfrm>
              <a:off x="281782" y="3071561"/>
              <a:ext cx="2697838" cy="184940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0"/>
                </a:spcBef>
                <a:buClr>
                  <a:schemeClr val="accent1"/>
                </a:buClr>
                <a:buFont typeface="Wingdings" pitchFamily="2" charset="2"/>
                <a:buChar char="§"/>
              </a:pPr>
              <a:r>
                <a:rPr lang="en-US" sz="800" dirty="0" smtClean="0"/>
                <a:t>Seamlessly share information</a:t>
              </a:r>
            </a:p>
            <a:p>
              <a:pPr algn="l" eaLnBrk="1" hangingPunct="1">
                <a:lnSpc>
                  <a:spcPct val="85000"/>
                </a:lnSpc>
                <a:spcBef>
                  <a:spcPct val="0"/>
                </a:spcBef>
                <a:buClr>
                  <a:schemeClr val="accent1"/>
                </a:buClr>
                <a:buFont typeface="Wingdings" pitchFamily="2" charset="2"/>
                <a:buChar char="§"/>
              </a:pPr>
              <a:r>
                <a:rPr lang="en-US" sz="800" dirty="0" smtClean="0"/>
                <a:t>Test authoring activities</a:t>
              </a:r>
            </a:p>
            <a:p>
              <a:pPr algn="l" eaLnBrk="1" hangingPunct="1">
                <a:lnSpc>
                  <a:spcPct val="85000"/>
                </a:lnSpc>
                <a:spcBef>
                  <a:spcPct val="0"/>
                </a:spcBef>
                <a:buClr>
                  <a:schemeClr val="accent1"/>
                </a:buClr>
                <a:buFont typeface="Wingdings" pitchFamily="2" charset="2"/>
                <a:buChar char="§"/>
              </a:pPr>
              <a:r>
                <a:rPr lang="en-US" sz="800" dirty="0" smtClean="0"/>
                <a:t>Project life cycle management</a:t>
              </a:r>
            </a:p>
            <a:p>
              <a:pPr algn="l" eaLnBrk="1" hangingPunct="1">
                <a:lnSpc>
                  <a:spcPct val="85000"/>
                </a:lnSpc>
                <a:spcBef>
                  <a:spcPct val="0"/>
                </a:spcBef>
                <a:buClr>
                  <a:schemeClr val="accent1"/>
                </a:buClr>
                <a:buFont typeface="Wingdings" pitchFamily="2" charset="2"/>
                <a:buChar char="§"/>
              </a:pPr>
              <a:r>
                <a:rPr lang="en-US" sz="800" dirty="0" smtClean="0"/>
                <a:t>Manage the manual testing effort</a:t>
              </a:r>
            </a:p>
            <a:p>
              <a:pPr algn="l" eaLnBrk="1" hangingPunct="1">
                <a:lnSpc>
                  <a:spcPct val="85000"/>
                </a:lnSpc>
                <a:spcBef>
                  <a:spcPct val="0"/>
                </a:spcBef>
                <a:buClr>
                  <a:schemeClr val="accent1"/>
                </a:buClr>
                <a:buFont typeface="Wingdings" pitchFamily="2" charset="2"/>
                <a:buChar char="§"/>
              </a:pPr>
              <a:r>
                <a:rPr lang="en-US" sz="800" dirty="0" smtClean="0"/>
                <a:t>Process awareness</a:t>
              </a:r>
            </a:p>
            <a:p>
              <a:pPr algn="l" eaLnBrk="1" hangingPunct="1">
                <a:lnSpc>
                  <a:spcPct val="85000"/>
                </a:lnSpc>
                <a:spcBef>
                  <a:spcPct val="0"/>
                </a:spcBef>
                <a:buClr>
                  <a:schemeClr val="accent1"/>
                </a:buClr>
                <a:buFont typeface="Wingdings" pitchFamily="2" charset="2"/>
                <a:buChar char="§"/>
              </a:pPr>
              <a:r>
                <a:rPr lang="en-US" sz="800" dirty="0" smtClean="0"/>
                <a:t>Define test process ,strategy and responsibilities </a:t>
              </a:r>
            </a:p>
            <a:p>
              <a:pPr algn="l" eaLnBrk="1" hangingPunct="1">
                <a:lnSpc>
                  <a:spcPct val="85000"/>
                </a:lnSpc>
                <a:spcBef>
                  <a:spcPct val="0"/>
                </a:spcBef>
                <a:buClr>
                  <a:schemeClr val="accent1"/>
                </a:buClr>
                <a:buFont typeface="Wingdings" pitchFamily="2" charset="2"/>
                <a:buChar char="§"/>
              </a:pPr>
              <a:r>
                <a:rPr lang="en-US" sz="800" dirty="0"/>
                <a:t>Dashboard provides an at-a-glance view of test artifacts, work item queries, event feeds, reports, and other items that are critical to understanding your </a:t>
              </a:r>
              <a:r>
                <a:rPr lang="en-US" sz="800" dirty="0" smtClean="0"/>
                <a:t>progress</a:t>
              </a:r>
            </a:p>
            <a:p>
              <a:pPr algn="l" eaLnBrk="1" hangingPunct="1">
                <a:lnSpc>
                  <a:spcPct val="85000"/>
                </a:lnSpc>
                <a:spcBef>
                  <a:spcPct val="0"/>
                </a:spcBef>
                <a:buClr>
                  <a:schemeClr val="accent1"/>
                </a:buClr>
                <a:buFont typeface="Wingdings" pitchFamily="2" charset="2"/>
                <a:buChar char="§"/>
              </a:pPr>
              <a:r>
                <a:rPr lang="en-US" sz="800" dirty="0" smtClean="0"/>
                <a:t>Migration capabilities from excel, word and xml files give a centralized place for storing test process information</a:t>
              </a:r>
              <a:endParaRPr lang="en-US" sz="900" dirty="0"/>
            </a:p>
          </p:txBody>
        </p:sp>
        <p:sp>
          <p:nvSpPr>
            <p:cNvPr id="13" name="Text Box 12"/>
            <p:cNvSpPr txBox="1">
              <a:spLocks noChangeArrowheads="1"/>
            </p:cNvSpPr>
            <p:nvPr/>
          </p:nvSpPr>
          <p:spPr bwMode="auto">
            <a:xfrm>
              <a:off x="897718" y="2621597"/>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Management</a:t>
              </a:r>
              <a:endParaRPr lang="en-US" b="1" dirty="0">
                <a:solidFill>
                  <a:srgbClr val="006F82"/>
                </a:solidFill>
              </a:endParaRPr>
            </a:p>
          </p:txBody>
        </p:sp>
        <p:sp>
          <p:nvSpPr>
            <p:cNvPr id="14" name="Text Box 14"/>
            <p:cNvSpPr txBox="1">
              <a:spLocks noChangeArrowheads="1"/>
            </p:cNvSpPr>
            <p:nvPr/>
          </p:nvSpPr>
          <p:spPr bwMode="auto">
            <a:xfrm>
              <a:off x="3900488" y="2599888"/>
              <a:ext cx="1360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Task </a:t>
              </a:r>
              <a:r>
                <a:rPr lang="en-US" b="1" dirty="0">
                  <a:solidFill>
                    <a:srgbClr val="006F82"/>
                  </a:solidFill>
                </a:rPr>
                <a:t>Items</a:t>
              </a:r>
            </a:p>
          </p:txBody>
        </p:sp>
        <p:sp>
          <p:nvSpPr>
            <p:cNvPr id="15" name="Text Box 15"/>
            <p:cNvSpPr txBox="1">
              <a:spLocks noChangeArrowheads="1"/>
            </p:cNvSpPr>
            <p:nvPr/>
          </p:nvSpPr>
          <p:spPr bwMode="auto">
            <a:xfrm>
              <a:off x="3138488" y="3040214"/>
              <a:ext cx="2724785" cy="177887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marL="171450" indent="-171450" algn="l" eaLnBrk="1" hangingPunct="1">
                <a:lnSpc>
                  <a:spcPct val="85000"/>
                </a:lnSpc>
                <a:spcBef>
                  <a:spcPct val="35000"/>
                </a:spcBef>
                <a:buClr>
                  <a:schemeClr val="accent1"/>
                </a:buClr>
                <a:buFont typeface="Arial" pitchFamily="34" charset="0"/>
                <a:buChar char="•"/>
              </a:pPr>
              <a:r>
                <a:rPr lang="en-US" sz="800" dirty="0"/>
                <a:t>Create, edit, and version test plans and test </a:t>
              </a:r>
              <a:r>
                <a:rPr lang="en-US" sz="800" dirty="0" smtClean="0"/>
                <a:t>cases and approve the same</a:t>
              </a:r>
            </a:p>
            <a:p>
              <a:pPr marL="171450" indent="-171450" algn="l" eaLnBrk="1" hangingPunct="1">
                <a:lnSpc>
                  <a:spcPct val="85000"/>
                </a:lnSpc>
                <a:spcBef>
                  <a:spcPct val="35000"/>
                </a:spcBef>
                <a:buClr>
                  <a:schemeClr val="accent1"/>
                </a:buClr>
                <a:buFont typeface="Arial" pitchFamily="34" charset="0"/>
                <a:buChar char="•"/>
              </a:pPr>
              <a:r>
                <a:rPr lang="en-US" sz="800" dirty="0" smtClean="0"/>
                <a:t>Assign </a:t>
              </a:r>
              <a:r>
                <a:rPr lang="en-US" sz="800" dirty="0"/>
                <a:t>work </a:t>
              </a:r>
              <a:r>
                <a:rPr lang="en-US" sz="800" dirty="0" smtClean="0"/>
                <a:t>items</a:t>
              </a:r>
            </a:p>
            <a:p>
              <a:pPr marL="171450" indent="-171450" algn="l" eaLnBrk="1" hangingPunct="1">
                <a:lnSpc>
                  <a:spcPct val="85000"/>
                </a:lnSpc>
                <a:spcBef>
                  <a:spcPct val="35000"/>
                </a:spcBef>
                <a:buClr>
                  <a:schemeClr val="accent1"/>
                </a:buClr>
                <a:buFont typeface="Arial" pitchFamily="34" charset="0"/>
                <a:buChar char="•"/>
              </a:pPr>
              <a:r>
                <a:rPr lang="en-US" sz="800" dirty="0"/>
                <a:t>Run and review reports to track project </a:t>
              </a:r>
              <a:r>
                <a:rPr lang="en-US" sz="800" dirty="0" smtClean="0"/>
                <a:t>status</a:t>
              </a:r>
            </a:p>
            <a:p>
              <a:pPr marL="171450" indent="-171450" algn="l" eaLnBrk="1" hangingPunct="1">
                <a:lnSpc>
                  <a:spcPct val="85000"/>
                </a:lnSpc>
                <a:spcBef>
                  <a:spcPct val="35000"/>
                </a:spcBef>
                <a:buClr>
                  <a:schemeClr val="accent1"/>
                </a:buClr>
                <a:buFont typeface="Arial" pitchFamily="34" charset="0"/>
                <a:buChar char="•"/>
              </a:pPr>
              <a:r>
                <a:rPr lang="en-US" sz="800" dirty="0" smtClean="0"/>
                <a:t>Create test execution records</a:t>
              </a:r>
            </a:p>
            <a:p>
              <a:pPr marL="171450" indent="-171450" algn="l" eaLnBrk="1" hangingPunct="1">
                <a:lnSpc>
                  <a:spcPct val="85000"/>
                </a:lnSpc>
                <a:spcBef>
                  <a:spcPct val="35000"/>
                </a:spcBef>
                <a:buClr>
                  <a:schemeClr val="accent1"/>
                </a:buClr>
                <a:buFont typeface="Arial" pitchFamily="34" charset="0"/>
                <a:buChar char="•"/>
              </a:pPr>
              <a:r>
                <a:rPr lang="en-US" sz="800" dirty="0" smtClean="0"/>
                <a:t>Run test execution records by manual and automated scripts</a:t>
              </a:r>
            </a:p>
            <a:p>
              <a:pPr marL="171450" indent="-171450" algn="l" eaLnBrk="1" hangingPunct="1">
                <a:lnSpc>
                  <a:spcPct val="85000"/>
                </a:lnSpc>
                <a:spcBef>
                  <a:spcPct val="35000"/>
                </a:spcBef>
                <a:buClr>
                  <a:schemeClr val="accent1"/>
                </a:buClr>
                <a:buFont typeface="Arial" pitchFamily="34" charset="0"/>
                <a:buChar char="•"/>
              </a:pPr>
              <a:r>
                <a:rPr lang="en-US" sz="800" dirty="0" smtClean="0"/>
                <a:t>Create, reuse and review  test cases and manual test scripts</a:t>
              </a:r>
            </a:p>
            <a:p>
              <a:pPr marL="171450" indent="-171450" algn="l" eaLnBrk="1" hangingPunct="1">
                <a:lnSpc>
                  <a:spcPct val="85000"/>
                </a:lnSpc>
                <a:spcBef>
                  <a:spcPct val="35000"/>
                </a:spcBef>
                <a:buClr>
                  <a:schemeClr val="accent1"/>
                </a:buClr>
                <a:buFont typeface="Arial" pitchFamily="34" charset="0"/>
                <a:buChar char="•"/>
              </a:pPr>
              <a:r>
                <a:rPr lang="en-US" sz="800" dirty="0" smtClean="0"/>
                <a:t>Request, fulfill and manage test lab resources   </a:t>
              </a:r>
              <a:endParaRPr lang="en-US" sz="900" u="sng" dirty="0" smtClean="0"/>
            </a:p>
          </p:txBody>
        </p:sp>
        <p:sp>
          <p:nvSpPr>
            <p:cNvPr id="16" name="AutoShape 16"/>
            <p:cNvSpPr>
              <a:spLocks noChangeArrowheads="1"/>
            </p:cNvSpPr>
            <p:nvPr/>
          </p:nvSpPr>
          <p:spPr bwMode="auto">
            <a:xfrm>
              <a:off x="5973765" y="2530037"/>
              <a:ext cx="2970211"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17" name="Text Box 17"/>
            <p:cNvSpPr txBox="1">
              <a:spLocks noChangeArrowheads="1"/>
            </p:cNvSpPr>
            <p:nvPr/>
          </p:nvSpPr>
          <p:spPr bwMode="auto">
            <a:xfrm>
              <a:off x="6041660" y="2915398"/>
              <a:ext cx="2854691" cy="193560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800" dirty="0" smtClean="0"/>
                <a:t>Complete CLM and end to end traceability of test to requirements for complete validation</a:t>
              </a:r>
            </a:p>
            <a:p>
              <a:pPr algn="l" eaLnBrk="1" hangingPunct="1">
                <a:lnSpc>
                  <a:spcPct val="85000"/>
                </a:lnSpc>
                <a:spcBef>
                  <a:spcPct val="35000"/>
                </a:spcBef>
                <a:buClr>
                  <a:schemeClr val="accent1"/>
                </a:buClr>
                <a:buFont typeface="Wingdings" pitchFamily="2" charset="2"/>
                <a:buChar char="§"/>
              </a:pPr>
              <a:r>
                <a:rPr lang="en-US" sz="800" dirty="0" smtClean="0"/>
                <a:t>Shipping high quality defect free product and meeting customer needs.</a:t>
              </a:r>
            </a:p>
            <a:p>
              <a:pPr algn="l" eaLnBrk="1" hangingPunct="1">
                <a:lnSpc>
                  <a:spcPct val="85000"/>
                </a:lnSpc>
                <a:spcBef>
                  <a:spcPct val="35000"/>
                </a:spcBef>
                <a:buClr>
                  <a:schemeClr val="accent1"/>
                </a:buClr>
                <a:buFont typeface="Wingdings" pitchFamily="2" charset="2"/>
                <a:buChar char="§"/>
              </a:pPr>
              <a:r>
                <a:rPr lang="en-US" sz="800" dirty="0" smtClean="0"/>
                <a:t>To meet stringent deadlines and facilitate collaboration between development and testing teams</a:t>
              </a:r>
            </a:p>
            <a:p>
              <a:pPr algn="l" eaLnBrk="1" hangingPunct="1">
                <a:lnSpc>
                  <a:spcPct val="85000"/>
                </a:lnSpc>
                <a:spcBef>
                  <a:spcPct val="35000"/>
                </a:spcBef>
                <a:buClr>
                  <a:schemeClr val="accent1"/>
                </a:buClr>
                <a:buFont typeface="Wingdings" pitchFamily="2" charset="2"/>
                <a:buChar char="§"/>
              </a:pPr>
              <a:r>
                <a:rPr lang="en-US" sz="800" dirty="0" smtClean="0"/>
                <a:t>Smooth and consistent project workflow ensuring customer satisfaction</a:t>
              </a:r>
            </a:p>
            <a:p>
              <a:pPr algn="l" eaLnBrk="1" hangingPunct="1">
                <a:lnSpc>
                  <a:spcPct val="85000"/>
                </a:lnSpc>
                <a:spcBef>
                  <a:spcPct val="35000"/>
                </a:spcBef>
                <a:buClr>
                  <a:schemeClr val="accent1"/>
                </a:buClr>
                <a:buFont typeface="Wingdings" pitchFamily="2" charset="2"/>
                <a:buChar char="§"/>
              </a:pPr>
              <a:r>
                <a:rPr lang="en-US" sz="800" dirty="0" smtClean="0"/>
                <a:t>Integration capabilities with other test execution products and other products, requirements management products, change management allow business to achieve a common goal of fast delivery.</a:t>
              </a:r>
              <a:endParaRPr lang="en-US" sz="800" dirty="0"/>
            </a:p>
          </p:txBody>
        </p:sp>
        <p:sp>
          <p:nvSpPr>
            <p:cNvPr id="18" name="AutoShape 18"/>
            <p:cNvSpPr>
              <a:spLocks noChangeArrowheads="1"/>
            </p:cNvSpPr>
            <p:nvPr/>
          </p:nvSpPr>
          <p:spPr bwMode="auto">
            <a:xfrm>
              <a:off x="6107113" y="2580838"/>
              <a:ext cx="2789237"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38100" algn="ctr">
                  <a:solidFill>
                    <a:srgbClr val="006F8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AutoShape 21"/>
            <p:cNvSpPr>
              <a:spLocks noChangeArrowheads="1"/>
            </p:cNvSpPr>
            <p:nvPr/>
          </p:nvSpPr>
          <p:spPr bwMode="auto">
            <a:xfrm>
              <a:off x="4676775" y="1092051"/>
              <a:ext cx="4200525" cy="144093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Project </a:t>
              </a:r>
              <a:r>
                <a:rPr lang="en-US" b="1" dirty="0" smtClean="0">
                  <a:solidFill>
                    <a:srgbClr val="006F82"/>
                  </a:solidFill>
                </a:rPr>
                <a:t>Transparency</a:t>
              </a:r>
            </a:p>
            <a:p>
              <a:r>
                <a:rPr lang="en-US" sz="900" b="1" dirty="0"/>
                <a:t>Collaborate—share project information and status updates seamlessly </a:t>
              </a:r>
              <a:r>
                <a:rPr lang="en-US" sz="900" b="1" dirty="0" smtClean="0"/>
                <a:t>Automate—reduce </a:t>
              </a:r>
              <a:r>
                <a:rPr lang="en-US" sz="900" b="1" dirty="0"/>
                <a:t>labor-intensive activities to accelerate project schedules.</a:t>
              </a:r>
            </a:p>
            <a:p>
              <a:r>
                <a:rPr lang="en-US" sz="900" b="1" dirty="0"/>
                <a:t>Govern—understand and report on project metrics to enable accurate, reliable and timely release decisions.</a:t>
              </a:r>
            </a:p>
            <a:p>
              <a:endParaRPr lang="en-US" sz="900" b="1" dirty="0"/>
            </a:p>
            <a:p>
              <a:endParaRPr lang="en-US" sz="1050" b="1" dirty="0" smtClean="0">
                <a:solidFill>
                  <a:srgbClr val="006F82"/>
                </a:solidFill>
              </a:endParaRPr>
            </a:p>
          </p:txBody>
        </p:sp>
        <p:sp>
          <p:nvSpPr>
            <p:cNvPr id="20" name="Rectangle 2"/>
            <p:cNvSpPr>
              <a:spLocks noChangeArrowheads="1"/>
            </p:cNvSpPr>
            <p:nvPr/>
          </p:nvSpPr>
          <p:spPr bwMode="auto">
            <a:xfrm>
              <a:off x="2259645" y="259629"/>
              <a:ext cx="4393818" cy="62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3200" b="1" dirty="0">
                  <a:solidFill>
                    <a:schemeClr val="bg1">
                      <a:lumMod val="50000"/>
                    </a:schemeClr>
                  </a:solidFill>
                  <a:latin typeface="Arial Narrow" panose="020B0606020202030204" pitchFamily="34" charset="0"/>
                  <a:ea typeface="+mj-ea"/>
                  <a:cs typeface="Arial" pitchFamily="34" charset="0"/>
                </a:rPr>
                <a:t>Rational Quality Manager</a:t>
              </a:r>
            </a:p>
          </p:txBody>
        </p:sp>
        <p:sp>
          <p:nvSpPr>
            <p:cNvPr id="21" name="Text Box 14"/>
            <p:cNvSpPr txBox="1">
              <a:spLocks noChangeArrowheads="1"/>
            </p:cNvSpPr>
            <p:nvPr/>
          </p:nvSpPr>
          <p:spPr bwMode="auto">
            <a:xfrm>
              <a:off x="6304146" y="2520864"/>
              <a:ext cx="2054539" cy="4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smtClean="0">
                  <a:solidFill>
                    <a:srgbClr val="006F82"/>
                  </a:solidFill>
                </a:rPr>
                <a:t>Business Goals</a:t>
              </a:r>
              <a:endParaRPr lang="en-US" b="1" dirty="0">
                <a:solidFill>
                  <a:srgbClr val="006F82"/>
                </a:solidFill>
              </a:endParaRPr>
            </a:p>
          </p:txBody>
        </p:sp>
        <p:sp>
          <p:nvSpPr>
            <p:cNvPr id="22" name="AutoShape 21"/>
            <p:cNvSpPr>
              <a:spLocks noChangeArrowheads="1"/>
            </p:cNvSpPr>
            <p:nvPr/>
          </p:nvSpPr>
          <p:spPr bwMode="auto">
            <a:xfrm>
              <a:off x="256029" y="1016583"/>
              <a:ext cx="4200525" cy="1523507"/>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smtClean="0">
                  <a:solidFill>
                    <a:srgbClr val="006F82"/>
                  </a:solidFill>
                </a:rPr>
                <a:t>EXECUTION PLANNING</a:t>
              </a:r>
            </a:p>
            <a:p>
              <a:pPr>
                <a:buFont typeface="Wingdings" pitchFamily="2" charset="2"/>
                <a:buChar char="§"/>
              </a:pPr>
              <a:r>
                <a:rPr lang="en-US" sz="900" dirty="0" smtClean="0"/>
                <a:t> </a:t>
              </a:r>
              <a:r>
                <a:rPr lang="en-US" sz="900" dirty="0"/>
                <a:t>Identify and define </a:t>
              </a:r>
              <a:r>
                <a:rPr lang="en-US" sz="900" dirty="0" smtClean="0"/>
                <a:t>requirements</a:t>
              </a:r>
            </a:p>
            <a:p>
              <a:pPr>
                <a:buFont typeface="Wingdings" pitchFamily="2" charset="2"/>
                <a:buChar char="§"/>
              </a:pPr>
              <a:r>
                <a:rPr lang="en-US" sz="900" dirty="0"/>
                <a:t>Develop test </a:t>
              </a:r>
              <a:r>
                <a:rPr lang="en-US" sz="900" dirty="0" smtClean="0"/>
                <a:t>plans</a:t>
              </a:r>
            </a:p>
            <a:p>
              <a:pPr>
                <a:buFont typeface="Wingdings" pitchFamily="2" charset="2"/>
                <a:buChar char="§"/>
              </a:pPr>
              <a:r>
                <a:rPr lang="en-US" sz="900" dirty="0"/>
                <a:t>Develop test </a:t>
              </a:r>
              <a:r>
                <a:rPr lang="en-US" sz="900" dirty="0" smtClean="0"/>
                <a:t>cases</a:t>
              </a:r>
            </a:p>
            <a:p>
              <a:pPr>
                <a:buFont typeface="Wingdings" pitchFamily="2" charset="2"/>
                <a:buChar char="§"/>
              </a:pPr>
              <a:r>
                <a:rPr lang="en-US" sz="900" dirty="0"/>
                <a:t>Monitor test </a:t>
              </a:r>
              <a:r>
                <a:rPr lang="en-US" sz="900" dirty="0" smtClean="0"/>
                <a:t>construction</a:t>
              </a:r>
            </a:p>
            <a:p>
              <a:pPr>
                <a:buFont typeface="Wingdings" pitchFamily="2" charset="2"/>
                <a:buChar char="§"/>
              </a:pPr>
              <a:r>
                <a:rPr lang="en-US" sz="900" dirty="0"/>
                <a:t>Plan test execution and </a:t>
              </a:r>
              <a:r>
                <a:rPr lang="en-US" sz="900" dirty="0" smtClean="0"/>
                <a:t>recording</a:t>
              </a:r>
            </a:p>
            <a:p>
              <a:pPr>
                <a:buFont typeface="Wingdings" pitchFamily="2" charset="2"/>
                <a:buChar char="§"/>
              </a:pPr>
              <a:r>
                <a:rPr lang="en-US" sz="900" dirty="0"/>
                <a:t>Track test efforts</a:t>
              </a:r>
            </a:p>
          </p:txBody>
        </p:sp>
      </p:grpSp>
    </p:spTree>
    <p:extLst>
      <p:ext uri="{BB962C8B-B14F-4D97-AF65-F5344CB8AC3E}">
        <p14:creationId xmlns:p14="http://schemas.microsoft.com/office/powerpoint/2010/main" val="4131991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2517" y="734632"/>
            <a:ext cx="8866745" cy="5058342"/>
            <a:chOff x="97631" y="274653"/>
            <a:chExt cx="8846346" cy="6439660"/>
          </a:xfrm>
        </p:grpSpPr>
        <p:sp>
          <p:nvSpPr>
            <p:cNvPr id="5" name="AutoShape 13"/>
            <p:cNvSpPr>
              <a:spLocks noChangeArrowheads="1"/>
            </p:cNvSpPr>
            <p:nvPr/>
          </p:nvSpPr>
          <p:spPr bwMode="auto">
            <a:xfrm>
              <a:off x="6139425" y="2520864"/>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a:p>
          </p:txBody>
        </p:sp>
        <p:sp>
          <p:nvSpPr>
            <p:cNvPr id="6" name="AutoShape 3"/>
            <p:cNvSpPr>
              <a:spLocks noChangeArrowheads="1"/>
            </p:cNvSpPr>
            <p:nvPr/>
          </p:nvSpPr>
          <p:spPr bwMode="auto">
            <a:xfrm>
              <a:off x="213519" y="2599889"/>
              <a:ext cx="2829718"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7" name="AutoShape 4"/>
            <p:cNvSpPr>
              <a:spLocks noChangeArrowheads="1"/>
            </p:cNvSpPr>
            <p:nvPr/>
          </p:nvSpPr>
          <p:spPr bwMode="auto">
            <a:xfrm>
              <a:off x="3043238" y="2557025"/>
              <a:ext cx="2930525"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8" name="AutoShape 6"/>
            <p:cNvSpPr>
              <a:spLocks noChangeArrowheads="1"/>
            </p:cNvSpPr>
            <p:nvPr/>
          </p:nvSpPr>
          <p:spPr bwMode="auto">
            <a:xfrm>
              <a:off x="97631" y="5015284"/>
              <a:ext cx="8821739" cy="1671637"/>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9" name="Text Box 7"/>
            <p:cNvSpPr txBox="1">
              <a:spLocks noChangeArrowheads="1"/>
            </p:cNvSpPr>
            <p:nvPr/>
          </p:nvSpPr>
          <p:spPr bwMode="auto">
            <a:xfrm>
              <a:off x="4676775" y="5544720"/>
              <a:ext cx="4219575" cy="1169593"/>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Team advisor for defining / refining “rules” </a:t>
              </a:r>
              <a:br>
                <a:rPr lang="en-US" sz="900" dirty="0"/>
              </a:br>
              <a:r>
                <a:rPr lang="en-US" sz="900" dirty="0"/>
                <a:t>and enabling continuous improvement</a:t>
              </a:r>
            </a:p>
            <a:p>
              <a:pPr algn="l" eaLnBrk="1" hangingPunct="1">
                <a:lnSpc>
                  <a:spcPct val="85000"/>
                </a:lnSpc>
                <a:spcBef>
                  <a:spcPct val="35000"/>
                </a:spcBef>
                <a:buClr>
                  <a:schemeClr val="accent1"/>
                </a:buClr>
                <a:buFont typeface="Wingdings" pitchFamily="2" charset="2"/>
                <a:buChar char="§"/>
              </a:pPr>
              <a:r>
                <a:rPr lang="en-US" sz="900" dirty="0"/>
                <a:t>Process enactment and enforcement</a:t>
              </a:r>
            </a:p>
            <a:p>
              <a:pPr algn="l" eaLnBrk="1" hangingPunct="1">
                <a:lnSpc>
                  <a:spcPct val="85000"/>
                </a:lnSpc>
                <a:spcBef>
                  <a:spcPct val="35000"/>
                </a:spcBef>
                <a:buClr>
                  <a:schemeClr val="accent1"/>
                </a:buClr>
                <a:buFont typeface="Wingdings" pitchFamily="2" charset="2"/>
                <a:buChar char="§"/>
              </a:pPr>
              <a:r>
                <a:rPr lang="en-US" sz="900" dirty="0"/>
                <a:t>In-context collaboration shows team members and status of their work</a:t>
              </a:r>
            </a:p>
            <a:p>
              <a:pPr algn="l" eaLnBrk="1" hangingPunct="1">
                <a:lnSpc>
                  <a:spcPct val="85000"/>
                </a:lnSpc>
                <a:spcBef>
                  <a:spcPct val="35000"/>
                </a:spcBef>
                <a:buClr>
                  <a:schemeClr val="accent1"/>
                </a:buClr>
                <a:buFont typeface="Wingdings" pitchFamily="2" charset="2"/>
                <a:buChar char="§"/>
              </a:pPr>
              <a:endParaRPr lang="en-US" sz="1400" dirty="0"/>
            </a:p>
          </p:txBody>
        </p:sp>
        <p:sp>
          <p:nvSpPr>
            <p:cNvPr id="10" name="Text Box 8"/>
            <p:cNvSpPr txBox="1">
              <a:spLocks noChangeArrowheads="1"/>
            </p:cNvSpPr>
            <p:nvPr/>
          </p:nvSpPr>
          <p:spPr bwMode="auto">
            <a:xfrm>
              <a:off x="351279" y="5615124"/>
              <a:ext cx="4010024" cy="990333"/>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900" dirty="0"/>
                <a:t>Single structure for project related artifacts</a:t>
              </a:r>
            </a:p>
            <a:p>
              <a:pPr algn="l" eaLnBrk="1" hangingPunct="1">
                <a:lnSpc>
                  <a:spcPct val="85000"/>
                </a:lnSpc>
                <a:spcBef>
                  <a:spcPct val="35000"/>
                </a:spcBef>
                <a:buClr>
                  <a:schemeClr val="accent1"/>
                </a:buClr>
                <a:buFont typeface="Wingdings" pitchFamily="2" charset="2"/>
                <a:buChar char="§"/>
              </a:pPr>
              <a:r>
                <a:rPr lang="en-US" sz="900" dirty="0"/>
                <a:t>World-class team on-boarding / </a:t>
              </a:r>
              <a:r>
                <a:rPr lang="en-US" sz="900" dirty="0" smtClean="0"/>
                <a:t>off boarding </a:t>
              </a:r>
              <a:r>
                <a:rPr lang="en-US" sz="900" dirty="0"/>
                <a:t>including team membership, sub-teams and project inheritance</a:t>
              </a:r>
            </a:p>
            <a:p>
              <a:pPr algn="l" eaLnBrk="1" hangingPunct="1">
                <a:lnSpc>
                  <a:spcPct val="85000"/>
                </a:lnSpc>
                <a:spcBef>
                  <a:spcPct val="35000"/>
                </a:spcBef>
                <a:buClr>
                  <a:schemeClr val="accent1"/>
                </a:buClr>
                <a:buFont typeface="Wingdings" pitchFamily="2" charset="2"/>
                <a:buChar char="§"/>
              </a:pPr>
              <a:r>
                <a:rPr lang="en-US" sz="900" dirty="0"/>
                <a:t>Role-based operational control for flexible definition of process and capabilities</a:t>
              </a:r>
            </a:p>
          </p:txBody>
        </p:sp>
        <p:sp>
          <p:nvSpPr>
            <p:cNvPr id="11" name="Text Box 9"/>
            <p:cNvSpPr txBox="1">
              <a:spLocks noChangeArrowheads="1"/>
            </p:cNvSpPr>
            <p:nvPr/>
          </p:nvSpPr>
          <p:spPr bwMode="auto">
            <a:xfrm>
              <a:off x="3405629" y="5117139"/>
              <a:ext cx="2101850" cy="33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6F82"/>
                  </a:solidFill>
                </a:rPr>
                <a:t>Jazz Team Server</a:t>
              </a:r>
            </a:p>
          </p:txBody>
        </p:sp>
        <p:sp>
          <p:nvSpPr>
            <p:cNvPr id="12" name="Text Box 11"/>
            <p:cNvSpPr txBox="1">
              <a:spLocks noChangeArrowheads="1"/>
            </p:cNvSpPr>
            <p:nvPr/>
          </p:nvSpPr>
          <p:spPr bwMode="auto">
            <a:xfrm>
              <a:off x="281782" y="3071560"/>
              <a:ext cx="2697838" cy="146639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0"/>
                </a:spcBef>
                <a:buClr>
                  <a:schemeClr val="accent1"/>
                </a:buClr>
                <a:buFont typeface="Wingdings" pitchFamily="2" charset="2"/>
                <a:buChar char="§"/>
              </a:pPr>
              <a:r>
                <a:rPr lang="en-US" sz="900" dirty="0" smtClean="0"/>
                <a:t>To implement traceability between Requirements and code and further to test</a:t>
              </a:r>
            </a:p>
            <a:p>
              <a:pPr algn="l" eaLnBrk="1" hangingPunct="1">
                <a:lnSpc>
                  <a:spcPct val="85000"/>
                </a:lnSpc>
                <a:buClr>
                  <a:schemeClr val="accent1"/>
                </a:buClr>
                <a:buFont typeface="Wingdings" pitchFamily="2" charset="2"/>
                <a:buChar char="§"/>
              </a:pPr>
              <a:r>
                <a:rPr lang="en-US" sz="900" dirty="0"/>
                <a:t>Manage design reviews in a team environment</a:t>
              </a:r>
            </a:p>
            <a:p>
              <a:pPr algn="l" eaLnBrk="1" hangingPunct="1">
                <a:lnSpc>
                  <a:spcPct val="85000"/>
                </a:lnSpc>
                <a:buClr>
                  <a:schemeClr val="accent1"/>
                </a:buClr>
                <a:buFont typeface="Wingdings" pitchFamily="2" charset="2"/>
                <a:buChar char="§"/>
              </a:pPr>
              <a:r>
                <a:rPr lang="en-US" sz="900" dirty="0"/>
                <a:t>Use dashboards for real-time team collaboration</a:t>
              </a:r>
            </a:p>
            <a:p>
              <a:pPr algn="l" eaLnBrk="1" hangingPunct="1">
                <a:lnSpc>
                  <a:spcPct val="85000"/>
                </a:lnSpc>
                <a:buClr>
                  <a:schemeClr val="accent1"/>
                </a:buClr>
                <a:buFont typeface="Wingdings" pitchFamily="2" charset="2"/>
                <a:buChar char="§"/>
              </a:pPr>
              <a:r>
                <a:rPr lang="en-US" sz="900" dirty="0"/>
                <a:t>Create reports to communicate model information</a:t>
              </a:r>
              <a:endParaRPr lang="en-US" sz="900" dirty="0" smtClean="0"/>
            </a:p>
            <a:p>
              <a:pPr algn="l" eaLnBrk="1" hangingPunct="1">
                <a:lnSpc>
                  <a:spcPct val="85000"/>
                </a:lnSpc>
                <a:buClr>
                  <a:schemeClr val="accent1"/>
                </a:buClr>
                <a:buFont typeface="Wingdings" pitchFamily="2" charset="2"/>
                <a:buChar char="§"/>
              </a:pPr>
              <a:r>
                <a:rPr lang="en-US" sz="900" dirty="0"/>
                <a:t>Identify the key capabilities of the Design Management offering</a:t>
              </a:r>
            </a:p>
          </p:txBody>
        </p:sp>
        <p:sp>
          <p:nvSpPr>
            <p:cNvPr id="13" name="Text Box 12"/>
            <p:cNvSpPr txBox="1">
              <a:spLocks noChangeArrowheads="1"/>
            </p:cNvSpPr>
            <p:nvPr/>
          </p:nvSpPr>
          <p:spPr bwMode="auto">
            <a:xfrm>
              <a:off x="897718" y="2621597"/>
              <a:ext cx="15953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Management</a:t>
              </a:r>
              <a:endParaRPr lang="en-US" b="1" dirty="0">
                <a:solidFill>
                  <a:srgbClr val="006F82"/>
                </a:solidFill>
              </a:endParaRPr>
            </a:p>
          </p:txBody>
        </p:sp>
        <p:sp>
          <p:nvSpPr>
            <p:cNvPr id="14" name="Text Box 14"/>
            <p:cNvSpPr txBox="1">
              <a:spLocks noChangeArrowheads="1"/>
            </p:cNvSpPr>
            <p:nvPr/>
          </p:nvSpPr>
          <p:spPr bwMode="auto">
            <a:xfrm>
              <a:off x="3877960" y="2437409"/>
              <a:ext cx="1360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Task </a:t>
              </a:r>
              <a:r>
                <a:rPr lang="en-US" b="1" dirty="0">
                  <a:solidFill>
                    <a:srgbClr val="006F82"/>
                  </a:solidFill>
                </a:rPr>
                <a:t>Items</a:t>
              </a:r>
            </a:p>
          </p:txBody>
        </p:sp>
        <p:sp>
          <p:nvSpPr>
            <p:cNvPr id="15" name="Text Box 15"/>
            <p:cNvSpPr txBox="1">
              <a:spLocks noChangeArrowheads="1"/>
            </p:cNvSpPr>
            <p:nvPr/>
          </p:nvSpPr>
          <p:spPr bwMode="auto">
            <a:xfrm>
              <a:off x="3043238" y="2832475"/>
              <a:ext cx="2930526" cy="220204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marL="171450" indent="-171450" algn="l" eaLnBrk="1" hangingPunct="1">
                <a:lnSpc>
                  <a:spcPct val="85000"/>
                </a:lnSpc>
                <a:spcBef>
                  <a:spcPct val="35000"/>
                </a:spcBef>
                <a:buClr>
                  <a:schemeClr val="accent1"/>
                </a:buClr>
                <a:buFont typeface="Arial" pitchFamily="34" charset="0"/>
                <a:buChar char="•"/>
              </a:pPr>
              <a:r>
                <a:rPr lang="en-US" sz="800" dirty="0"/>
                <a:t>A central design hub stores all designs and makes them searchable and accessible to global extended teams.</a:t>
              </a:r>
            </a:p>
            <a:p>
              <a:pPr marL="171450" indent="-171450" algn="l" eaLnBrk="1" hangingPunct="1">
                <a:lnSpc>
                  <a:spcPct val="85000"/>
                </a:lnSpc>
                <a:spcBef>
                  <a:spcPct val="35000"/>
                </a:spcBef>
                <a:buClr>
                  <a:schemeClr val="accent1"/>
                </a:buClr>
                <a:buFont typeface="Arial" pitchFamily="34" charset="0"/>
                <a:buChar char="•"/>
              </a:pPr>
              <a:r>
                <a:rPr lang="en-US" sz="800" dirty="0"/>
                <a:t>An intuitive web client allows access to designs from virtually anywhere and enhances stakeholder collaboration.</a:t>
              </a:r>
            </a:p>
            <a:p>
              <a:pPr marL="171450" indent="-171450" algn="l" eaLnBrk="1" hangingPunct="1">
                <a:lnSpc>
                  <a:spcPct val="85000"/>
                </a:lnSpc>
                <a:spcBef>
                  <a:spcPct val="35000"/>
                </a:spcBef>
                <a:buClr>
                  <a:schemeClr val="accent1"/>
                </a:buClr>
                <a:buFont typeface="Arial" pitchFamily="34" charset="0"/>
                <a:buChar char="•"/>
              </a:pPr>
              <a:r>
                <a:rPr lang="en-US" sz="800" dirty="0"/>
                <a:t>Customizable tools and dashboards improve productivity with automated workflows and real-time status of the latest design activities.</a:t>
              </a:r>
            </a:p>
            <a:p>
              <a:pPr marL="171450" indent="-171450" algn="l" eaLnBrk="1" hangingPunct="1">
                <a:lnSpc>
                  <a:spcPct val="85000"/>
                </a:lnSpc>
                <a:spcBef>
                  <a:spcPct val="35000"/>
                </a:spcBef>
                <a:buClr>
                  <a:schemeClr val="accent1"/>
                </a:buClr>
                <a:buFont typeface="Arial" pitchFamily="34" charset="0"/>
                <a:buChar char="•"/>
              </a:pPr>
              <a:r>
                <a:rPr lang="en-US" sz="800" dirty="0"/>
                <a:t>Automated reports and documents can be generated from all relevant data sources using the Rational Publishing Engine.</a:t>
              </a:r>
            </a:p>
            <a:p>
              <a:pPr marL="171450" indent="-171450" algn="l" eaLnBrk="1" hangingPunct="1">
                <a:lnSpc>
                  <a:spcPct val="85000"/>
                </a:lnSpc>
                <a:spcBef>
                  <a:spcPct val="35000"/>
                </a:spcBef>
                <a:buClr>
                  <a:schemeClr val="accent1"/>
                </a:buClr>
                <a:buFont typeface="Arial" pitchFamily="34" charset="0"/>
                <a:buChar char="•"/>
              </a:pPr>
              <a:r>
                <a:rPr lang="en-US" sz="800" dirty="0"/>
                <a:t>A flexible, extensible architecture allows you to assemble your own software delivery platform, relying on your preferred vendors and solutions.</a:t>
              </a:r>
              <a:endParaRPr lang="en-US" sz="800" dirty="0" smtClean="0"/>
            </a:p>
          </p:txBody>
        </p:sp>
        <p:sp>
          <p:nvSpPr>
            <p:cNvPr id="16" name="AutoShape 16"/>
            <p:cNvSpPr>
              <a:spLocks noChangeArrowheads="1"/>
            </p:cNvSpPr>
            <p:nvPr/>
          </p:nvSpPr>
          <p:spPr bwMode="auto">
            <a:xfrm>
              <a:off x="5973765" y="2530037"/>
              <a:ext cx="2970211" cy="240664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a:p>
          </p:txBody>
        </p:sp>
        <p:sp>
          <p:nvSpPr>
            <p:cNvPr id="17" name="Text Box 17"/>
            <p:cNvSpPr txBox="1">
              <a:spLocks noChangeArrowheads="1"/>
            </p:cNvSpPr>
            <p:nvPr/>
          </p:nvSpPr>
          <p:spPr bwMode="auto">
            <a:xfrm>
              <a:off x="6041660" y="2915398"/>
              <a:ext cx="2854691" cy="19904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800" dirty="0"/>
                <a:t>Use Design Management with Rhapsody and Simulink to allow models to be consumable by a much wider audience</a:t>
              </a:r>
              <a:r>
                <a:rPr lang="en-US" sz="800" dirty="0" smtClean="0"/>
                <a:t>..</a:t>
              </a:r>
            </a:p>
            <a:p>
              <a:pPr algn="l" eaLnBrk="1" hangingPunct="1">
                <a:lnSpc>
                  <a:spcPct val="85000"/>
                </a:lnSpc>
                <a:spcBef>
                  <a:spcPct val="35000"/>
                </a:spcBef>
                <a:buClr>
                  <a:schemeClr val="accent1"/>
                </a:buClr>
                <a:buFont typeface="Wingdings" pitchFamily="2" charset="2"/>
                <a:buChar char="§"/>
              </a:pPr>
              <a:r>
                <a:rPr lang="en-US" sz="800" dirty="0"/>
                <a:t>Design in </a:t>
              </a:r>
              <a:r>
                <a:rPr lang="en-US" sz="800" dirty="0" smtClean="0"/>
                <a:t>context to meet goals and objectives</a:t>
              </a:r>
              <a:endParaRPr lang="en-US" sz="800" dirty="0"/>
            </a:p>
            <a:p>
              <a:pPr algn="l" eaLnBrk="1" hangingPunct="1">
                <a:lnSpc>
                  <a:spcPct val="85000"/>
                </a:lnSpc>
                <a:spcBef>
                  <a:spcPct val="35000"/>
                </a:spcBef>
                <a:buClr>
                  <a:schemeClr val="accent1"/>
                </a:buClr>
                <a:buFont typeface="Wingdings" pitchFamily="2" charset="2"/>
                <a:buChar char="§"/>
              </a:pPr>
              <a:r>
                <a:rPr lang="en-US" sz="800" dirty="0"/>
                <a:t>Work seamlessly with analysts, developers, and testers. Make designs first class artifacts in your lifecycle projects</a:t>
              </a:r>
              <a:r>
                <a:rPr lang="en-US" sz="800" dirty="0" smtClean="0"/>
                <a:t>.</a:t>
              </a:r>
            </a:p>
            <a:p>
              <a:pPr algn="l" eaLnBrk="1" hangingPunct="1">
                <a:lnSpc>
                  <a:spcPct val="85000"/>
                </a:lnSpc>
                <a:spcBef>
                  <a:spcPct val="35000"/>
                </a:spcBef>
                <a:buClr>
                  <a:schemeClr val="accent1"/>
                </a:buClr>
                <a:buFont typeface="Wingdings" pitchFamily="2" charset="2"/>
                <a:buChar char="§"/>
              </a:pPr>
              <a:r>
                <a:rPr lang="en-US" sz="800" dirty="0" smtClean="0"/>
                <a:t>Collaborate and manage change </a:t>
              </a:r>
            </a:p>
            <a:p>
              <a:pPr algn="l" eaLnBrk="1" hangingPunct="1">
                <a:lnSpc>
                  <a:spcPct val="85000"/>
                </a:lnSpc>
                <a:spcBef>
                  <a:spcPct val="35000"/>
                </a:spcBef>
                <a:buClr>
                  <a:schemeClr val="accent1"/>
                </a:buClr>
                <a:buFont typeface="Wingdings" pitchFamily="2" charset="2"/>
                <a:buChar char="§"/>
              </a:pPr>
              <a:r>
                <a:rPr lang="en-US" sz="800" dirty="0" smtClean="0"/>
                <a:t>Optimize </a:t>
              </a:r>
              <a:r>
                <a:rPr lang="en-US" sz="800" dirty="0"/>
                <a:t>and streamline workflows and to automate tasks. This could result in improved customer/employee satisfaction as well as reduced </a:t>
              </a:r>
              <a:r>
                <a:rPr lang="en-US" sz="800" dirty="0" smtClean="0"/>
                <a:t>costs</a:t>
              </a:r>
            </a:p>
            <a:p>
              <a:pPr algn="l" eaLnBrk="1" hangingPunct="1">
                <a:lnSpc>
                  <a:spcPct val="85000"/>
                </a:lnSpc>
                <a:spcBef>
                  <a:spcPct val="35000"/>
                </a:spcBef>
                <a:buClr>
                  <a:schemeClr val="accent1"/>
                </a:buClr>
                <a:buFont typeface="Wingdings" pitchFamily="2" charset="2"/>
                <a:buChar char="§"/>
              </a:pPr>
              <a:r>
                <a:rPr lang="en-US" sz="800" dirty="0"/>
                <a:t>Maximize ROI</a:t>
              </a:r>
            </a:p>
          </p:txBody>
        </p:sp>
        <p:sp>
          <p:nvSpPr>
            <p:cNvPr id="18" name="AutoShape 18"/>
            <p:cNvSpPr>
              <a:spLocks noChangeArrowheads="1"/>
            </p:cNvSpPr>
            <p:nvPr/>
          </p:nvSpPr>
          <p:spPr bwMode="auto">
            <a:xfrm>
              <a:off x="6107113" y="2580838"/>
              <a:ext cx="2789237"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38100" algn="ctr">
                  <a:solidFill>
                    <a:srgbClr val="006F8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AutoShape 21"/>
            <p:cNvSpPr>
              <a:spLocks noChangeArrowheads="1"/>
            </p:cNvSpPr>
            <p:nvPr/>
          </p:nvSpPr>
          <p:spPr bwMode="auto">
            <a:xfrm>
              <a:off x="4676775" y="1092051"/>
              <a:ext cx="4200525" cy="1440939"/>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Project </a:t>
              </a:r>
              <a:r>
                <a:rPr lang="en-US" b="1" dirty="0" smtClean="0">
                  <a:solidFill>
                    <a:srgbClr val="006F82"/>
                  </a:solidFill>
                </a:rPr>
                <a:t>Transparency</a:t>
              </a:r>
            </a:p>
            <a:p>
              <a:r>
                <a:rPr lang="en-US" sz="900" b="1" dirty="0"/>
                <a:t>Collaborate—share project information and status updates seamlessly </a:t>
              </a:r>
              <a:r>
                <a:rPr lang="en-US" sz="900" b="1" dirty="0" smtClean="0"/>
                <a:t>Automate—reduce </a:t>
              </a:r>
              <a:r>
                <a:rPr lang="en-US" sz="900" b="1" dirty="0"/>
                <a:t>labor-intensive activities to accelerate project schedules.</a:t>
              </a:r>
            </a:p>
            <a:p>
              <a:r>
                <a:rPr lang="en-US" sz="900" b="1" dirty="0"/>
                <a:t>Govern—understand and report on project metrics to enable accurate, reliable and timely release decisions.</a:t>
              </a:r>
            </a:p>
            <a:p>
              <a:endParaRPr lang="en-US" sz="900" b="1" dirty="0"/>
            </a:p>
            <a:p>
              <a:endParaRPr lang="en-US" sz="1050" b="1" dirty="0" smtClean="0">
                <a:solidFill>
                  <a:srgbClr val="006F82"/>
                </a:solidFill>
              </a:endParaRPr>
            </a:p>
          </p:txBody>
        </p:sp>
        <p:sp>
          <p:nvSpPr>
            <p:cNvPr id="20" name="Rectangle 2"/>
            <p:cNvSpPr>
              <a:spLocks noChangeArrowheads="1"/>
            </p:cNvSpPr>
            <p:nvPr/>
          </p:nvSpPr>
          <p:spPr bwMode="auto">
            <a:xfrm>
              <a:off x="1762501" y="274653"/>
              <a:ext cx="7181476" cy="62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3200" b="1" dirty="0">
                  <a:solidFill>
                    <a:schemeClr val="bg1">
                      <a:lumMod val="50000"/>
                    </a:schemeClr>
                  </a:solidFill>
                  <a:latin typeface="Arial Narrow" panose="020B0606020202030204" pitchFamily="34" charset="0"/>
                  <a:ea typeface="+mj-ea"/>
                  <a:cs typeface="Arial" pitchFamily="34" charset="0"/>
                </a:rPr>
                <a:t>Rational Software Architect </a:t>
              </a:r>
              <a:r>
                <a:rPr lang="en-US" sz="3200" b="1" dirty="0" smtClean="0">
                  <a:solidFill>
                    <a:schemeClr val="bg1">
                      <a:lumMod val="50000"/>
                    </a:schemeClr>
                  </a:solidFill>
                  <a:latin typeface="Arial Narrow" panose="020B0606020202030204" pitchFamily="34" charset="0"/>
                  <a:ea typeface="+mj-ea"/>
                  <a:cs typeface="Arial" pitchFamily="34" charset="0"/>
                </a:rPr>
                <a:t>Design Manager</a:t>
              </a:r>
              <a:endParaRPr lang="en-US" sz="3200" b="1" dirty="0">
                <a:solidFill>
                  <a:schemeClr val="bg1">
                    <a:lumMod val="50000"/>
                  </a:schemeClr>
                </a:solidFill>
                <a:latin typeface="Arial Narrow" panose="020B0606020202030204" pitchFamily="34" charset="0"/>
                <a:ea typeface="+mj-ea"/>
                <a:cs typeface="Arial" pitchFamily="34" charset="0"/>
              </a:endParaRPr>
            </a:p>
          </p:txBody>
        </p:sp>
        <p:sp>
          <p:nvSpPr>
            <p:cNvPr id="21" name="Text Box 14"/>
            <p:cNvSpPr txBox="1">
              <a:spLocks noChangeArrowheads="1"/>
            </p:cNvSpPr>
            <p:nvPr/>
          </p:nvSpPr>
          <p:spPr bwMode="auto">
            <a:xfrm>
              <a:off x="6367154" y="2520864"/>
              <a:ext cx="2333782" cy="4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smtClean="0">
                  <a:solidFill>
                    <a:srgbClr val="006F82"/>
                  </a:solidFill>
                </a:rPr>
                <a:t>Business Goals</a:t>
              </a:r>
              <a:endParaRPr lang="en-US" b="1" dirty="0">
                <a:solidFill>
                  <a:srgbClr val="006F82"/>
                </a:solidFill>
              </a:endParaRPr>
            </a:p>
          </p:txBody>
        </p:sp>
        <p:sp>
          <p:nvSpPr>
            <p:cNvPr id="22" name="AutoShape 21"/>
            <p:cNvSpPr>
              <a:spLocks noChangeArrowheads="1"/>
            </p:cNvSpPr>
            <p:nvPr/>
          </p:nvSpPr>
          <p:spPr bwMode="auto">
            <a:xfrm>
              <a:off x="256029" y="1063221"/>
              <a:ext cx="4200525" cy="1430231"/>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smtClean="0">
                  <a:solidFill>
                    <a:srgbClr val="006F82"/>
                  </a:solidFill>
                </a:rPr>
                <a:t>EXECUTION PLANNING</a:t>
              </a:r>
            </a:p>
            <a:p>
              <a:pPr>
                <a:buFont typeface="Wingdings" pitchFamily="2" charset="2"/>
                <a:buChar char="§"/>
              </a:pPr>
              <a:r>
                <a:rPr lang="en-US" sz="900" dirty="0" smtClean="0"/>
                <a:t> Allows distribution of effort by parallel development</a:t>
              </a:r>
            </a:p>
            <a:p>
              <a:pPr>
                <a:buFont typeface="Wingdings" pitchFamily="2" charset="2"/>
                <a:buChar char="§"/>
              </a:pPr>
              <a:r>
                <a:rPr lang="en-US" sz="900" dirty="0" smtClean="0"/>
                <a:t>Making testing easier by isolating errors</a:t>
              </a:r>
            </a:p>
            <a:p>
              <a:pPr>
                <a:buFont typeface="Wingdings" pitchFamily="2" charset="2"/>
                <a:buChar char="§"/>
              </a:pPr>
              <a:r>
                <a:rPr lang="en-US" sz="900" dirty="0" smtClean="0"/>
                <a:t>Promotes reuse</a:t>
              </a:r>
            </a:p>
            <a:p>
              <a:pPr>
                <a:buFont typeface="Wingdings" pitchFamily="2" charset="2"/>
                <a:buChar char="§"/>
              </a:pPr>
              <a:r>
                <a:rPr lang="en-US" sz="900" dirty="0" smtClean="0"/>
                <a:t>Localizes changes for easier maintenance</a:t>
              </a:r>
            </a:p>
            <a:p>
              <a:pPr>
                <a:buFont typeface="Wingdings" pitchFamily="2" charset="2"/>
                <a:buChar char="§"/>
              </a:pPr>
              <a:r>
                <a:rPr lang="en-US" sz="900" dirty="0" smtClean="0"/>
                <a:t>Makes the solution easier to comprehend.</a:t>
              </a:r>
              <a:endParaRPr lang="en-US" sz="900" dirty="0"/>
            </a:p>
          </p:txBody>
        </p:sp>
      </p:grpSp>
    </p:spTree>
    <p:extLst>
      <p:ext uri="{BB962C8B-B14F-4D97-AF65-F5344CB8AC3E}">
        <p14:creationId xmlns:p14="http://schemas.microsoft.com/office/powerpoint/2010/main" val="2603936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p:cNvSpPr>
          <p:nvPr/>
        </p:nvSpPr>
        <p:spPr>
          <a:xfrm>
            <a:off x="8375650" y="6675000"/>
            <a:ext cx="673100" cy="1524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86D3757E-AF2E-4E39-9471-9EEA72625244}" type="slidenum">
              <a:rPr lang="en-US" altLang="en-US" smtClean="0"/>
              <a:pPr/>
              <a:t>9</a:t>
            </a:fld>
            <a:endParaRPr lang="en-US" altLang="en-US"/>
          </a:p>
        </p:txBody>
      </p:sp>
      <p:sp>
        <p:nvSpPr>
          <p:cNvPr id="6" name="AutoShape 2"/>
          <p:cNvSpPr>
            <a:spLocks noChangeArrowheads="1"/>
          </p:cNvSpPr>
          <p:nvPr/>
        </p:nvSpPr>
        <p:spPr bwMode="auto">
          <a:xfrm>
            <a:off x="0" y="1156850"/>
            <a:ext cx="9144000" cy="5562600"/>
          </a:xfrm>
          <a:prstGeom prst="roundRect">
            <a:avLst>
              <a:gd name="adj" fmla="val 5625"/>
            </a:avLst>
          </a:prstGeom>
          <a:solidFill>
            <a:srgbClr val="CFF3F2"/>
          </a:solidFill>
          <a:ln w="38100" algn="ctr">
            <a:solidFill>
              <a:srgbClr val="006F8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 name="AutoShape 3"/>
          <p:cNvSpPr>
            <a:spLocks noChangeArrowheads="1"/>
          </p:cNvSpPr>
          <p:nvPr/>
        </p:nvSpPr>
        <p:spPr bwMode="auto">
          <a:xfrm>
            <a:off x="179388" y="2599888"/>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8" name="AutoShape 4"/>
          <p:cNvSpPr>
            <a:spLocks noChangeArrowheads="1"/>
          </p:cNvSpPr>
          <p:nvPr/>
        </p:nvSpPr>
        <p:spPr bwMode="auto">
          <a:xfrm>
            <a:off x="3182938" y="2557025"/>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9" name="AutoShape 6"/>
          <p:cNvSpPr>
            <a:spLocks noChangeArrowheads="1"/>
          </p:cNvSpPr>
          <p:nvPr/>
        </p:nvSpPr>
        <p:spPr bwMode="auto">
          <a:xfrm>
            <a:off x="223838" y="4971613"/>
            <a:ext cx="8726487" cy="1671637"/>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0" name="Text Box 7"/>
          <p:cNvSpPr txBox="1">
            <a:spLocks noChangeArrowheads="1"/>
          </p:cNvSpPr>
          <p:nvPr/>
        </p:nvSpPr>
        <p:spPr bwMode="auto">
          <a:xfrm>
            <a:off x="4597400" y="5257363"/>
            <a:ext cx="4219575" cy="1401762"/>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Team advisor for defining / refining “rules” </a:t>
            </a:r>
            <a:br>
              <a:rPr lang="en-US" sz="1400" dirty="0"/>
            </a:br>
            <a:r>
              <a:rPr lang="en-US" sz="1400" dirty="0"/>
              <a:t>and enabling continuous improvement</a:t>
            </a:r>
          </a:p>
          <a:p>
            <a:pPr algn="l" eaLnBrk="1" hangingPunct="1">
              <a:lnSpc>
                <a:spcPct val="85000"/>
              </a:lnSpc>
              <a:spcBef>
                <a:spcPct val="35000"/>
              </a:spcBef>
              <a:buClr>
                <a:schemeClr val="accent1"/>
              </a:buClr>
              <a:buFont typeface="Wingdings" pitchFamily="2" charset="2"/>
              <a:buChar char="§"/>
            </a:pPr>
            <a:r>
              <a:rPr lang="en-US" sz="1400" dirty="0"/>
              <a:t>Process enactment and enforcement</a:t>
            </a:r>
          </a:p>
          <a:p>
            <a:pPr algn="l" eaLnBrk="1" hangingPunct="1">
              <a:lnSpc>
                <a:spcPct val="85000"/>
              </a:lnSpc>
              <a:spcBef>
                <a:spcPct val="35000"/>
              </a:spcBef>
              <a:buClr>
                <a:schemeClr val="accent1"/>
              </a:buClr>
              <a:buFont typeface="Wingdings" pitchFamily="2" charset="2"/>
              <a:buChar char="§"/>
            </a:pPr>
            <a:r>
              <a:rPr lang="en-US" sz="1400" dirty="0"/>
              <a:t>In-context collaboration shows team members and status of their work</a:t>
            </a:r>
          </a:p>
          <a:p>
            <a:pPr algn="l" eaLnBrk="1" hangingPunct="1">
              <a:lnSpc>
                <a:spcPct val="85000"/>
              </a:lnSpc>
              <a:spcBef>
                <a:spcPct val="35000"/>
              </a:spcBef>
              <a:buClr>
                <a:schemeClr val="accent1"/>
              </a:buClr>
              <a:buFont typeface="Wingdings" pitchFamily="2" charset="2"/>
              <a:buChar char="§"/>
            </a:pPr>
            <a:endParaRPr lang="en-US" sz="1400" dirty="0"/>
          </a:p>
        </p:txBody>
      </p:sp>
      <p:sp>
        <p:nvSpPr>
          <p:cNvPr id="11" name="Text Box 8"/>
          <p:cNvSpPr txBox="1">
            <a:spLocks noChangeArrowheads="1"/>
          </p:cNvSpPr>
          <p:nvPr/>
        </p:nvSpPr>
        <p:spPr bwMode="auto">
          <a:xfrm>
            <a:off x="374650" y="5297050"/>
            <a:ext cx="4010025" cy="1327150"/>
          </a:xfrm>
          <a:prstGeom prst="rect">
            <a:avLst/>
          </a:prstGeom>
          <a:noFill/>
          <a:ln>
            <a:noFill/>
          </a:ln>
          <a:effectLst/>
          <a:extLst>
            <a:ext uri="{909E8E84-426E-40DD-AFC4-6F175D3DCCD1}">
              <a14:hiddenFill xmlns:a14="http://schemas.microsoft.com/office/drawing/2010/main">
                <a:solidFill>
                  <a:srgbClr val="63636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a:t>Single structure for project related artifacts</a:t>
            </a:r>
          </a:p>
          <a:p>
            <a:pPr algn="l" eaLnBrk="1" hangingPunct="1">
              <a:lnSpc>
                <a:spcPct val="85000"/>
              </a:lnSpc>
              <a:spcBef>
                <a:spcPct val="35000"/>
              </a:spcBef>
              <a:buClr>
                <a:schemeClr val="accent1"/>
              </a:buClr>
              <a:buFont typeface="Wingdings" pitchFamily="2" charset="2"/>
              <a:buChar char="§"/>
            </a:pPr>
            <a:r>
              <a:rPr lang="en-US" sz="1400"/>
              <a:t>World-class team on-boarding / offboarding including team membership, sub-teams and project inheritance</a:t>
            </a:r>
          </a:p>
          <a:p>
            <a:pPr algn="l" eaLnBrk="1" hangingPunct="1">
              <a:lnSpc>
                <a:spcPct val="85000"/>
              </a:lnSpc>
              <a:spcBef>
                <a:spcPct val="35000"/>
              </a:spcBef>
              <a:buClr>
                <a:schemeClr val="accent1"/>
              </a:buClr>
              <a:buFont typeface="Wingdings" pitchFamily="2" charset="2"/>
              <a:buChar char="§"/>
            </a:pPr>
            <a:r>
              <a:rPr lang="en-US" sz="1400"/>
              <a:t>Role-based operational control for flexible definition of process and capabilities</a:t>
            </a:r>
          </a:p>
        </p:txBody>
      </p:sp>
      <p:sp>
        <p:nvSpPr>
          <p:cNvPr id="12" name="Text Box 9"/>
          <p:cNvSpPr txBox="1">
            <a:spLocks noChangeArrowheads="1"/>
          </p:cNvSpPr>
          <p:nvPr/>
        </p:nvSpPr>
        <p:spPr bwMode="auto">
          <a:xfrm>
            <a:off x="3282950" y="4985900"/>
            <a:ext cx="21018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6F82"/>
                </a:solidFill>
              </a:rPr>
              <a:t>Jazz Team Server</a:t>
            </a:r>
          </a:p>
        </p:txBody>
      </p:sp>
      <p:sp>
        <p:nvSpPr>
          <p:cNvPr id="13" name="AutoShape 10"/>
          <p:cNvSpPr>
            <a:spLocks noChangeArrowheads="1"/>
          </p:cNvSpPr>
          <p:nvPr/>
        </p:nvSpPr>
        <p:spPr bwMode="auto">
          <a:xfrm>
            <a:off x="254000" y="2580838"/>
            <a:ext cx="2789238" cy="450850"/>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4" name="Text Box 11"/>
          <p:cNvSpPr txBox="1">
            <a:spLocks noChangeArrowheads="1"/>
          </p:cNvSpPr>
          <p:nvPr/>
        </p:nvSpPr>
        <p:spPr bwMode="auto">
          <a:xfrm>
            <a:off x="227013" y="3081413"/>
            <a:ext cx="2857500" cy="165735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0"/>
              </a:spcBef>
              <a:buClr>
                <a:schemeClr val="accent1"/>
              </a:buClr>
              <a:buFont typeface="Wingdings" pitchFamily="2" charset="2"/>
              <a:buChar char="§"/>
            </a:pPr>
            <a:r>
              <a:rPr lang="en-US" sz="1400" dirty="0"/>
              <a:t>Integrated stream management with flow relationships</a:t>
            </a:r>
          </a:p>
          <a:p>
            <a:pPr algn="l" eaLnBrk="1" hangingPunct="1">
              <a:lnSpc>
                <a:spcPct val="85000"/>
              </a:lnSpc>
              <a:spcBef>
                <a:spcPct val="35000"/>
              </a:spcBef>
              <a:buClr>
                <a:schemeClr val="accent1"/>
              </a:buClr>
              <a:buFont typeface="Wingdings" pitchFamily="2" charset="2"/>
              <a:buChar char="§"/>
            </a:pPr>
            <a:r>
              <a:rPr lang="en-US" sz="1400" dirty="0"/>
              <a:t>Component level baselines</a:t>
            </a:r>
          </a:p>
          <a:p>
            <a:pPr algn="l" eaLnBrk="1" hangingPunct="1">
              <a:lnSpc>
                <a:spcPct val="85000"/>
              </a:lnSpc>
              <a:spcBef>
                <a:spcPct val="35000"/>
              </a:spcBef>
              <a:buClr>
                <a:schemeClr val="accent1"/>
              </a:buClr>
              <a:buFont typeface="Wingdings" pitchFamily="2" charset="2"/>
              <a:buChar char="§"/>
            </a:pPr>
            <a:r>
              <a:rPr lang="en-US" sz="1400" dirty="0"/>
              <a:t>Server-based sandboxes</a:t>
            </a:r>
          </a:p>
          <a:p>
            <a:pPr algn="l" eaLnBrk="1" hangingPunct="1">
              <a:lnSpc>
                <a:spcPct val="85000"/>
              </a:lnSpc>
              <a:spcBef>
                <a:spcPct val="35000"/>
              </a:spcBef>
              <a:buClr>
                <a:schemeClr val="accent1"/>
              </a:buClr>
              <a:buFont typeface="Wingdings" pitchFamily="2" charset="2"/>
              <a:buChar char="§"/>
            </a:pPr>
            <a:r>
              <a:rPr lang="en-US" sz="1400" dirty="0"/>
              <a:t>Identifies component in streams and available baselines</a:t>
            </a:r>
          </a:p>
          <a:p>
            <a:pPr algn="l" eaLnBrk="1" hangingPunct="1">
              <a:lnSpc>
                <a:spcPct val="85000"/>
              </a:lnSpc>
              <a:spcBef>
                <a:spcPct val="35000"/>
              </a:spcBef>
              <a:buClr>
                <a:schemeClr val="accent1"/>
              </a:buClr>
              <a:buFont typeface="Wingdings" pitchFamily="2" charset="2"/>
              <a:buChar char="§"/>
            </a:pPr>
            <a:r>
              <a:rPr lang="en-US" sz="1400" dirty="0" err="1"/>
              <a:t>ClearCase</a:t>
            </a:r>
            <a:r>
              <a:rPr lang="en-US" sz="1400" dirty="0"/>
              <a:t> connector</a:t>
            </a:r>
          </a:p>
        </p:txBody>
      </p:sp>
      <p:sp>
        <p:nvSpPr>
          <p:cNvPr id="15" name="Text Box 12"/>
          <p:cNvSpPr txBox="1">
            <a:spLocks noChangeArrowheads="1"/>
          </p:cNvSpPr>
          <p:nvPr/>
        </p:nvSpPr>
        <p:spPr bwMode="auto">
          <a:xfrm>
            <a:off x="1357313" y="2599888"/>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6F82"/>
                </a:solidFill>
              </a:rPr>
              <a:t>SCM</a:t>
            </a:r>
          </a:p>
        </p:txBody>
      </p:sp>
      <p:sp>
        <p:nvSpPr>
          <p:cNvPr id="16" name="AutoShape 13"/>
          <p:cNvSpPr>
            <a:spLocks noChangeArrowheads="1"/>
          </p:cNvSpPr>
          <p:nvPr/>
        </p:nvSpPr>
        <p:spPr bwMode="auto">
          <a:xfrm>
            <a:off x="3184525" y="2580838"/>
            <a:ext cx="2789238" cy="450850"/>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17" name="Text Box 14"/>
          <p:cNvSpPr txBox="1">
            <a:spLocks noChangeArrowheads="1"/>
          </p:cNvSpPr>
          <p:nvPr/>
        </p:nvSpPr>
        <p:spPr bwMode="auto">
          <a:xfrm>
            <a:off x="3900488" y="2599888"/>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6F82"/>
                </a:solidFill>
              </a:rPr>
              <a:t>Work Items</a:t>
            </a:r>
          </a:p>
        </p:txBody>
      </p:sp>
      <p:sp>
        <p:nvSpPr>
          <p:cNvPr id="18" name="Text Box 15"/>
          <p:cNvSpPr txBox="1">
            <a:spLocks noChangeArrowheads="1"/>
          </p:cNvSpPr>
          <p:nvPr/>
        </p:nvSpPr>
        <p:spPr bwMode="auto">
          <a:xfrm>
            <a:off x="3253363" y="3073413"/>
            <a:ext cx="2693987" cy="183832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Defects, enhancements </a:t>
            </a:r>
            <a:br>
              <a:rPr lang="en-US" sz="1400" dirty="0"/>
            </a:br>
            <a:r>
              <a:rPr lang="en-US" sz="1400" dirty="0"/>
              <a:t>and conversations</a:t>
            </a:r>
          </a:p>
          <a:p>
            <a:pPr algn="l" eaLnBrk="1" hangingPunct="1">
              <a:lnSpc>
                <a:spcPct val="85000"/>
              </a:lnSpc>
              <a:spcBef>
                <a:spcPct val="35000"/>
              </a:spcBef>
              <a:buClr>
                <a:schemeClr val="accent1"/>
              </a:buClr>
              <a:buFont typeface="Wingdings" pitchFamily="2" charset="2"/>
              <a:buChar char="§"/>
            </a:pPr>
            <a:r>
              <a:rPr lang="en-US" sz="1400" dirty="0"/>
              <a:t>Query results view and share queries with team or member</a:t>
            </a:r>
          </a:p>
          <a:p>
            <a:pPr algn="l" eaLnBrk="1" hangingPunct="1">
              <a:lnSpc>
                <a:spcPct val="85000"/>
              </a:lnSpc>
              <a:spcBef>
                <a:spcPct val="35000"/>
              </a:spcBef>
              <a:buClr>
                <a:schemeClr val="accent1"/>
              </a:buClr>
              <a:buFont typeface="Wingdings" pitchFamily="2" charset="2"/>
              <a:buChar char="§"/>
            </a:pPr>
            <a:r>
              <a:rPr lang="en-US" sz="1400" dirty="0"/>
              <a:t>Support for approvals and discussions</a:t>
            </a:r>
          </a:p>
          <a:p>
            <a:pPr algn="l" eaLnBrk="1" hangingPunct="1">
              <a:lnSpc>
                <a:spcPct val="85000"/>
              </a:lnSpc>
              <a:spcBef>
                <a:spcPct val="35000"/>
              </a:spcBef>
              <a:buClr>
                <a:schemeClr val="accent1"/>
              </a:buClr>
              <a:buFont typeface="Wingdings" pitchFamily="2" charset="2"/>
              <a:buChar char="§"/>
            </a:pPr>
            <a:r>
              <a:rPr lang="en-US" sz="1400" dirty="0" err="1"/>
              <a:t>ClearQuest</a:t>
            </a:r>
            <a:r>
              <a:rPr lang="en-US" sz="1400" dirty="0"/>
              <a:t> connector</a:t>
            </a:r>
          </a:p>
          <a:p>
            <a:pPr algn="l" eaLnBrk="1" hangingPunct="1">
              <a:lnSpc>
                <a:spcPct val="85000"/>
              </a:lnSpc>
              <a:spcBef>
                <a:spcPct val="35000"/>
              </a:spcBef>
              <a:buClr>
                <a:schemeClr val="accent1"/>
              </a:buClr>
              <a:buFont typeface="Wingdings" pitchFamily="2" charset="2"/>
              <a:buChar char="§"/>
            </a:pPr>
            <a:r>
              <a:rPr lang="en-US" sz="1400" dirty="0"/>
              <a:t>Query editor interface</a:t>
            </a:r>
          </a:p>
        </p:txBody>
      </p:sp>
      <p:sp>
        <p:nvSpPr>
          <p:cNvPr id="19" name="AutoShape 16"/>
          <p:cNvSpPr>
            <a:spLocks noChangeArrowheads="1"/>
          </p:cNvSpPr>
          <p:nvPr/>
        </p:nvSpPr>
        <p:spPr bwMode="auto">
          <a:xfrm>
            <a:off x="6059488" y="2530038"/>
            <a:ext cx="2884487" cy="240665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a:p>
        </p:txBody>
      </p:sp>
      <p:sp>
        <p:nvSpPr>
          <p:cNvPr id="20" name="Text Box 17"/>
          <p:cNvSpPr txBox="1">
            <a:spLocks noChangeArrowheads="1"/>
          </p:cNvSpPr>
          <p:nvPr/>
        </p:nvSpPr>
        <p:spPr bwMode="auto">
          <a:xfrm>
            <a:off x="6142038" y="3051188"/>
            <a:ext cx="2840037" cy="183832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marL="136525" indent="-136525" algn="ctr" eaLnBrk="0" fontAlgn="base" hangingPunct="0">
              <a:buClr>
                <a:schemeClr val="accent2"/>
              </a:buClr>
              <a:defRPr sz="2400">
                <a:solidFill>
                  <a:schemeClr val="tx1"/>
                </a:solidFill>
                <a:latin typeface="Arial" charset="0"/>
                <a:cs typeface="Arial" charset="0"/>
              </a:defRPr>
            </a:lvl1pPr>
            <a:lvl2pPr marL="581025" indent="-234950" algn="ctr" eaLnBrk="0" fontAlgn="base" hangingPunct="0">
              <a:buClr>
                <a:schemeClr val="accent2"/>
              </a:buClr>
              <a:defRPr sz="2400">
                <a:solidFill>
                  <a:schemeClr val="tx1"/>
                </a:solidFill>
                <a:latin typeface="Arial" charset="0"/>
                <a:cs typeface="Arial" charset="0"/>
              </a:defRPr>
            </a:lvl2pPr>
            <a:lvl3pPr marL="1150938" indent="-455613" algn="ctr" eaLnBrk="0" fontAlgn="base" hangingPunct="0">
              <a:buClr>
                <a:schemeClr val="accent2"/>
              </a:buClr>
              <a:defRPr sz="2400">
                <a:solidFill>
                  <a:schemeClr val="tx1"/>
                </a:solidFill>
                <a:latin typeface="Arial" charset="0"/>
                <a:cs typeface="Arial" charset="0"/>
              </a:defRPr>
            </a:lvl3pPr>
            <a:lvl4pPr marL="1952625" indent="-687388" algn="ctr" eaLnBrk="0" fontAlgn="base" hangingPunct="0">
              <a:buClr>
                <a:schemeClr val="accent2"/>
              </a:buClr>
              <a:defRPr sz="2400">
                <a:solidFill>
                  <a:schemeClr val="tx1"/>
                </a:solidFill>
                <a:latin typeface="Arial" charset="0"/>
                <a:cs typeface="Arial" charset="0"/>
              </a:defRPr>
            </a:lvl4pPr>
            <a:lvl5pPr marL="2981325" indent="-914400" algn="ctr" eaLnBrk="0" fontAlgn="base" hangingPunct="0">
              <a:buClr>
                <a:schemeClr val="accent2"/>
              </a:buClr>
              <a:defRPr sz="2400">
                <a:solidFill>
                  <a:schemeClr val="tx1"/>
                </a:solidFill>
                <a:latin typeface="Arial" charset="0"/>
                <a:cs typeface="Arial" charset="0"/>
              </a:defRPr>
            </a:lvl5pPr>
            <a:lvl6pPr marL="34385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6pPr>
            <a:lvl7pPr marL="38957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7pPr>
            <a:lvl8pPr marL="43529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8pPr>
            <a:lvl9pPr marL="4810125" indent="-914400" algn="ctr" eaLnBrk="0" fontAlgn="base" hangingPunct="0">
              <a:spcBef>
                <a:spcPct val="50000"/>
              </a:spcBef>
              <a:spcAft>
                <a:spcPct val="0"/>
              </a:spcAft>
              <a:buClr>
                <a:schemeClr val="accent2"/>
              </a:buClr>
              <a:buFont typeface="Wingdings" pitchFamily="2" charset="2"/>
              <a:defRPr sz="2400">
                <a:solidFill>
                  <a:schemeClr val="tx1"/>
                </a:solidFill>
                <a:latin typeface="Arial" charset="0"/>
                <a:cs typeface="Arial" charset="0"/>
              </a:defRPr>
            </a:lvl9pPr>
          </a:lstStyle>
          <a:p>
            <a:pPr algn="l" eaLnBrk="1" hangingPunct="1">
              <a:lnSpc>
                <a:spcPct val="85000"/>
              </a:lnSpc>
              <a:spcBef>
                <a:spcPct val="35000"/>
              </a:spcBef>
              <a:buClr>
                <a:schemeClr val="accent1"/>
              </a:buClr>
              <a:buFont typeface="Wingdings" pitchFamily="2" charset="2"/>
              <a:buChar char="§"/>
            </a:pPr>
            <a:r>
              <a:rPr lang="en-US" sz="1400" dirty="0"/>
              <a:t>Work item and change </a:t>
            </a:r>
            <a:br>
              <a:rPr lang="en-US" sz="1400" dirty="0"/>
            </a:br>
            <a:r>
              <a:rPr lang="en-US" sz="1400" dirty="0"/>
              <a:t>set traceability</a:t>
            </a:r>
          </a:p>
          <a:p>
            <a:pPr algn="l" eaLnBrk="1" hangingPunct="1">
              <a:lnSpc>
                <a:spcPct val="85000"/>
              </a:lnSpc>
              <a:spcBef>
                <a:spcPct val="35000"/>
              </a:spcBef>
              <a:buClr>
                <a:schemeClr val="accent1"/>
              </a:buClr>
              <a:buFont typeface="Wingdings" pitchFamily="2" charset="2"/>
              <a:buChar char="§"/>
            </a:pPr>
            <a:r>
              <a:rPr lang="en-US" sz="1400" dirty="0"/>
              <a:t>Local or remote build servers</a:t>
            </a:r>
          </a:p>
          <a:p>
            <a:pPr algn="l" eaLnBrk="1" hangingPunct="1">
              <a:lnSpc>
                <a:spcPct val="85000"/>
              </a:lnSpc>
              <a:spcBef>
                <a:spcPct val="35000"/>
              </a:spcBef>
              <a:buClr>
                <a:schemeClr val="accent1"/>
              </a:buClr>
              <a:buFont typeface="Wingdings" pitchFamily="2" charset="2"/>
              <a:buChar char="§"/>
            </a:pPr>
            <a:r>
              <a:rPr lang="en-US" sz="1400" dirty="0"/>
              <a:t>Supports ant and command </a:t>
            </a:r>
            <a:br>
              <a:rPr lang="en-US" sz="1400" dirty="0"/>
            </a:br>
            <a:r>
              <a:rPr lang="en-US" sz="1400" dirty="0"/>
              <a:t>line tools</a:t>
            </a:r>
          </a:p>
          <a:p>
            <a:pPr algn="l" eaLnBrk="1" hangingPunct="1">
              <a:lnSpc>
                <a:spcPct val="85000"/>
              </a:lnSpc>
              <a:spcBef>
                <a:spcPct val="35000"/>
              </a:spcBef>
              <a:buClr>
                <a:schemeClr val="accent1"/>
              </a:buClr>
              <a:buFont typeface="Wingdings" pitchFamily="2" charset="2"/>
              <a:buChar char="§"/>
            </a:pPr>
            <a:r>
              <a:rPr lang="en-US" sz="1400" dirty="0"/>
              <a:t>Integration with build forge</a:t>
            </a:r>
          </a:p>
          <a:p>
            <a:pPr algn="l" eaLnBrk="1" hangingPunct="1">
              <a:lnSpc>
                <a:spcPct val="85000"/>
              </a:lnSpc>
              <a:spcBef>
                <a:spcPct val="35000"/>
              </a:spcBef>
              <a:buClr>
                <a:schemeClr val="accent1"/>
              </a:buClr>
              <a:buFont typeface="Wingdings" pitchFamily="2" charset="2"/>
              <a:buChar char="§"/>
            </a:pPr>
            <a:r>
              <a:rPr lang="en-US" sz="1400" dirty="0"/>
              <a:t>Build definitions for team </a:t>
            </a:r>
            <a:br>
              <a:rPr lang="en-US" sz="1400" dirty="0"/>
            </a:br>
            <a:r>
              <a:rPr lang="en-US" sz="1400" dirty="0"/>
              <a:t>and private builds</a:t>
            </a:r>
          </a:p>
        </p:txBody>
      </p:sp>
      <p:sp>
        <p:nvSpPr>
          <p:cNvPr id="21" name="AutoShape 18"/>
          <p:cNvSpPr>
            <a:spLocks noChangeArrowheads="1"/>
          </p:cNvSpPr>
          <p:nvPr/>
        </p:nvSpPr>
        <p:spPr bwMode="auto">
          <a:xfrm>
            <a:off x="6107113" y="2580838"/>
            <a:ext cx="2789237"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38100" algn="ctr">
                <a:solidFill>
                  <a:srgbClr val="006F8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AutoShape 20"/>
          <p:cNvSpPr>
            <a:spLocks noChangeArrowheads="1"/>
          </p:cNvSpPr>
          <p:nvPr/>
        </p:nvSpPr>
        <p:spPr bwMode="auto">
          <a:xfrm>
            <a:off x="188913" y="1233050"/>
            <a:ext cx="4383087" cy="1319213"/>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Iteration Planning</a:t>
            </a:r>
          </a:p>
          <a:p>
            <a:pPr>
              <a:buFont typeface="Wingdings" pitchFamily="2" charset="2"/>
              <a:buChar char="§"/>
            </a:pPr>
            <a:r>
              <a:rPr lang="en-US" sz="1400" dirty="0"/>
              <a:t> Integrated iteration planning and execution</a:t>
            </a:r>
          </a:p>
          <a:p>
            <a:pPr>
              <a:buFont typeface="Wingdings" pitchFamily="2" charset="2"/>
              <a:buChar char="§"/>
            </a:pPr>
            <a:r>
              <a:rPr lang="en-US" sz="1400" dirty="0"/>
              <a:t> Task estimation linked to key milestones</a:t>
            </a:r>
          </a:p>
          <a:p>
            <a:pPr>
              <a:buFont typeface="Wingdings" pitchFamily="2" charset="2"/>
              <a:buChar char="§"/>
            </a:pPr>
            <a:r>
              <a:rPr lang="en-US" sz="1400" dirty="0"/>
              <a:t> Out of the box agile process templates</a:t>
            </a:r>
          </a:p>
        </p:txBody>
      </p:sp>
      <p:sp>
        <p:nvSpPr>
          <p:cNvPr id="24" name="AutoShape 21"/>
          <p:cNvSpPr>
            <a:spLocks noChangeArrowheads="1"/>
          </p:cNvSpPr>
          <p:nvPr/>
        </p:nvSpPr>
        <p:spPr bwMode="auto">
          <a:xfrm>
            <a:off x="4648200" y="1233050"/>
            <a:ext cx="4200525" cy="1319213"/>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b="1" dirty="0">
                <a:solidFill>
                  <a:srgbClr val="006F82"/>
                </a:solidFill>
              </a:rPr>
              <a:t>Project Transparency</a:t>
            </a:r>
          </a:p>
          <a:p>
            <a:pPr>
              <a:buFont typeface="Wingdings" pitchFamily="2" charset="2"/>
              <a:buChar char="§"/>
            </a:pPr>
            <a:r>
              <a:rPr lang="en-US" sz="1400" dirty="0"/>
              <a:t> Customizable web based dashboards</a:t>
            </a:r>
          </a:p>
          <a:p>
            <a:pPr>
              <a:buFont typeface="Wingdings" pitchFamily="2" charset="2"/>
              <a:buChar char="§"/>
            </a:pPr>
            <a:r>
              <a:rPr lang="en-US" sz="1400" dirty="0"/>
              <a:t> Real time metrics and reports</a:t>
            </a:r>
          </a:p>
          <a:p>
            <a:pPr>
              <a:buFont typeface="Wingdings" pitchFamily="2" charset="2"/>
              <a:buChar char="§"/>
            </a:pPr>
            <a:r>
              <a:rPr lang="en-US" sz="1400" dirty="0"/>
              <a:t> Project milestone tracking and status</a:t>
            </a:r>
          </a:p>
        </p:txBody>
      </p:sp>
      <p:sp>
        <p:nvSpPr>
          <p:cNvPr id="25" name="Rectangle 2"/>
          <p:cNvSpPr>
            <a:spLocks noChangeArrowheads="1"/>
          </p:cNvSpPr>
          <p:nvPr/>
        </p:nvSpPr>
        <p:spPr bwMode="auto">
          <a:xfrm>
            <a:off x="2140963" y="644857"/>
            <a:ext cx="59108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3200" b="1" dirty="0">
                <a:solidFill>
                  <a:schemeClr val="bg1">
                    <a:lumMod val="50000"/>
                  </a:schemeClr>
                </a:solidFill>
                <a:latin typeface="Arial Narrow" panose="020B0606020202030204" pitchFamily="34" charset="0"/>
                <a:ea typeface="+mj-ea"/>
                <a:cs typeface="Arial" pitchFamily="34" charset="0"/>
              </a:rPr>
              <a:t>Rational Team Concert</a:t>
            </a:r>
          </a:p>
        </p:txBody>
      </p:sp>
      <p:sp>
        <p:nvSpPr>
          <p:cNvPr id="26" name="AutoShape 13"/>
          <p:cNvSpPr>
            <a:spLocks noChangeArrowheads="1"/>
          </p:cNvSpPr>
          <p:nvPr/>
        </p:nvSpPr>
        <p:spPr bwMode="auto">
          <a:xfrm>
            <a:off x="6139425" y="2520863"/>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a:p>
        </p:txBody>
      </p:sp>
      <p:sp>
        <p:nvSpPr>
          <p:cNvPr id="27" name="Text Box 14"/>
          <p:cNvSpPr txBox="1">
            <a:spLocks noChangeArrowheads="1"/>
          </p:cNvSpPr>
          <p:nvPr/>
        </p:nvSpPr>
        <p:spPr bwMode="auto">
          <a:xfrm>
            <a:off x="6707187" y="2597992"/>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Build</a:t>
            </a:r>
            <a:endParaRPr lang="en-US" b="1" dirty="0">
              <a:solidFill>
                <a:srgbClr val="006F82"/>
              </a:solidFill>
            </a:endParaRPr>
          </a:p>
        </p:txBody>
      </p:sp>
    </p:spTree>
    <p:extLst>
      <p:ext uri="{BB962C8B-B14F-4D97-AF65-F5344CB8AC3E}">
        <p14:creationId xmlns:p14="http://schemas.microsoft.com/office/powerpoint/2010/main" val="1732860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4.xml><?xml version="1.0" encoding="utf-8"?>
<a:theme xmlns:a="http://schemas.openxmlformats.org/drawingml/2006/main" name="2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Powerpoint Template [Read-Only]" id="{5B2226D9-286D-43C7-8DD7-42E577525448}" vid="{998E0F34-8E83-4045-A7B1-534AEE7223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4</AverageRating>
    <RatingCount xmlns="http://schemas.microsoft.com/sharepoint/v3">1</RatingCou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0fd8348a777c7c6d68e0149ead30af7f">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a1a318017390aad9821713f8d338b348"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b6ae8028-3361-4878-ad09-deb2e128b95c"/>
    <ds:schemaRef ds:uri="http://schemas.microsoft.com/office/2006/documentManagement/types"/>
    <ds:schemaRef ds:uri="http://purl.org/dc/terms/"/>
    <ds:schemaRef ds:uri="fcfb129d-2c4d-4bcd-afb5-a92980dfa96d"/>
    <ds:schemaRef ds:uri="http://schemas.microsoft.com/sharepoint/v3"/>
    <ds:schemaRef ds:uri="http://www.w3.org/XML/1998/namespace"/>
    <ds:schemaRef ds:uri="http://purl.org/dc/elements/1.1/"/>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7D9C65CF-E2D4-4073-AE23-291AB8AAC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1213</Words>
  <Application>Microsoft Office PowerPoint</Application>
  <PresentationFormat>On-screen Show (4:3)</PresentationFormat>
  <Paragraphs>211</Paragraphs>
  <Slides>11</Slides>
  <Notes>2</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B2B Template (Arial)</vt:lpstr>
      <vt:lpstr>Office Theme</vt:lpstr>
      <vt:lpstr>1_B2B Template (Arial)</vt:lpstr>
      <vt:lpstr>2_B2B Template (Arial)</vt:lpstr>
      <vt:lpstr>PowerPoint Presentation</vt:lpstr>
      <vt:lpstr>Agenda</vt:lpstr>
      <vt:lpstr>PowerPoint Presentation</vt:lpstr>
      <vt:lpstr>PowerPoint Presentation</vt:lpstr>
      <vt:lpstr>CLM Applications and Capabilities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2014-05-07T11:23:13Z</dcterms:created>
  <dcterms:modified xsi:type="dcterms:W3CDTF">2016-08-11T05:55:01Z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