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sldIdLst>
    <p:sldId id="322" r:id="rId5"/>
    <p:sldId id="323" r:id="rId6"/>
    <p:sldId id="324" r:id="rId7"/>
    <p:sldId id="325"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567" autoAdjust="0"/>
  </p:normalViewPr>
  <p:slideViewPr>
    <p:cSldViewPr snapToGrid="0" showGuides="1">
      <p:cViewPr varScale="1">
        <p:scale>
          <a:sx n="73" d="100"/>
          <a:sy n="73" d="100"/>
        </p:scale>
        <p:origin x="1278" y="72"/>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p:cNvSpPr>
            <a:spLocks noGrp="1"/>
          </p:cNvSpPr>
          <p:nvPr>
            <p:ph type="body" sz="quarter" idx="11"/>
          </p:nvPr>
        </p:nvSpPr>
        <p:spPr>
          <a:xfrm>
            <a:off x="3364049" y="2466977"/>
            <a:ext cx="2331358" cy="4154984"/>
          </a:xfrm>
        </p:spPr>
        <p:txBody>
          <a:bodyPr/>
          <a:lstStyle/>
          <a:p>
            <a:r>
              <a:rPr lang="en-US" dirty="0"/>
              <a:t>Developed by </a:t>
            </a:r>
            <a:r>
              <a:rPr lang="en-US" dirty="0" err="1" smtClean="0"/>
              <a:t>Xebialab</a:t>
            </a:r>
            <a:endParaRPr lang="en-US" dirty="0" smtClean="0"/>
          </a:p>
          <a:p>
            <a:endParaRPr lang="en-US" dirty="0" smtClean="0"/>
          </a:p>
          <a:p>
            <a:r>
              <a:rPr lang="en-US" dirty="0"/>
              <a:t>4</a:t>
            </a:r>
            <a:r>
              <a:rPr lang="en-US" baseline="30000" dirty="0"/>
              <a:t>th</a:t>
            </a:r>
            <a:r>
              <a:rPr lang="en-US" dirty="0"/>
              <a:t> Rank in Release </a:t>
            </a:r>
            <a:r>
              <a:rPr lang="en-US" dirty="0" smtClean="0"/>
              <a:t>Automation</a:t>
            </a:r>
          </a:p>
          <a:p>
            <a:endParaRPr lang="en-US" dirty="0" smtClean="0"/>
          </a:p>
          <a:p>
            <a:r>
              <a:rPr lang="en-US" dirty="0"/>
              <a:t>Agent less </a:t>
            </a:r>
            <a:r>
              <a:rPr lang="en-US" dirty="0" smtClean="0"/>
              <a:t>architecture</a:t>
            </a:r>
          </a:p>
          <a:p>
            <a:endParaRPr lang="en-US" dirty="0"/>
          </a:p>
          <a:p>
            <a:r>
              <a:rPr lang="en-US" dirty="0"/>
              <a:t>Model-based, highly scalable </a:t>
            </a:r>
            <a:r>
              <a:rPr lang="en-US" dirty="0" smtClean="0"/>
              <a:t>approach</a:t>
            </a:r>
          </a:p>
          <a:p>
            <a:endParaRPr lang="en-US" dirty="0" smtClean="0"/>
          </a:p>
          <a:p>
            <a:r>
              <a:rPr lang="en-US" dirty="0"/>
              <a:t>Jython scripting is used</a:t>
            </a:r>
          </a:p>
        </p:txBody>
      </p:sp>
      <p:sp>
        <p:nvSpPr>
          <p:cNvPr id="14" name="Text Placeholder 2"/>
          <p:cNvSpPr>
            <a:spLocks noGrp="1"/>
          </p:cNvSpPr>
          <p:nvPr>
            <p:ph type="body" sz="quarter" idx="12"/>
          </p:nvPr>
        </p:nvSpPr>
        <p:spPr>
          <a:xfrm>
            <a:off x="481013" y="1971675"/>
            <a:ext cx="2262187" cy="286161"/>
          </a:xfrm>
        </p:spPr>
        <p:txBody>
          <a:bodyPr/>
          <a:lstStyle/>
          <a:p>
            <a:r>
              <a:rPr lang="en-US" dirty="0" err="1" smtClean="0"/>
              <a:t>uDeploy</a:t>
            </a:r>
            <a:endParaRPr lang="en-US" dirty="0"/>
          </a:p>
        </p:txBody>
      </p:sp>
      <p:sp>
        <p:nvSpPr>
          <p:cNvPr id="15" name="Text Placeholder 4"/>
          <p:cNvSpPr>
            <a:spLocks noGrp="1"/>
          </p:cNvSpPr>
          <p:nvPr>
            <p:ph type="body" sz="quarter" idx="13"/>
          </p:nvPr>
        </p:nvSpPr>
        <p:spPr>
          <a:xfrm>
            <a:off x="3651523" y="2005831"/>
            <a:ext cx="1679438" cy="157571"/>
          </a:xfrm>
        </p:spPr>
        <p:txBody>
          <a:bodyPr/>
          <a:lstStyle/>
          <a:p>
            <a:r>
              <a:rPr lang="en-US" dirty="0" smtClean="0"/>
              <a:t>XL Deploy</a:t>
            </a:r>
            <a:endParaRPr lang="en-US" dirty="0"/>
          </a:p>
        </p:txBody>
      </p:sp>
      <p:sp>
        <p:nvSpPr>
          <p:cNvPr id="16" name="Text Placeholder 5"/>
          <p:cNvSpPr>
            <a:spLocks noGrp="1"/>
          </p:cNvSpPr>
          <p:nvPr>
            <p:ph type="body" sz="quarter" idx="14"/>
          </p:nvPr>
        </p:nvSpPr>
        <p:spPr>
          <a:xfrm>
            <a:off x="481012" y="1270452"/>
            <a:ext cx="8224838" cy="283711"/>
          </a:xfrm>
        </p:spPr>
        <p:txBody>
          <a:bodyPr/>
          <a:lstStyle/>
          <a:p>
            <a:r>
              <a:rPr lang="en-US" dirty="0" err="1" smtClean="0"/>
              <a:t>uDeploy</a:t>
            </a:r>
            <a:r>
              <a:rPr lang="en-US" dirty="0" smtClean="0"/>
              <a:t> vs XL Deploy vs CA Release Automation</a:t>
            </a:r>
            <a:endParaRPr lang="en-US" dirty="0"/>
          </a:p>
        </p:txBody>
      </p:sp>
      <p:sp>
        <p:nvSpPr>
          <p:cNvPr id="17" name="Text Placeholder 6"/>
          <p:cNvSpPr>
            <a:spLocks noGrp="1"/>
          </p:cNvSpPr>
          <p:nvPr>
            <p:ph type="body" sz="quarter" idx="10"/>
          </p:nvPr>
        </p:nvSpPr>
        <p:spPr>
          <a:xfrm>
            <a:off x="481014" y="2466977"/>
            <a:ext cx="2549570" cy="2679790"/>
          </a:xfrm>
        </p:spPr>
        <p:txBody>
          <a:bodyPr/>
          <a:lstStyle/>
          <a:p>
            <a:r>
              <a:rPr lang="en-US" dirty="0"/>
              <a:t>Developed by </a:t>
            </a:r>
            <a:r>
              <a:rPr lang="en-US" dirty="0" smtClean="0"/>
              <a:t>IBM</a:t>
            </a:r>
          </a:p>
          <a:p>
            <a:endParaRPr lang="en-US" dirty="0" smtClean="0"/>
          </a:p>
          <a:p>
            <a:r>
              <a:rPr lang="en-US" dirty="0"/>
              <a:t>2</a:t>
            </a:r>
            <a:r>
              <a:rPr lang="en-US" baseline="30000" dirty="0"/>
              <a:t>nd</a:t>
            </a:r>
            <a:r>
              <a:rPr lang="en-US" dirty="0"/>
              <a:t> Rank in Release </a:t>
            </a:r>
            <a:r>
              <a:rPr lang="en-US" dirty="0" smtClean="0"/>
              <a:t>Automation</a:t>
            </a:r>
          </a:p>
          <a:p>
            <a:endParaRPr lang="en-US" dirty="0" smtClean="0"/>
          </a:p>
          <a:p>
            <a:r>
              <a:rPr lang="en-US" dirty="0"/>
              <a:t>Agent based </a:t>
            </a:r>
            <a:r>
              <a:rPr lang="en-US" dirty="0" smtClean="0"/>
              <a:t>architecture</a:t>
            </a:r>
          </a:p>
          <a:p>
            <a:endParaRPr lang="en-US" dirty="0" smtClean="0"/>
          </a:p>
          <a:p>
            <a:r>
              <a:rPr lang="en-US" dirty="0"/>
              <a:t>Multi-Tier Application </a:t>
            </a:r>
            <a:r>
              <a:rPr lang="en-US" dirty="0" smtClean="0"/>
              <a:t>Models</a:t>
            </a:r>
          </a:p>
          <a:p>
            <a:endParaRPr lang="en-US" dirty="0" smtClean="0"/>
          </a:p>
          <a:p>
            <a:r>
              <a:rPr lang="en-US" dirty="0"/>
              <a:t>Integrations Replace Custom Scripting </a:t>
            </a:r>
          </a:p>
        </p:txBody>
      </p:sp>
      <p:sp>
        <p:nvSpPr>
          <p:cNvPr id="20" name="Text Placeholder 1"/>
          <p:cNvSpPr txBox="1">
            <a:spLocks/>
          </p:cNvSpPr>
          <p:nvPr/>
        </p:nvSpPr>
        <p:spPr bwMode="gray">
          <a:xfrm>
            <a:off x="6127796" y="2429691"/>
            <a:ext cx="2578054" cy="360098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rtl="0" eaLnBrk="1" fontAlgn="base"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rtl="0" eaLnBrk="1" fontAlgn="base" hangingPunct="1">
              <a:spcBef>
                <a:spcPts val="0"/>
              </a:spcBef>
              <a:spcAft>
                <a:spcPts val="0"/>
              </a:spcAft>
              <a:buClr>
                <a:schemeClr val="bg2"/>
              </a:buClr>
              <a:buSzPct val="90000"/>
              <a:buFont typeface="Arial" charset="0"/>
              <a:buChar char="–"/>
              <a:defRPr lang="en-US" sz="1800" b="0" kern="1200" baseline="0" dirty="0" smtClean="0">
                <a:solidFill>
                  <a:schemeClr val="tx1"/>
                </a:solidFill>
                <a:latin typeface="Arial" pitchFamily="34" charset="0"/>
                <a:ea typeface="+mn-ea"/>
                <a:cs typeface="Arial" pitchFamily="34" charset="0"/>
              </a:defRPr>
            </a:lvl3pPr>
            <a:lvl4pPr marL="850900" indent="-279400" algn="l" rtl="0" eaLnBrk="1" fontAlgn="base"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hangingPunct="1">
              <a:spcBef>
                <a:spcPts val="0"/>
              </a:spcBef>
              <a:spcAft>
                <a:spcPts val="0"/>
              </a:spcAft>
              <a:buClr>
                <a:schemeClr val="bg2"/>
              </a:buClr>
              <a:buSzPct val="70000"/>
              <a:buFont typeface="Arial" charset="0"/>
              <a:buChar char="–"/>
              <a:defRPr lang="en-US" sz="1800" b="0" kern="1200" baseline="0" dirty="0" smtClean="0">
                <a:solidFill>
                  <a:schemeClr val="tx1"/>
                </a:solidFill>
                <a:latin typeface="Arial" pitchFamily="34" charset="0"/>
                <a:ea typeface="+mn-ea"/>
                <a:cs typeface="Arial" pitchFamily="34"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r>
              <a:rPr lang="en-US" dirty="0" smtClean="0"/>
              <a:t>Developed by CA Technology</a:t>
            </a:r>
          </a:p>
          <a:p>
            <a:endParaRPr lang="en-US" dirty="0" smtClean="0"/>
          </a:p>
          <a:p>
            <a:r>
              <a:rPr lang="en-US" dirty="0" smtClean="0"/>
              <a:t>1</a:t>
            </a:r>
            <a:r>
              <a:rPr lang="en-US" baseline="30000" dirty="0" smtClean="0"/>
              <a:t>st</a:t>
            </a:r>
            <a:r>
              <a:rPr lang="en-US" dirty="0" smtClean="0"/>
              <a:t> Rank in Release Automation</a:t>
            </a:r>
          </a:p>
          <a:p>
            <a:endParaRPr lang="en-US" dirty="0" smtClean="0"/>
          </a:p>
          <a:p>
            <a:r>
              <a:rPr lang="en-US" dirty="0" smtClean="0"/>
              <a:t>Agent based architecture</a:t>
            </a:r>
          </a:p>
          <a:p>
            <a:endParaRPr lang="en-US" dirty="0" smtClean="0"/>
          </a:p>
          <a:p>
            <a:r>
              <a:rPr lang="en-US" dirty="0"/>
              <a:t>Multi-Tier Application Models</a:t>
            </a:r>
          </a:p>
          <a:p>
            <a:endParaRPr lang="en-US" dirty="0"/>
          </a:p>
          <a:p>
            <a:endParaRPr lang="en-US" dirty="0"/>
          </a:p>
        </p:txBody>
      </p:sp>
      <p:sp>
        <p:nvSpPr>
          <p:cNvPr id="21" name="Text Placeholder 4"/>
          <p:cNvSpPr txBox="1">
            <a:spLocks/>
          </p:cNvSpPr>
          <p:nvPr/>
        </p:nvSpPr>
        <p:spPr bwMode="gray">
          <a:xfrm>
            <a:off x="6239284" y="1980837"/>
            <a:ext cx="3956730" cy="276999"/>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marL="0" indent="0" algn="l" rtl="0" eaLnBrk="1" fontAlgn="base" hangingPunct="1">
              <a:spcBef>
                <a:spcPts val="0"/>
              </a:spcBef>
              <a:spcAft>
                <a:spcPts val="0"/>
              </a:spcAft>
              <a:buClr>
                <a:schemeClr val="bg2"/>
              </a:buClr>
              <a:buSzPct val="120000"/>
              <a:buFont typeface="Wingdings" pitchFamily="2" charset="2"/>
              <a:buNone/>
              <a:defRPr lang="en-US" sz="1800" b="1" kern="1200">
                <a:solidFill>
                  <a:schemeClr val="bg2"/>
                </a:solidFill>
                <a:latin typeface="Arial" pitchFamily="34" charset="0"/>
                <a:ea typeface="+mn-ea"/>
                <a:cs typeface="Arial" pitchFamily="34" charset="0"/>
              </a:defRPr>
            </a:lvl1pPr>
            <a:lvl2pPr marL="285750" indent="-285750" algn="l" rtl="0" eaLnBrk="1" fontAlgn="base" hangingPunct="1">
              <a:spcBef>
                <a:spcPts val="0"/>
              </a:spcBef>
              <a:spcAft>
                <a:spcPts val="0"/>
              </a:spcAft>
              <a:buClr>
                <a:schemeClr val="bg2"/>
              </a:buClr>
              <a:buSzPct val="100000"/>
              <a:buFont typeface="Wingdings" pitchFamily="2" charset="2"/>
              <a:buChar char="§"/>
              <a:defRPr lang="en-US" sz="1800" kern="1200">
                <a:solidFill>
                  <a:schemeClr val="tx1"/>
                </a:solidFill>
                <a:latin typeface="+mj-lt"/>
                <a:ea typeface="+mn-ea"/>
                <a:cs typeface="Arial" charset="0"/>
              </a:defRPr>
            </a:lvl2pPr>
            <a:lvl3pPr marL="571500" indent="-279400" algn="l" rtl="0" eaLnBrk="1" fontAlgn="base" hangingPunct="1">
              <a:spcBef>
                <a:spcPts val="0"/>
              </a:spcBef>
              <a:spcAft>
                <a:spcPts val="0"/>
              </a:spcAft>
              <a:buClr>
                <a:schemeClr val="bg2"/>
              </a:buClr>
              <a:buSzPct val="90000"/>
              <a:buFont typeface="Arial" charset="0"/>
              <a:buChar char="–"/>
              <a:defRPr lang="en-US" sz="1800" kern="1200">
                <a:solidFill>
                  <a:schemeClr val="tx1"/>
                </a:solidFill>
                <a:latin typeface="+mj-lt"/>
                <a:ea typeface="+mn-ea"/>
                <a:cs typeface="Arial" pitchFamily="34" charset="0"/>
              </a:defRPr>
            </a:lvl3pPr>
            <a:lvl4pPr marL="850900" indent="-279400" algn="l" rtl="0" eaLnBrk="1" fontAlgn="base" hangingPunct="1">
              <a:spcBef>
                <a:spcPts val="0"/>
              </a:spcBef>
              <a:spcAft>
                <a:spcPts val="0"/>
              </a:spcAft>
              <a:buClr>
                <a:schemeClr val="bg2"/>
              </a:buClr>
              <a:buSzPct val="80000"/>
              <a:buFont typeface="Wingdings" pitchFamily="2" charset="2"/>
              <a:buChar char="§"/>
              <a:defRPr lang="en-US" sz="1800" kern="1200">
                <a:solidFill>
                  <a:schemeClr val="tx1"/>
                </a:solidFill>
                <a:latin typeface="+mj-lt"/>
                <a:ea typeface="+mn-ea"/>
                <a:cs typeface="Arial" charset="0"/>
              </a:defRPr>
            </a:lvl4pPr>
            <a:lvl5pPr marL="1136650" indent="-285750" algn="l" defTabSz="933450" rtl="0" eaLnBrk="1" fontAlgn="base" hangingPunct="1">
              <a:spcBef>
                <a:spcPts val="0"/>
              </a:spcBef>
              <a:spcAft>
                <a:spcPts val="0"/>
              </a:spcAft>
              <a:buClr>
                <a:schemeClr val="bg2"/>
              </a:buClr>
              <a:buSzPct val="70000"/>
              <a:buFont typeface="Arial" charset="0"/>
              <a:buChar char="–"/>
              <a:defRPr lang="en-US" sz="1800" kern="1200">
                <a:solidFill>
                  <a:schemeClr val="tx1"/>
                </a:solidFill>
                <a:latin typeface="+mj-lt"/>
                <a:ea typeface="+mn-ea"/>
                <a:cs typeface="Arial" charset="0"/>
              </a:defRPr>
            </a:lvl5pPr>
            <a:lvl6pPr marL="1143000" indent="-233363" algn="l" defTabSz="914400" rtl="0" eaLnBrk="1" latinLnBrk="0" hangingPunct="1">
              <a:spcBef>
                <a:spcPts val="0"/>
              </a:spcBef>
              <a:spcAft>
                <a:spcPts val="0"/>
              </a:spcAft>
              <a:buClr>
                <a:schemeClr val="bg2"/>
              </a:buClr>
              <a:buSzPct val="70000"/>
              <a:buFont typeface="Wingdings" pitchFamily="2" charset="2"/>
              <a:buChar char="§"/>
              <a:defRPr sz="1800" kern="1200">
                <a:solidFill>
                  <a:schemeClr val="tx1"/>
                </a:solidFill>
                <a:latin typeface="+mj-lt"/>
                <a:ea typeface="+mn-ea"/>
                <a:cs typeface="+mn-cs"/>
              </a:defRPr>
            </a:lvl6pPr>
            <a:lvl7pPr marL="13716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mj-lt"/>
                <a:ea typeface="+mn-ea"/>
                <a:cs typeface="+mn-cs"/>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mj-lt"/>
                <a:ea typeface="+mn-ea"/>
                <a:cs typeface="+mn-cs"/>
              </a:defRPr>
            </a:lvl9pPr>
          </a:lstStyle>
          <a:p>
            <a:r>
              <a:rPr lang="en-US" dirty="0" smtClean="0"/>
              <a:t>CA RA</a:t>
            </a:r>
            <a:endParaRPr lang="en-US" dirty="0"/>
          </a:p>
        </p:txBody>
      </p:sp>
    </p:spTree>
    <p:extLst>
      <p:ext uri="{BB962C8B-B14F-4D97-AF65-F5344CB8AC3E}">
        <p14:creationId xmlns:p14="http://schemas.microsoft.com/office/powerpoint/2010/main" val="3372547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2"/>
          </p:nvPr>
        </p:nvSpPr>
        <p:spPr>
          <a:xfrm>
            <a:off x="481013" y="1971675"/>
            <a:ext cx="2262187" cy="286161"/>
          </a:xfrm>
        </p:spPr>
        <p:txBody>
          <a:bodyPr/>
          <a:lstStyle/>
          <a:p>
            <a:r>
              <a:rPr lang="en-US" dirty="0" err="1" smtClean="0"/>
              <a:t>uDeploy</a:t>
            </a:r>
            <a:endParaRPr lang="en-US" dirty="0"/>
          </a:p>
        </p:txBody>
      </p:sp>
      <p:sp>
        <p:nvSpPr>
          <p:cNvPr id="10" name="Text Placeholder 2"/>
          <p:cNvSpPr>
            <a:spLocks noGrp="1"/>
          </p:cNvSpPr>
          <p:nvPr>
            <p:ph type="body" sz="quarter" idx="12"/>
          </p:nvPr>
        </p:nvSpPr>
        <p:spPr>
          <a:xfrm>
            <a:off x="3415801" y="2057036"/>
            <a:ext cx="2262187" cy="276999"/>
          </a:xfrm>
        </p:spPr>
        <p:txBody>
          <a:bodyPr/>
          <a:lstStyle/>
          <a:p>
            <a:r>
              <a:rPr lang="en-US" dirty="0" smtClean="0"/>
              <a:t>XL Deploy</a:t>
            </a:r>
            <a:endParaRPr lang="en-US" dirty="0"/>
          </a:p>
        </p:txBody>
      </p:sp>
      <p:sp>
        <p:nvSpPr>
          <p:cNvPr id="11" name="Text Placeholder 2"/>
          <p:cNvSpPr>
            <a:spLocks noGrp="1"/>
          </p:cNvSpPr>
          <p:nvPr>
            <p:ph type="body" sz="quarter" idx="12"/>
          </p:nvPr>
        </p:nvSpPr>
        <p:spPr>
          <a:xfrm>
            <a:off x="6350589" y="2057035"/>
            <a:ext cx="2636657" cy="276999"/>
          </a:xfrm>
        </p:spPr>
        <p:txBody>
          <a:bodyPr/>
          <a:lstStyle/>
          <a:p>
            <a:r>
              <a:rPr lang="en-US" dirty="0" smtClean="0"/>
              <a:t>CA RA</a:t>
            </a:r>
            <a:endParaRPr lang="en-US" dirty="0"/>
          </a:p>
        </p:txBody>
      </p:sp>
      <p:sp>
        <p:nvSpPr>
          <p:cNvPr id="15" name="Text Placeholder 6"/>
          <p:cNvSpPr>
            <a:spLocks noGrp="1"/>
          </p:cNvSpPr>
          <p:nvPr>
            <p:ph type="body" sz="quarter" idx="10"/>
          </p:nvPr>
        </p:nvSpPr>
        <p:spPr>
          <a:xfrm>
            <a:off x="481014" y="2466977"/>
            <a:ext cx="2549570" cy="3877985"/>
          </a:xfrm>
        </p:spPr>
        <p:txBody>
          <a:bodyPr/>
          <a:lstStyle/>
          <a:p>
            <a:r>
              <a:rPr lang="en-US" dirty="0" smtClean="0"/>
              <a:t>We have plugins and step. We directly connect steps to make workflow.</a:t>
            </a:r>
          </a:p>
          <a:p>
            <a:r>
              <a:rPr lang="en-US" dirty="0"/>
              <a:t> </a:t>
            </a:r>
            <a:r>
              <a:rPr lang="en-US" dirty="0" smtClean="0"/>
              <a:t>Support puppet and chef </a:t>
            </a:r>
          </a:p>
          <a:p>
            <a:endParaRPr lang="en-US" dirty="0"/>
          </a:p>
          <a:p>
            <a:r>
              <a:rPr lang="en-US" dirty="0"/>
              <a:t>Incremental Updates: Deploy only the changes components or missing incremental (patch) versions</a:t>
            </a:r>
          </a:p>
          <a:p>
            <a:endParaRPr lang="en-US" dirty="0"/>
          </a:p>
        </p:txBody>
      </p:sp>
      <p:sp>
        <p:nvSpPr>
          <p:cNvPr id="16" name="Text Placeholder 6"/>
          <p:cNvSpPr>
            <a:spLocks noGrp="1"/>
          </p:cNvSpPr>
          <p:nvPr>
            <p:ph type="body" sz="quarter" idx="10"/>
          </p:nvPr>
        </p:nvSpPr>
        <p:spPr>
          <a:xfrm>
            <a:off x="3272109" y="2466977"/>
            <a:ext cx="2549570" cy="3877985"/>
          </a:xfrm>
        </p:spPr>
        <p:txBody>
          <a:bodyPr/>
          <a:lstStyle/>
          <a:p>
            <a:r>
              <a:rPr lang="en-US" dirty="0" smtClean="0"/>
              <a:t>We call plugins in XL deploy</a:t>
            </a:r>
            <a:r>
              <a:rPr lang="en-US" dirty="0"/>
              <a:t> </a:t>
            </a:r>
            <a:endParaRPr lang="en-US" dirty="0" smtClean="0"/>
          </a:p>
          <a:p>
            <a:endParaRPr lang="en-US" dirty="0"/>
          </a:p>
          <a:p>
            <a:r>
              <a:rPr lang="en-US" dirty="0" smtClean="0"/>
              <a:t>Support puppet and chef</a:t>
            </a:r>
          </a:p>
          <a:p>
            <a:endParaRPr lang="en-US" dirty="0" smtClean="0"/>
          </a:p>
          <a:p>
            <a:endParaRPr lang="en-US" dirty="0"/>
          </a:p>
          <a:p>
            <a:r>
              <a:rPr lang="en-US" dirty="0"/>
              <a:t>XL Deploy always works with complete deployment packages that contain everything your applications need. </a:t>
            </a:r>
          </a:p>
          <a:p>
            <a:endParaRPr lang="en-US" dirty="0"/>
          </a:p>
        </p:txBody>
      </p:sp>
      <p:sp>
        <p:nvSpPr>
          <p:cNvPr id="17" name="Text Placeholder 6"/>
          <p:cNvSpPr>
            <a:spLocks noGrp="1"/>
          </p:cNvSpPr>
          <p:nvPr>
            <p:ph type="body" sz="quarter" idx="10"/>
          </p:nvPr>
        </p:nvSpPr>
        <p:spPr>
          <a:xfrm>
            <a:off x="6437677" y="2512077"/>
            <a:ext cx="2549570" cy="2492990"/>
          </a:xfrm>
        </p:spPr>
        <p:txBody>
          <a:bodyPr/>
          <a:lstStyle/>
          <a:p>
            <a:r>
              <a:rPr lang="en-US" dirty="0" smtClean="0"/>
              <a:t>We have actions, flow and action packs</a:t>
            </a:r>
            <a:r>
              <a:rPr lang="en-US" dirty="0"/>
              <a:t> </a:t>
            </a:r>
            <a:endParaRPr lang="en-US" dirty="0" smtClean="0"/>
          </a:p>
          <a:p>
            <a:endParaRPr lang="en-US" dirty="0"/>
          </a:p>
          <a:p>
            <a:r>
              <a:rPr lang="en-US" dirty="0" smtClean="0"/>
              <a:t>Support puppet and chef</a:t>
            </a:r>
          </a:p>
          <a:p>
            <a:endParaRPr lang="en-US" dirty="0" smtClean="0"/>
          </a:p>
          <a:p>
            <a:endParaRPr lang="en-US" dirty="0"/>
          </a:p>
          <a:p>
            <a:r>
              <a:rPr lang="en-US" dirty="0" smtClean="0"/>
              <a:t>Support incremental updates</a:t>
            </a:r>
            <a:endParaRPr lang="en-US" dirty="0"/>
          </a:p>
        </p:txBody>
      </p:sp>
    </p:spTree>
    <p:extLst>
      <p:ext uri="{BB962C8B-B14F-4D97-AF65-F5344CB8AC3E}">
        <p14:creationId xmlns:p14="http://schemas.microsoft.com/office/powerpoint/2010/main" val="317227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2"/>
          </p:nvPr>
        </p:nvSpPr>
        <p:spPr>
          <a:xfrm>
            <a:off x="481013" y="1971675"/>
            <a:ext cx="2262187" cy="286161"/>
          </a:xfrm>
        </p:spPr>
        <p:txBody>
          <a:bodyPr/>
          <a:lstStyle/>
          <a:p>
            <a:r>
              <a:rPr lang="en-US" dirty="0" err="1" smtClean="0"/>
              <a:t>uDeploy</a:t>
            </a:r>
            <a:endParaRPr lang="en-US" dirty="0"/>
          </a:p>
        </p:txBody>
      </p:sp>
      <p:sp>
        <p:nvSpPr>
          <p:cNvPr id="9" name="Text Placeholder 2"/>
          <p:cNvSpPr>
            <a:spLocks noGrp="1"/>
          </p:cNvSpPr>
          <p:nvPr>
            <p:ph type="body" sz="quarter" idx="12"/>
          </p:nvPr>
        </p:nvSpPr>
        <p:spPr>
          <a:xfrm>
            <a:off x="3415801" y="2057036"/>
            <a:ext cx="2262187" cy="276999"/>
          </a:xfrm>
        </p:spPr>
        <p:txBody>
          <a:bodyPr/>
          <a:lstStyle/>
          <a:p>
            <a:r>
              <a:rPr lang="en-US" dirty="0" smtClean="0"/>
              <a:t>XL Deploy</a:t>
            </a:r>
            <a:endParaRPr lang="en-US" dirty="0"/>
          </a:p>
        </p:txBody>
      </p:sp>
      <p:sp>
        <p:nvSpPr>
          <p:cNvPr id="10" name="Text Placeholder 2"/>
          <p:cNvSpPr>
            <a:spLocks noGrp="1"/>
          </p:cNvSpPr>
          <p:nvPr>
            <p:ph type="body" sz="quarter" idx="12"/>
          </p:nvPr>
        </p:nvSpPr>
        <p:spPr>
          <a:xfrm>
            <a:off x="6350589" y="2057035"/>
            <a:ext cx="2636657" cy="276999"/>
          </a:xfrm>
        </p:spPr>
        <p:txBody>
          <a:bodyPr/>
          <a:lstStyle/>
          <a:p>
            <a:r>
              <a:rPr lang="en-US" dirty="0" smtClean="0"/>
              <a:t>CA RA</a:t>
            </a:r>
            <a:endParaRPr lang="en-US" dirty="0"/>
          </a:p>
        </p:txBody>
      </p:sp>
      <p:sp>
        <p:nvSpPr>
          <p:cNvPr id="11" name="Text Placeholder 6"/>
          <p:cNvSpPr>
            <a:spLocks noGrp="1"/>
          </p:cNvSpPr>
          <p:nvPr>
            <p:ph type="body" sz="quarter" idx="10"/>
          </p:nvPr>
        </p:nvSpPr>
        <p:spPr>
          <a:xfrm>
            <a:off x="481014" y="2466977"/>
            <a:ext cx="2549570" cy="1661993"/>
          </a:xfrm>
        </p:spPr>
        <p:txBody>
          <a:bodyPr/>
          <a:lstStyle/>
          <a:p>
            <a:r>
              <a:rPr lang="en-US" dirty="0" smtClean="0"/>
              <a:t>Roll back types: 1.Remove Undesired                      Incremental Versions 2.</a:t>
            </a:r>
            <a:r>
              <a:rPr lang="en-US" dirty="0"/>
              <a:t> Replace with Last Deployed</a:t>
            </a:r>
          </a:p>
          <a:p>
            <a:endParaRPr lang="en-US" dirty="0"/>
          </a:p>
        </p:txBody>
      </p:sp>
      <p:sp>
        <p:nvSpPr>
          <p:cNvPr id="12" name="Text Placeholder 6"/>
          <p:cNvSpPr>
            <a:spLocks noGrp="1"/>
          </p:cNvSpPr>
          <p:nvPr>
            <p:ph type="body" sz="quarter" idx="10"/>
          </p:nvPr>
        </p:nvSpPr>
        <p:spPr>
          <a:xfrm>
            <a:off x="3272109" y="2466977"/>
            <a:ext cx="2549570" cy="4985980"/>
          </a:xfrm>
        </p:spPr>
        <p:txBody>
          <a:bodyPr/>
          <a:lstStyle/>
          <a:p>
            <a:r>
              <a:rPr lang="en-US" dirty="0" smtClean="0"/>
              <a:t>Roll back types: 1.Continue </a:t>
            </a:r>
            <a:r>
              <a:rPr lang="en-US" dirty="0"/>
              <a:t>the deployment by retrying the failed </a:t>
            </a:r>
            <a:r>
              <a:rPr lang="en-US" dirty="0" smtClean="0"/>
              <a:t>step 2. </a:t>
            </a:r>
            <a:r>
              <a:rPr lang="en-US" dirty="0"/>
              <a:t>Roll back the part of the deployment that </a:t>
            </a:r>
            <a:r>
              <a:rPr lang="en-US" dirty="0" smtClean="0"/>
              <a:t>succeeded 3.Continue </a:t>
            </a:r>
            <a:r>
              <a:rPr lang="en-US" dirty="0"/>
              <a:t>the deployment by skipping the failed </a:t>
            </a:r>
            <a:r>
              <a:rPr lang="en-US" dirty="0" smtClean="0"/>
              <a:t>step                4.Cancel </a:t>
            </a:r>
            <a:r>
              <a:rPr lang="en-US" dirty="0"/>
              <a:t>the deployment without rolling back</a:t>
            </a:r>
          </a:p>
          <a:p>
            <a:endParaRPr lang="en-US" dirty="0"/>
          </a:p>
          <a:p>
            <a:endParaRPr lang="en-US" dirty="0"/>
          </a:p>
          <a:p>
            <a:endParaRPr lang="en-US" dirty="0"/>
          </a:p>
          <a:p>
            <a:endParaRPr lang="en-US" dirty="0"/>
          </a:p>
        </p:txBody>
      </p:sp>
      <p:sp>
        <p:nvSpPr>
          <p:cNvPr id="13" name="Text Placeholder 6"/>
          <p:cNvSpPr>
            <a:spLocks noGrp="1"/>
          </p:cNvSpPr>
          <p:nvPr>
            <p:ph type="body" sz="quarter" idx="10"/>
          </p:nvPr>
        </p:nvSpPr>
        <p:spPr>
          <a:xfrm>
            <a:off x="6437677" y="2512077"/>
            <a:ext cx="2549570" cy="830997"/>
          </a:xfrm>
        </p:spPr>
        <p:txBody>
          <a:bodyPr/>
          <a:lstStyle/>
          <a:p>
            <a:r>
              <a:rPr lang="en-US" dirty="0" smtClean="0"/>
              <a:t>Roll back types: 1.Manual                 2.Automatic</a:t>
            </a:r>
          </a:p>
        </p:txBody>
      </p:sp>
    </p:spTree>
    <p:extLst>
      <p:ext uri="{BB962C8B-B14F-4D97-AF65-F5344CB8AC3E}">
        <p14:creationId xmlns:p14="http://schemas.microsoft.com/office/powerpoint/2010/main" val="270065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2"/>
          </p:nvPr>
        </p:nvSpPr>
        <p:spPr>
          <a:xfrm>
            <a:off x="481013" y="1971675"/>
            <a:ext cx="2262187" cy="286161"/>
          </a:xfrm>
        </p:spPr>
        <p:txBody>
          <a:bodyPr/>
          <a:lstStyle/>
          <a:p>
            <a:r>
              <a:rPr lang="en-US" dirty="0" err="1" smtClean="0"/>
              <a:t>uDeploy</a:t>
            </a:r>
            <a:endParaRPr lang="en-US" dirty="0"/>
          </a:p>
        </p:txBody>
      </p:sp>
      <p:sp>
        <p:nvSpPr>
          <p:cNvPr id="9" name="Text Placeholder 2"/>
          <p:cNvSpPr>
            <a:spLocks noGrp="1"/>
          </p:cNvSpPr>
          <p:nvPr>
            <p:ph type="body" sz="quarter" idx="12"/>
          </p:nvPr>
        </p:nvSpPr>
        <p:spPr>
          <a:xfrm>
            <a:off x="3415801" y="2057036"/>
            <a:ext cx="2262187" cy="276999"/>
          </a:xfrm>
        </p:spPr>
        <p:txBody>
          <a:bodyPr/>
          <a:lstStyle/>
          <a:p>
            <a:r>
              <a:rPr lang="en-US" dirty="0" smtClean="0"/>
              <a:t>XL Deploy</a:t>
            </a:r>
            <a:endParaRPr lang="en-US" dirty="0"/>
          </a:p>
        </p:txBody>
      </p:sp>
      <p:sp>
        <p:nvSpPr>
          <p:cNvPr id="10" name="Text Placeholder 2"/>
          <p:cNvSpPr>
            <a:spLocks noGrp="1"/>
          </p:cNvSpPr>
          <p:nvPr>
            <p:ph type="body" sz="quarter" idx="12"/>
          </p:nvPr>
        </p:nvSpPr>
        <p:spPr>
          <a:xfrm>
            <a:off x="6350589" y="2057035"/>
            <a:ext cx="2636657" cy="276999"/>
          </a:xfrm>
        </p:spPr>
        <p:txBody>
          <a:bodyPr/>
          <a:lstStyle/>
          <a:p>
            <a:r>
              <a:rPr lang="en-US" dirty="0" smtClean="0"/>
              <a:t>CA RA</a:t>
            </a:r>
            <a:endParaRPr lang="en-US" dirty="0"/>
          </a:p>
        </p:txBody>
      </p:sp>
      <p:sp>
        <p:nvSpPr>
          <p:cNvPr id="11" name="Text Placeholder 6"/>
          <p:cNvSpPr>
            <a:spLocks noGrp="1"/>
          </p:cNvSpPr>
          <p:nvPr>
            <p:ph type="body" sz="quarter" idx="10"/>
          </p:nvPr>
        </p:nvSpPr>
        <p:spPr>
          <a:xfrm>
            <a:off x="481014" y="2466977"/>
            <a:ext cx="2549570" cy="3046988"/>
          </a:xfrm>
        </p:spPr>
        <p:txBody>
          <a:bodyPr/>
          <a:lstStyle/>
          <a:p>
            <a:r>
              <a:rPr lang="en-US" dirty="0" err="1" smtClean="0"/>
              <a:t>uDeploy</a:t>
            </a:r>
            <a:r>
              <a:rPr lang="en-US" dirty="0" smtClean="0"/>
              <a:t> have plugin for puppet and chef </a:t>
            </a:r>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a:t>F</a:t>
            </a:r>
            <a:r>
              <a:rPr lang="en-US" dirty="0" smtClean="0"/>
              <a:t>irewall port should be opened</a:t>
            </a:r>
            <a:endParaRPr lang="en-US" dirty="0"/>
          </a:p>
          <a:p>
            <a:endParaRPr lang="en-US" dirty="0"/>
          </a:p>
        </p:txBody>
      </p:sp>
      <p:sp>
        <p:nvSpPr>
          <p:cNvPr id="12" name="Text Placeholder 6"/>
          <p:cNvSpPr>
            <a:spLocks noGrp="1"/>
          </p:cNvSpPr>
          <p:nvPr>
            <p:ph type="body" sz="quarter" idx="10"/>
          </p:nvPr>
        </p:nvSpPr>
        <p:spPr>
          <a:xfrm>
            <a:off x="3272109" y="2466977"/>
            <a:ext cx="2549570" cy="3600986"/>
          </a:xfrm>
        </p:spPr>
        <p:txBody>
          <a:bodyPr/>
          <a:lstStyle/>
          <a:p>
            <a:r>
              <a:rPr lang="en-US" dirty="0"/>
              <a:t>We can integrate Puppet with XL Deploy. XL deploy has the plugin for </a:t>
            </a:r>
            <a:r>
              <a:rPr lang="en-US" dirty="0" smtClean="0"/>
              <a:t>puppet and </a:t>
            </a:r>
            <a:r>
              <a:rPr lang="en-US" dirty="0" smtClean="0"/>
              <a:t>chef. </a:t>
            </a:r>
            <a:r>
              <a:rPr lang="en-US" dirty="0" smtClean="0"/>
              <a:t>No need for puppet agent.</a:t>
            </a:r>
            <a:endParaRPr lang="en-US" dirty="0" smtClean="0"/>
          </a:p>
          <a:p>
            <a:endParaRPr lang="en-US" dirty="0"/>
          </a:p>
          <a:p>
            <a:r>
              <a:rPr lang="en-US" dirty="0" smtClean="0"/>
              <a:t>No firewall ports to be opened</a:t>
            </a:r>
            <a:endParaRPr lang="en-US" dirty="0"/>
          </a:p>
          <a:p>
            <a:endParaRPr lang="en-US" dirty="0"/>
          </a:p>
          <a:p>
            <a:endParaRPr lang="en-US" dirty="0"/>
          </a:p>
          <a:p>
            <a:endParaRPr lang="en-US" dirty="0"/>
          </a:p>
        </p:txBody>
      </p:sp>
      <p:sp>
        <p:nvSpPr>
          <p:cNvPr id="13" name="Text Placeholder 6"/>
          <p:cNvSpPr>
            <a:spLocks noGrp="1"/>
          </p:cNvSpPr>
          <p:nvPr>
            <p:ph type="body" sz="quarter" idx="10"/>
          </p:nvPr>
        </p:nvSpPr>
        <p:spPr>
          <a:xfrm>
            <a:off x="6437677" y="2512077"/>
            <a:ext cx="2549570" cy="2769989"/>
          </a:xfrm>
        </p:spPr>
        <p:txBody>
          <a:bodyPr/>
          <a:lstStyle/>
          <a:p>
            <a:r>
              <a:rPr lang="en-US" dirty="0" smtClean="0"/>
              <a:t>Install </a:t>
            </a:r>
            <a:r>
              <a:rPr lang="en-US" dirty="0"/>
              <a:t>a CA Release Automation agent on the Puppet Master Server and Puppet </a:t>
            </a:r>
            <a:r>
              <a:rPr lang="en-US" dirty="0" smtClean="0"/>
              <a:t>Agent</a:t>
            </a:r>
          </a:p>
          <a:p>
            <a:endParaRPr lang="en-US" dirty="0" smtClean="0"/>
          </a:p>
          <a:p>
            <a:endParaRPr lang="en-US" dirty="0"/>
          </a:p>
          <a:p>
            <a:endParaRPr lang="en-US" dirty="0"/>
          </a:p>
          <a:p>
            <a:r>
              <a:rPr lang="en-US" dirty="0" smtClean="0"/>
              <a:t>Firewall ports should be </a:t>
            </a:r>
            <a:r>
              <a:rPr lang="en-US" dirty="0" err="1" smtClean="0"/>
              <a:t>opend</a:t>
            </a:r>
            <a:endParaRPr lang="en-US" dirty="0" smtClean="0"/>
          </a:p>
        </p:txBody>
      </p:sp>
    </p:spTree>
    <p:extLst>
      <p:ext uri="{BB962C8B-B14F-4D97-AF65-F5344CB8AC3E}">
        <p14:creationId xmlns:p14="http://schemas.microsoft.com/office/powerpoint/2010/main" val="141471293"/>
      </p:ext>
    </p:extLst>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d6ad1ba-d08e-4b75-8db3-2812d04b092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227</Words>
  <Application>Microsoft Office PowerPoint</Application>
  <PresentationFormat>On-screen Show (4:3)</PresentationFormat>
  <Paragraphs>76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Tech Mahindra Template 2014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2016-11-24T08:42:14Z</dcterms:created>
  <dcterms:modified xsi:type="dcterms:W3CDTF">2017-01-05T08:48:17Z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