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5" r:id="rId4"/>
  </p:sldMasterIdLst>
  <p:notesMasterIdLst>
    <p:notesMasterId r:id="rId15"/>
  </p:notesMasterIdLst>
  <p:sldIdLst>
    <p:sldId id="352" r:id="rId5"/>
    <p:sldId id="372" r:id="rId6"/>
    <p:sldId id="380" r:id="rId7"/>
    <p:sldId id="381" r:id="rId8"/>
    <p:sldId id="383" r:id="rId9"/>
    <p:sldId id="345" r:id="rId10"/>
    <p:sldId id="354" r:id="rId11"/>
    <p:sldId id="355" r:id="rId12"/>
    <p:sldId id="339" r:id="rId13"/>
    <p:sldId id="318"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EB"/>
    <a:srgbClr val="FFCDCD"/>
    <a:srgbClr val="E31837"/>
    <a:srgbClr val="6D6E71"/>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567" autoAdjust="0"/>
  </p:normalViewPr>
  <p:slideViewPr>
    <p:cSldViewPr snapToGrid="0" showGuides="1">
      <p:cViewPr>
        <p:scale>
          <a:sx n="100" d="100"/>
          <a:sy n="100" d="100"/>
        </p:scale>
        <p:origin x="-468" y="870"/>
      </p:cViewPr>
      <p:guideLst>
        <p:guide orient="horz" pos="294"/>
        <p:guide pos="5498"/>
        <p:guide pos="2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10/16/2015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36288581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916A7-A8BB-46D4-8425-B24B2FD5CB28}" type="slidenum">
              <a:rPr lang="en-US"/>
              <a:pPr fontAlgn="base">
                <a:spcBef>
                  <a:spcPct val="0"/>
                </a:spcBef>
                <a:spcAft>
                  <a:spcPct val="0"/>
                </a:spcAft>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A34EF1-3E9D-4E0F-8425-0737AE244159}" type="slidenum">
              <a:rPr lang="en-US"/>
              <a:pPr fontAlgn="base">
                <a:spcBef>
                  <a:spcPct val="0"/>
                </a:spcBef>
                <a:spcAft>
                  <a:spcPct val="0"/>
                </a:spcAft>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C1DF806-8CE8-463E-81E1-6392D0577085}" type="datetimeFigureOut">
              <a:rPr lang="en-GB" smtClean="0"/>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421834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1DF806-8CE8-463E-81E1-6392D0577085}" type="datetimeFigureOut">
              <a:rPr lang="en-GB" smtClean="0"/>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174767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1DF806-8CE8-463E-81E1-6392D0577085}" type="datetimeFigureOut">
              <a:rPr lang="en-GB" smtClean="0"/>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2809102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1DF806-8CE8-463E-81E1-6392D0577085}" type="datetimeFigureOut">
              <a:rPr lang="en-GB" smtClean="0"/>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3770712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1DF806-8CE8-463E-81E1-6392D0577085}" type="datetimeFigureOut">
              <a:rPr lang="en-GB" smtClean="0"/>
              <a:t>16/10/2015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327939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C1DF806-8CE8-463E-81E1-6392D0577085}" type="datetimeFigureOut">
              <a:rPr lang="en-GB" smtClean="0"/>
              <a:t>16/10/2015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36828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C1DF806-8CE8-463E-81E1-6392D0577085}" type="datetimeFigureOut">
              <a:rPr lang="en-GB" smtClean="0"/>
              <a:t>16/10/2015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122834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C1DF806-8CE8-463E-81E1-6392D0577085}" type="datetimeFigureOut">
              <a:rPr lang="en-GB" smtClean="0"/>
              <a:t>16/10/2015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85456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DF806-8CE8-463E-81E1-6392D0577085}" type="datetimeFigureOut">
              <a:rPr lang="en-GB" smtClean="0"/>
              <a:t>16/10/2015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194033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1DF806-8CE8-463E-81E1-6392D0577085}" type="datetimeFigureOut">
              <a:rPr lang="en-GB" smtClean="0"/>
              <a:t>16/10/2015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20188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1DF806-8CE8-463E-81E1-6392D0577085}" type="datetimeFigureOut">
              <a:rPr lang="en-GB" smtClean="0"/>
              <a:t>16/10/2015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1C34C1-A748-4EB7-996B-0DF13E1B7A92}" type="slidenum">
              <a:rPr lang="en-GB" smtClean="0"/>
              <a:t>‹#›</a:t>
            </a:fld>
            <a:endParaRPr lang="en-GB"/>
          </a:p>
        </p:txBody>
      </p:sp>
    </p:spTree>
    <p:extLst>
      <p:ext uri="{BB962C8B-B14F-4D97-AF65-F5344CB8AC3E}">
        <p14:creationId xmlns:p14="http://schemas.microsoft.com/office/powerpoint/2010/main" val="421939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DF806-8CE8-463E-81E1-6392D0577085}" type="datetimeFigureOut">
              <a:rPr lang="en-GB" smtClean="0"/>
              <a:t>16/10/2015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C34C1-A748-4EB7-996B-0DF13E1B7A92}" type="slidenum">
              <a:rPr lang="en-GB" smtClean="0"/>
              <a:t>‹#›</a:t>
            </a:fld>
            <a:endParaRPr lang="en-GB"/>
          </a:p>
        </p:txBody>
      </p:sp>
    </p:spTree>
    <p:extLst>
      <p:ext uri="{BB962C8B-B14F-4D97-AF65-F5344CB8AC3E}">
        <p14:creationId xmlns:p14="http://schemas.microsoft.com/office/powerpoint/2010/main" val="196792449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10" r:id="rId12"/>
    <p:sldLayoutId id="2147483713" r:id="rId13"/>
    <p:sldLayoutId id="2147483715" r:id="rId14"/>
    <p:sldLayoutId id="2147483717" r:id="rId15"/>
    <p:sldLayoutId id="2147483718" r:id="rId16"/>
    <p:sldLayoutId id="2147483678" r:id="rId17"/>
    <p:sldLayoutId id="2147483679" r:id="rId18"/>
    <p:sldLayoutId id="2147483680" r:id="rId19"/>
    <p:sldLayoutId id="2147483681" r:id="rId20"/>
    <p:sldLayoutId id="2147483687" r:id="rId21"/>
    <p:sldLayoutId id="2147483688" r:id="rId22"/>
    <p:sldLayoutId id="2147483689" r:id="rId23"/>
    <p:sldLayoutId id="2147483690" r:id="rId24"/>
    <p:sldLayoutId id="2147483682" r:id="rId25"/>
    <p:sldLayoutId id="2147483683" r:id="rId26"/>
    <p:sldLayoutId id="2147483684" r:id="rId2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package" Target="../embeddings/Microsoft_PowerPoint_Presentation1.pptx"/></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3191" y="865756"/>
            <a:ext cx="7900930" cy="4111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en-US" sz="2400" b="1" dirty="0" smtClean="0">
                <a:latin typeface="Arial" panose="020B0604020202020204" pitchFamily="34" charset="0"/>
                <a:cs typeface="Arial" panose="020B0604020202020204" pitchFamily="34" charset="0"/>
              </a:rPr>
              <a:t>Modeling </a:t>
            </a:r>
            <a:r>
              <a:rPr lang="en-US" altLang="en-US" sz="2400" b="1" dirty="0" err="1" smtClean="0">
                <a:latin typeface="Arial" panose="020B0604020202020204" pitchFamily="34" charset="0"/>
                <a:cs typeface="Arial" panose="020B0604020202020204" pitchFamily="34" charset="0"/>
              </a:rPr>
              <a:t>uDeploy</a:t>
            </a:r>
            <a:r>
              <a:rPr lang="en-US" altLang="en-US" sz="2400" b="1" dirty="0" smtClean="0">
                <a:latin typeface="Arial" panose="020B0604020202020204" pitchFamily="34" charset="0"/>
                <a:cs typeface="Arial" panose="020B0604020202020204" pitchFamily="34" charset="0"/>
              </a:rPr>
              <a:t> Process Flow for B2B</a:t>
            </a:r>
            <a:endParaRPr lang="en-GB" altLang="en-US" sz="2400" b="1" dirty="0" smtClean="0">
              <a:latin typeface="Arial" panose="020B0604020202020204" pitchFamily="34" charset="0"/>
              <a:cs typeface="Arial" panose="020B0604020202020204" pitchFamily="34" charset="0"/>
            </a:endParaRPr>
          </a:p>
        </p:txBody>
      </p:sp>
      <p:pic>
        <p:nvPicPr>
          <p:cNvPr id="5" name="Picture 3" descr="C:\Users\mr109325\Desktop\udepoy.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28" y="1369804"/>
            <a:ext cx="7928472" cy="538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7">
            <a:hlinkClick r:id="" action="ppaction://ole?verb=0"/>
          </p:cNvPr>
          <p:cNvGraphicFramePr>
            <a:graphicFrameLocks noChangeAspect="1"/>
          </p:cNvGraphicFramePr>
          <p:nvPr>
            <p:extLst>
              <p:ext uri="{D42A27DB-BD31-4B8C-83A1-F6EECF244321}">
                <p14:modId xmlns:p14="http://schemas.microsoft.com/office/powerpoint/2010/main" val="1924099555"/>
              </p:ext>
            </p:extLst>
          </p:nvPr>
        </p:nvGraphicFramePr>
        <p:xfrm>
          <a:off x="7410564" y="2476579"/>
          <a:ext cx="914400" cy="771525"/>
        </p:xfrm>
        <a:graphic>
          <a:graphicData uri="http://schemas.openxmlformats.org/presentationml/2006/ole">
            <mc:AlternateContent xmlns:mc="http://schemas.openxmlformats.org/markup-compatibility/2006">
              <mc:Choice xmlns:v="urn:schemas-microsoft-com:vml" Requires="v">
                <p:oleObj spid="_x0000_s3121" name="Presentation" showAsIcon="1" r:id="rId4" imgW="914400" imgH="771480" progId="PowerPoint.Show.12">
                  <p:embed/>
                </p:oleObj>
              </mc:Choice>
              <mc:Fallback>
                <p:oleObj name="Presentation" showAsIcon="1" r:id="rId4" imgW="914400" imgH="771480" progId="PowerPoint.Show.12">
                  <p:embed/>
                  <p:pic>
                    <p:nvPicPr>
                      <p:cNvPr id="0" name=""/>
                      <p:cNvPicPr/>
                      <p:nvPr/>
                    </p:nvPicPr>
                    <p:blipFill>
                      <a:blip r:embed="rId5"/>
                      <a:stretch>
                        <a:fillRect/>
                      </a:stretch>
                    </p:blipFill>
                    <p:spPr>
                      <a:xfrm>
                        <a:off x="7410564" y="247657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664934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68495" y="706728"/>
            <a:ext cx="6705600" cy="4111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altLang="en-US" sz="3200" b="1" dirty="0" smtClean="0">
                <a:latin typeface="Arial" panose="020B0604020202020204" pitchFamily="34" charset="0"/>
                <a:cs typeface="Arial" panose="020B0604020202020204" pitchFamily="34" charset="0"/>
              </a:rPr>
              <a:t>Features and Benefits</a:t>
            </a:r>
            <a:endParaRPr lang="en-NZ" altLang="en-US" sz="3200" b="1" dirty="0" smtClean="0">
              <a:latin typeface="Arial" panose="020B0604020202020204" pitchFamily="34" charset="0"/>
              <a:cs typeface="Arial" panose="020B0604020202020204" pitchFamily="34" charset="0"/>
            </a:endParaRPr>
          </a:p>
        </p:txBody>
      </p:sp>
      <p:graphicFrame>
        <p:nvGraphicFramePr>
          <p:cNvPr id="3" name="Table Placeholder 5"/>
          <p:cNvGraphicFramePr>
            <a:graphicFrameLocks/>
          </p:cNvGraphicFramePr>
          <p:nvPr>
            <p:extLst>
              <p:ext uri="{D42A27DB-BD31-4B8C-83A1-F6EECF244321}">
                <p14:modId xmlns:p14="http://schemas.microsoft.com/office/powerpoint/2010/main" val="2367869869"/>
              </p:ext>
            </p:extLst>
          </p:nvPr>
        </p:nvGraphicFramePr>
        <p:xfrm>
          <a:off x="266700" y="1439063"/>
          <a:ext cx="8639175" cy="5100949"/>
        </p:xfrm>
        <a:graphic>
          <a:graphicData uri="http://schemas.openxmlformats.org/drawingml/2006/table">
            <a:tbl>
              <a:tblPr firstRow="1" bandRow="1">
                <a:tableStyleId>{00A15C55-8517-42AA-B614-E9B94910E393}</a:tableStyleId>
              </a:tblPr>
              <a:tblGrid>
                <a:gridCol w="3914409"/>
                <a:gridCol w="4724766"/>
              </a:tblGrid>
              <a:tr h="285270">
                <a:tc>
                  <a:txBody>
                    <a:bodyPr/>
                    <a:lstStyle/>
                    <a:p>
                      <a:r>
                        <a:rPr lang="en-US" sz="1500" dirty="0" smtClean="0">
                          <a:latin typeface="Arial" panose="020B0604020202020204" pitchFamily="34" charset="0"/>
                          <a:cs typeface="Arial" panose="020B0604020202020204" pitchFamily="34" charset="0"/>
                        </a:rPr>
                        <a:t>Features</a:t>
                      </a:r>
                      <a:endParaRPr lang="en-US" sz="1500" dirty="0">
                        <a:latin typeface="Arial" panose="020B0604020202020204" pitchFamily="34" charset="0"/>
                        <a:cs typeface="Arial" panose="020B0604020202020204" pitchFamily="34" charset="0"/>
                      </a:endParaRPr>
                    </a:p>
                  </a:txBody>
                  <a:tcPr marL="88388" marR="88388" marT="44174" marB="44174"/>
                </a:tc>
                <a:tc>
                  <a:txBody>
                    <a:bodyPr/>
                    <a:lstStyle/>
                    <a:p>
                      <a:r>
                        <a:rPr lang="en-US" sz="1500" dirty="0" smtClean="0">
                          <a:latin typeface="Arial" panose="020B0604020202020204" pitchFamily="34" charset="0"/>
                          <a:cs typeface="Arial" panose="020B0604020202020204" pitchFamily="34" charset="0"/>
                        </a:rPr>
                        <a:t>Benefits</a:t>
                      </a:r>
                      <a:endParaRPr lang="en-US" sz="1500" dirty="0">
                        <a:latin typeface="Arial" panose="020B0604020202020204" pitchFamily="34" charset="0"/>
                        <a:cs typeface="Arial" panose="020B0604020202020204" pitchFamily="34" charset="0"/>
                      </a:endParaRPr>
                    </a:p>
                  </a:txBody>
                  <a:tcPr marL="88388" marR="88388" marT="44174" marB="44174"/>
                </a:tc>
              </a:tr>
              <a:tr h="625239">
                <a:tc>
                  <a:txBody>
                    <a:bodyPr/>
                    <a:lstStyle/>
                    <a:p>
                      <a:pPr marL="0" algn="l" defTabSz="914400" rtl="0" eaLnBrk="1" latinLnBrk="0" hangingPunct="1"/>
                      <a:r>
                        <a:rPr lang="en-GB" sz="1100" kern="1200" dirty="0" smtClean="0">
                          <a:latin typeface="Arial" panose="020B0604020202020204" pitchFamily="34" charset="0"/>
                          <a:cs typeface="Arial" panose="020B0604020202020204" pitchFamily="34" charset="0"/>
                        </a:rPr>
                        <a:t>GUI based Adding/modifying/deletion of the common configuration parameters in .xml files which is pre requisite for the deployment.</a:t>
                      </a:r>
                      <a:endParaRPr lang="en-GB" sz="1100" kern="1200" dirty="0" smtClean="0">
                        <a:solidFill>
                          <a:schemeClr val="tx1"/>
                        </a:solidFill>
                        <a:latin typeface="Arial" panose="020B0604020202020204" pitchFamily="34" charset="0"/>
                        <a:ea typeface="+mn-ea"/>
                        <a:cs typeface="Arial" panose="020B0604020202020204" pitchFamily="34" charset="0"/>
                      </a:endParaRPr>
                    </a:p>
                  </a:txBody>
                  <a:tcPr marL="88396" marR="88396" marT="44187" marB="4418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latin typeface="Arial" panose="020B0604020202020204" pitchFamily="34" charset="0"/>
                          <a:cs typeface="Arial" panose="020B0604020202020204" pitchFamily="34" charset="0"/>
                        </a:rPr>
                        <a:t>User friendly GUI eases the process</a:t>
                      </a:r>
                      <a:r>
                        <a:rPr lang="en-US" sz="1100" kern="1200" baseline="0" dirty="0" smtClean="0">
                          <a:latin typeface="Arial" panose="020B0604020202020204" pitchFamily="34" charset="0"/>
                          <a:cs typeface="Arial" panose="020B0604020202020204" pitchFamily="34" charset="0"/>
                        </a:rPr>
                        <a:t> of editing the file, saving on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latin typeface="Arial" panose="020B0604020202020204" pitchFamily="34" charset="0"/>
                          <a:cs typeface="Arial" panose="020B0604020202020204" pitchFamily="34" charset="0"/>
                        </a:rPr>
                        <a:t>Probability of misconfiguration gets reduced.</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96" marR="88396" marT="44187" marB="44187"/>
                </a:tc>
              </a:tr>
              <a:tr h="291777">
                <a:tc>
                  <a:txBody>
                    <a:bodyPr/>
                    <a:lstStyle/>
                    <a:p>
                      <a:pPr>
                        <a:lnSpc>
                          <a:spcPct val="150000"/>
                        </a:lnSpc>
                      </a:pPr>
                      <a:r>
                        <a:rPr lang="en-GB" sz="1100" dirty="0" smtClean="0">
                          <a:latin typeface="Arial" panose="020B0604020202020204" pitchFamily="34" charset="0"/>
                          <a:cs typeface="Arial" panose="020B0604020202020204" pitchFamily="34" charset="0"/>
                        </a:rPr>
                        <a:t>Copying artifacts to target</a:t>
                      </a:r>
                      <a:r>
                        <a:rPr lang="en-GB" sz="1100" baseline="0" dirty="0" smtClean="0">
                          <a:latin typeface="Arial" panose="020B0604020202020204" pitchFamily="34" charset="0"/>
                          <a:cs typeface="Arial" panose="020B0604020202020204" pitchFamily="34" charset="0"/>
                        </a:rPr>
                        <a:t> environment</a:t>
                      </a:r>
                      <a:endParaRPr lang="en-GB" sz="1100" dirty="0" smtClean="0">
                        <a:solidFill>
                          <a:schemeClr val="tx1"/>
                        </a:solidFill>
                        <a:latin typeface="Arial" panose="020B0604020202020204" pitchFamily="34" charset="0"/>
                        <a:cs typeface="Arial" panose="020B0604020202020204" pitchFamily="34" charset="0"/>
                      </a:endParaRPr>
                    </a:p>
                  </a:txBody>
                  <a:tcPr marL="88396" marR="88396" marT="44187" marB="44187"/>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100" kern="1200" dirty="0" smtClean="0">
                          <a:latin typeface="Arial" panose="020B0604020202020204" pitchFamily="34" charset="0"/>
                          <a:cs typeface="Arial" panose="020B0604020202020204" pitchFamily="34" charset="0"/>
                        </a:rPr>
                        <a:t>Reduced release time.</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96" marR="88396" marT="44187" marB="44187"/>
                </a:tc>
              </a:tr>
              <a:tr h="520530">
                <a:tc>
                  <a:txBody>
                    <a:bodyPr/>
                    <a:lstStyle/>
                    <a:p>
                      <a:r>
                        <a:rPr lang="en-GB" sz="1100" dirty="0" smtClean="0">
                          <a:latin typeface="Arial" panose="020B0604020202020204" pitchFamily="34" charset="0"/>
                          <a:cs typeface="Arial" panose="020B0604020202020204" pitchFamily="34" charset="0"/>
                        </a:rPr>
                        <a:t>Automate the manual B2B</a:t>
                      </a:r>
                      <a:r>
                        <a:rPr lang="en-GB" sz="1100" baseline="0" dirty="0" smtClean="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deployment process execution.</a:t>
                      </a:r>
                      <a:endParaRPr lang="en-US" sz="1100" dirty="0">
                        <a:solidFill>
                          <a:schemeClr val="tx1"/>
                        </a:solidFill>
                        <a:latin typeface="Arial" panose="020B0604020202020204" pitchFamily="34" charset="0"/>
                        <a:cs typeface="Arial" panose="020B0604020202020204" pitchFamily="34" charset="0"/>
                      </a:endParaRPr>
                    </a:p>
                  </a:txBody>
                  <a:tcPr marL="88396" marR="88396" marT="44187" marB="44187"/>
                </a:tc>
                <a:tc>
                  <a:txBody>
                    <a:bodyPr/>
                    <a:lstStyle/>
                    <a:p>
                      <a:pPr marL="0" algn="l" defTabSz="914400" rtl="0" eaLnBrk="1" latinLnBrk="0" hangingPunct="1"/>
                      <a:r>
                        <a:rPr lang="en-US" sz="1100" kern="1200" baseline="0" dirty="0" smtClean="0">
                          <a:latin typeface="Arial" panose="020B0604020202020204" pitchFamily="34" charset="0"/>
                          <a:cs typeface="Arial" panose="020B0604020202020204" pitchFamily="34" charset="0"/>
                        </a:rPr>
                        <a:t>Once parameter changes done at .xml it is just o</a:t>
                      </a:r>
                      <a:r>
                        <a:rPr lang="en-US" sz="1100" kern="1200" dirty="0" smtClean="0">
                          <a:latin typeface="Arial" panose="020B0604020202020204" pitchFamily="34" charset="0"/>
                          <a:cs typeface="Arial" panose="020B0604020202020204" pitchFamily="34" charset="0"/>
                        </a:rPr>
                        <a:t>ne click deployment</a:t>
                      </a:r>
                      <a:r>
                        <a:rPr lang="en-US" sz="1100" kern="1200" baseline="0" dirty="0" smtClean="0">
                          <a:latin typeface="Arial" panose="020B0604020202020204" pitchFamily="34" charset="0"/>
                          <a:cs typeface="Arial" panose="020B0604020202020204" pitchFamily="34" charset="0"/>
                        </a:rPr>
                        <a:t> process.</a:t>
                      </a:r>
                    </a:p>
                    <a:p>
                      <a:pPr marL="0" algn="l" defTabSz="914400" rtl="0" eaLnBrk="1" latinLnBrk="0" hangingPunct="1"/>
                      <a:r>
                        <a:rPr lang="en-US" sz="1100" kern="1200" baseline="0" dirty="0" smtClean="0">
                          <a:latin typeface="Arial" panose="020B0604020202020204" pitchFamily="34" charset="0"/>
                          <a:cs typeface="Arial" panose="020B0604020202020204" pitchFamily="34" charset="0"/>
                        </a:rPr>
                        <a:t>Saving on release time and  manual errors.</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96" marR="88396" marT="44187" marB="44187"/>
                </a:tc>
              </a:tr>
              <a:tr h="430602">
                <a:tc>
                  <a:txBody>
                    <a:bodyPr/>
                    <a:lstStyle/>
                    <a:p>
                      <a:pPr marL="0" algn="l" defTabSz="914400" rtl="0" eaLnBrk="1" latinLnBrk="0" hangingPunct="1">
                        <a:lnSpc>
                          <a:spcPct val="150000"/>
                        </a:lnSpc>
                      </a:pPr>
                      <a:r>
                        <a:rPr lang="en-GB" sz="1100" kern="1200" dirty="0" smtClean="0">
                          <a:latin typeface="Arial" panose="020B0604020202020204" pitchFamily="34" charset="0"/>
                          <a:cs typeface="Arial" panose="020B0604020202020204" pitchFamily="34" charset="0"/>
                        </a:rPr>
                        <a:t>Version Control implementation.</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96" marR="88396" marT="44187" marB="44187"/>
                </a:tc>
                <a:tc>
                  <a:txBody>
                    <a:bodyPr/>
                    <a:lstStyle/>
                    <a:p>
                      <a:pPr marL="0" algn="l" defTabSz="914400" rtl="0" eaLnBrk="1" latinLnBrk="0" hangingPunct="1"/>
                      <a:r>
                        <a:rPr lang="en-US" sz="1100" kern="1200" dirty="0" smtClean="0">
                          <a:latin typeface="Arial" panose="020B0604020202020204" pitchFamily="34" charset="0"/>
                          <a:cs typeface="Arial" panose="020B0604020202020204" pitchFamily="34" charset="0"/>
                        </a:rPr>
                        <a:t>Easy to track the desired state of each environment.</a:t>
                      </a:r>
                    </a:p>
                    <a:p>
                      <a:pPr marL="0" algn="l" defTabSz="914400" rtl="0" eaLnBrk="1" latinLnBrk="0" hangingPunct="1"/>
                      <a:r>
                        <a:rPr lang="en-US" sz="1100" kern="1200" dirty="0" smtClean="0">
                          <a:latin typeface="Arial" panose="020B0604020202020204" pitchFamily="34" charset="0"/>
                          <a:cs typeface="Arial" panose="020B0604020202020204" pitchFamily="34" charset="0"/>
                        </a:rPr>
                        <a:t>Easy</a:t>
                      </a:r>
                      <a:r>
                        <a:rPr lang="en-US" sz="1100" kern="1200" baseline="0" dirty="0" smtClean="0">
                          <a:latin typeface="Arial" panose="020B0604020202020204" pitchFamily="34" charset="0"/>
                          <a:cs typeface="Arial" panose="020B0604020202020204" pitchFamily="34" charset="0"/>
                        </a:rPr>
                        <a:t> to rollback to previous versions.</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96" marR="88396" marT="44187" marB="44187"/>
                </a:tc>
              </a:tr>
              <a:tr h="372953">
                <a:tc>
                  <a:txBody>
                    <a:bodyPr/>
                    <a:lstStyle/>
                    <a:p>
                      <a:pPr marL="0" algn="l" defTabSz="914400" rtl="0" eaLnBrk="1" latinLnBrk="0" hangingPunct="1">
                        <a:lnSpc>
                          <a:spcPct val="150000"/>
                        </a:lnSpc>
                      </a:pPr>
                      <a:r>
                        <a:rPr lang="en-GB" sz="1100" dirty="0" smtClean="0">
                          <a:latin typeface="Arial" panose="020B0604020202020204" pitchFamily="34" charset="0"/>
                          <a:cs typeface="Arial" panose="020B0604020202020204" pitchFamily="34" charset="0"/>
                        </a:rPr>
                        <a:t>Automated deployment</a:t>
                      </a:r>
                      <a:r>
                        <a:rPr lang="en-GB" sz="1100" baseline="0" dirty="0" smtClean="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rollback.</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96" marR="88396" marT="44187" marB="4418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latin typeface="Arial" panose="020B0604020202020204" pitchFamily="34" charset="0"/>
                          <a:cs typeface="Arial" panose="020B0604020202020204" pitchFamily="34" charset="0"/>
                        </a:rPr>
                        <a:t>Easy to rollback the deployment,</a:t>
                      </a:r>
                      <a:r>
                        <a:rPr lang="en-US" sz="1100" kern="1200" baseline="0" dirty="0" smtClean="0">
                          <a:latin typeface="Arial" panose="020B0604020202020204" pitchFamily="34" charset="0"/>
                          <a:cs typeface="Arial" panose="020B0604020202020204" pitchFamily="34" charset="0"/>
                        </a:rPr>
                        <a:t> configuration changes etc. in to Model environments. </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96" marR="88396" marT="44187" marB="44187"/>
                </a:tc>
              </a:tr>
              <a:tr h="438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latin typeface="Arial" panose="020B0604020202020204" pitchFamily="34" charset="0"/>
                          <a:cs typeface="Arial" panose="020B0604020202020204" pitchFamily="34" charset="0"/>
                        </a:rPr>
                        <a:t>Deployment c</a:t>
                      </a:r>
                      <a:r>
                        <a:rPr lang="en-US" sz="1100" kern="1200" baseline="0" dirty="0" smtClean="0">
                          <a:latin typeface="Arial" panose="020B0604020202020204" pitchFamily="34" charset="0"/>
                          <a:cs typeface="Arial" panose="020B0604020202020204" pitchFamily="34" charset="0"/>
                        </a:rPr>
                        <a:t>hanges through user friendly GUI tool.</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latin typeface="Arial" panose="020B0604020202020204" pitchFamily="34" charset="0"/>
                          <a:cs typeface="Arial" panose="020B0604020202020204" pitchFamily="34" charset="0"/>
                        </a:rPr>
                        <a:t>Adding/modifying of parameters can be done easily</a:t>
                      </a:r>
                      <a:r>
                        <a:rPr lang="en-US" sz="1100" kern="1200" baseline="0" dirty="0" smtClean="0">
                          <a:latin typeface="Arial" panose="020B0604020202020204" pitchFamily="34" charset="0"/>
                          <a:cs typeface="Arial" panose="020B0604020202020204" pitchFamily="34" charset="0"/>
                        </a:rPr>
                        <a:t> through GUI ex: P</a:t>
                      </a:r>
                      <a:r>
                        <a:rPr lang="en-US" sz="1100" kern="1200" dirty="0" smtClean="0">
                          <a:latin typeface="Arial" panose="020B0604020202020204" pitchFamily="34" charset="0"/>
                          <a:cs typeface="Arial" panose="020B0604020202020204" pitchFamily="34" charset="0"/>
                        </a:rPr>
                        <a:t>arameter changes, DB changes etc.</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r>
              <a:tr h="372932">
                <a:tc>
                  <a:txBody>
                    <a:bodyPr/>
                    <a:lstStyle/>
                    <a:p>
                      <a:pPr marL="0" algn="l" defTabSz="914400" rtl="0" eaLnBrk="1" latinLnBrk="0" hangingPunct="1">
                        <a:lnSpc>
                          <a:spcPct val="150000"/>
                        </a:lnSpc>
                      </a:pPr>
                      <a:r>
                        <a:rPr lang="en-GB" sz="1100" kern="1200" dirty="0" smtClean="0">
                          <a:latin typeface="Arial" panose="020B0604020202020204" pitchFamily="34" charset="0"/>
                          <a:cs typeface="Arial" panose="020B0604020202020204" pitchFamily="34" charset="0"/>
                        </a:rPr>
                        <a:t>Template</a:t>
                      </a:r>
                      <a:r>
                        <a:rPr lang="en-GB" sz="1100" kern="1200" baseline="0" dirty="0" smtClean="0">
                          <a:latin typeface="Arial" panose="020B0604020202020204" pitchFamily="34" charset="0"/>
                          <a:cs typeface="Arial" panose="020B0604020202020204" pitchFamily="34" charset="0"/>
                        </a:rPr>
                        <a:t> creation.</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c>
                  <a:txBody>
                    <a:bodyPr/>
                    <a:lstStyle/>
                    <a:p>
                      <a:pPr marL="0" algn="l" defTabSz="914400" rtl="0" eaLnBrk="1" latinLnBrk="0" hangingPunct="1"/>
                      <a:r>
                        <a:rPr lang="en-US" sz="1100" kern="1200" dirty="0" smtClean="0">
                          <a:latin typeface="Arial" panose="020B0604020202020204" pitchFamily="34" charset="0"/>
                          <a:cs typeface="Arial" panose="020B0604020202020204" pitchFamily="34" charset="0"/>
                        </a:rPr>
                        <a:t>Repetitive tasks</a:t>
                      </a:r>
                      <a:r>
                        <a:rPr lang="en-US" sz="1100" kern="1200" baseline="0" dirty="0" smtClean="0">
                          <a:latin typeface="Arial" panose="020B0604020202020204" pitchFamily="34" charset="0"/>
                          <a:cs typeface="Arial" panose="020B0604020202020204" pitchFamily="34" charset="0"/>
                        </a:rPr>
                        <a:t> are eased out by saving time and reduction in errors.</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r>
              <a:tr h="668087">
                <a:tc>
                  <a:txBody>
                    <a:bodyPr/>
                    <a:lstStyle/>
                    <a:p>
                      <a:pPr marL="0" algn="l" defTabSz="914400" rtl="0" eaLnBrk="1" latinLnBrk="0" hangingPunct="1"/>
                      <a:r>
                        <a:rPr lang="en-US" sz="1100" dirty="0" smtClean="0">
                          <a:latin typeface="Arial" panose="020B0604020202020204" pitchFamily="34" charset="0"/>
                          <a:cs typeface="Arial" panose="020B0604020202020204" pitchFamily="34" charset="0"/>
                        </a:rPr>
                        <a:t>Build</a:t>
                      </a:r>
                      <a:r>
                        <a:rPr lang="en-US" sz="1100" baseline="0" dirty="0" smtClean="0">
                          <a:latin typeface="Arial" panose="020B0604020202020204" pitchFamily="34" charset="0"/>
                          <a:cs typeface="Arial" panose="020B0604020202020204" pitchFamily="34" charset="0"/>
                        </a:rPr>
                        <a:t> promotion to different stages in an automated fashion </a:t>
                      </a:r>
                      <a:r>
                        <a:rPr lang="en-US" sz="1100" dirty="0" smtClean="0">
                          <a:latin typeface="Arial" panose="020B0604020202020204" pitchFamily="34" charset="0"/>
                          <a:cs typeface="Arial" panose="020B0604020202020204" pitchFamily="34" charset="0"/>
                        </a:rPr>
                        <a:t>(Dev,</a:t>
                      </a:r>
                      <a:r>
                        <a:rPr lang="en-US" sz="1100" baseline="0" dirty="0" smtClean="0">
                          <a:latin typeface="Arial" panose="020B0604020202020204" pitchFamily="34" charset="0"/>
                          <a:cs typeface="Arial" panose="020B0604020202020204" pitchFamily="34" charset="0"/>
                        </a:rPr>
                        <a:t> Test, Dress Rehearsal</a:t>
                      </a:r>
                      <a:r>
                        <a:rPr lang="en-US" sz="1100" dirty="0" smtClean="0">
                          <a:latin typeface="Arial" panose="020B0604020202020204" pitchFamily="34" charset="0"/>
                          <a:cs typeface="Arial" panose="020B0604020202020204" pitchFamily="34" charset="0"/>
                        </a:rPr>
                        <a:t>, Production etc.)</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latin typeface="Arial" panose="020B0604020202020204" pitchFamily="34" charset="0"/>
                          <a:cs typeface="Arial" panose="020B0604020202020204" pitchFamily="34" charset="0"/>
                        </a:rPr>
                        <a:t>Deployment can be done on different environment and different services simultaneously</a:t>
                      </a:r>
                      <a:r>
                        <a:rPr lang="en-US" sz="1100" kern="1200" baseline="0" dirty="0" smtClean="0">
                          <a:latin typeface="Arial" panose="020B0604020202020204" pitchFamily="34" charset="0"/>
                          <a:cs typeface="Arial" panose="020B0604020202020204" pitchFamily="34" charset="0"/>
                        </a:rPr>
                        <a:t> by </a:t>
                      </a:r>
                      <a:r>
                        <a:rPr lang="en-US" sz="1100" kern="1200" dirty="0" smtClean="0">
                          <a:latin typeface="Arial" panose="020B0604020202020204" pitchFamily="34" charset="0"/>
                          <a:cs typeface="Arial" panose="020B0604020202020204" pitchFamily="34" charset="0"/>
                        </a:rPr>
                        <a:t>creating snap shot of automation flow.</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r>
              <a:tr h="372932">
                <a:tc>
                  <a:txBody>
                    <a:bodyPr/>
                    <a:lstStyle/>
                    <a:p>
                      <a:pPr marL="0" algn="l" defTabSz="914400" rtl="0" eaLnBrk="1" latinLnBrk="0" hangingPunct="1">
                        <a:lnSpc>
                          <a:spcPct val="150000"/>
                        </a:lnSpc>
                      </a:pPr>
                      <a:r>
                        <a:rPr lang="en-US" sz="1100" kern="1200" dirty="0" smtClean="0">
                          <a:latin typeface="Arial" panose="020B0604020202020204" pitchFamily="34" charset="0"/>
                          <a:cs typeface="Arial" panose="020B0604020202020204" pitchFamily="34" charset="0"/>
                        </a:rPr>
                        <a:t>Building of Quality Gates and Approvals.</a:t>
                      </a:r>
                      <a:endParaRPr lang="en-US" sz="1100" kern="1200" dirty="0" smtClean="0">
                        <a:solidFill>
                          <a:schemeClr val="tx1"/>
                        </a:solidFill>
                        <a:latin typeface="Arial" panose="020B0604020202020204" pitchFamily="34" charset="0"/>
                        <a:ea typeface="+mn-ea"/>
                        <a:cs typeface="Arial" panose="020B0604020202020204" pitchFamily="34" charset="0"/>
                      </a:endParaRPr>
                    </a:p>
                  </a:txBody>
                  <a:tcPr marL="88388" marR="88388" marT="44175" marB="44175"/>
                </a:tc>
                <a:tc>
                  <a:txBody>
                    <a:bodyPr/>
                    <a:lstStyle/>
                    <a:p>
                      <a:pPr marL="0" algn="l" defTabSz="914400" rtl="0" eaLnBrk="1" latinLnBrk="0" hangingPunct="1"/>
                      <a:r>
                        <a:rPr lang="en-US" sz="1100" kern="1200" dirty="0" smtClean="0">
                          <a:latin typeface="Arial" panose="020B0604020202020204" pitchFamily="34" charset="0"/>
                          <a:cs typeface="Arial" panose="020B0604020202020204" pitchFamily="34" charset="0"/>
                        </a:rPr>
                        <a:t>Helps you to ensure that only the right stuff goes out at the right time.</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r>
              <a:tr h="520509">
                <a:tc>
                  <a:txBody>
                    <a:bodyPr/>
                    <a:lstStyle/>
                    <a:p>
                      <a:pPr marL="0" algn="l" defTabSz="914400" rtl="0" eaLnBrk="1" latinLnBrk="0" hangingPunct="1">
                        <a:lnSpc>
                          <a:spcPct val="150000"/>
                        </a:lnSpc>
                      </a:pPr>
                      <a:r>
                        <a:rPr lang="en-US" sz="1100" kern="1200" dirty="0" smtClean="0">
                          <a:latin typeface="Arial" panose="020B0604020202020204" pitchFamily="34" charset="0"/>
                          <a:cs typeface="Arial" panose="020B0604020202020204" pitchFamily="34" charset="0"/>
                        </a:rPr>
                        <a:t>Detailed Reporting.</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c>
                  <a:txBody>
                    <a:bodyPr/>
                    <a:lstStyle/>
                    <a:p>
                      <a:pPr marL="0" algn="l" defTabSz="914400" rtl="0" eaLnBrk="1" latinLnBrk="0" hangingPunct="1"/>
                      <a:r>
                        <a:rPr lang="en-US" sz="1100" kern="1200" dirty="0" smtClean="0">
                          <a:latin typeface="Arial" panose="020B0604020202020204" pitchFamily="34" charset="0"/>
                          <a:cs typeface="Arial" panose="020B0604020202020204" pitchFamily="34" charset="0"/>
                        </a:rPr>
                        <a:t>Detailed report of deployment  Ex: Deployment date, duration, environment name, status, which user executed, count of deployment etc.</a:t>
                      </a:r>
                      <a:endParaRPr lang="en-US" sz="1100" kern="1200" dirty="0">
                        <a:solidFill>
                          <a:schemeClr val="tx1"/>
                        </a:solidFill>
                        <a:latin typeface="Arial" panose="020B0604020202020204" pitchFamily="34" charset="0"/>
                        <a:ea typeface="+mn-ea"/>
                        <a:cs typeface="Arial" panose="020B0604020202020204" pitchFamily="34" charset="0"/>
                      </a:endParaRPr>
                    </a:p>
                  </a:txBody>
                  <a:tcPr marL="88388" marR="88388" marT="44175" marB="44175"/>
                </a:tc>
              </a:tr>
            </a:tbl>
          </a:graphicData>
        </a:graphic>
      </p:graphicFrame>
    </p:spTree>
    <p:extLst>
      <p:ext uri="{BB962C8B-B14F-4D97-AF65-F5344CB8AC3E}">
        <p14:creationId xmlns:p14="http://schemas.microsoft.com/office/powerpoint/2010/main" val="1973899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81518537"/>
              </p:ext>
            </p:extLst>
          </p:nvPr>
        </p:nvGraphicFramePr>
        <p:xfrm>
          <a:off x="133350" y="1397000"/>
          <a:ext cx="8848725" cy="5302582"/>
        </p:xfrm>
        <a:graphic>
          <a:graphicData uri="http://schemas.openxmlformats.org/drawingml/2006/table">
            <a:tbl>
              <a:tblPr firstRow="1" bandRow="1">
                <a:tableStyleId>{21E4AEA4-8DFA-4A89-87EB-49C32662AFE0}</a:tableStyleId>
              </a:tblPr>
              <a:tblGrid>
                <a:gridCol w="1769745"/>
                <a:gridCol w="2117374"/>
                <a:gridCol w="2001497"/>
                <a:gridCol w="1822415"/>
                <a:gridCol w="1137694"/>
              </a:tblGrid>
              <a:tr h="509503">
                <a:tc>
                  <a:txBody>
                    <a:bodyPr/>
                    <a:lstStyle/>
                    <a:p>
                      <a:r>
                        <a:rPr lang="en-US" sz="1400" dirty="0" smtClean="0">
                          <a:latin typeface="Arial" panose="020B0604020202020204" pitchFamily="34" charset="0"/>
                          <a:cs typeface="Arial" panose="020B0604020202020204" pitchFamily="34" charset="0"/>
                        </a:rPr>
                        <a:t>Name</a:t>
                      </a:r>
                      <a:endParaRPr lang="en-GB" sz="1400" dirty="0">
                        <a:latin typeface="Arial" panose="020B0604020202020204" pitchFamily="34" charset="0"/>
                        <a:cs typeface="Arial" panose="020B0604020202020204" pitchFamily="34" charset="0"/>
                      </a:endParaRPr>
                    </a:p>
                  </a:txBody>
                  <a:tcPr/>
                </a:tc>
                <a:tc>
                  <a:txBody>
                    <a:bodyPr/>
                    <a:lstStyle/>
                    <a:p>
                      <a:r>
                        <a:rPr lang="en-GB" sz="1400" dirty="0" smtClean="0">
                          <a:latin typeface="Arial" panose="020B0604020202020204" pitchFamily="34" charset="0"/>
                          <a:cs typeface="Arial" panose="020B0604020202020204" pitchFamily="34" charset="0"/>
                        </a:rPr>
                        <a:t>Jenkins/Hudson</a:t>
                      </a:r>
                      <a:endParaRPr lang="en-GB" sz="1400" dirty="0">
                        <a:latin typeface="Arial" panose="020B0604020202020204" pitchFamily="34" charset="0"/>
                        <a:cs typeface="Arial" panose="020B0604020202020204" pitchFamily="34" charset="0"/>
                      </a:endParaRPr>
                    </a:p>
                  </a:txBody>
                  <a:tcPr/>
                </a:tc>
                <a:tc>
                  <a:txBody>
                    <a:bodyPr/>
                    <a:lstStyle/>
                    <a:p>
                      <a:r>
                        <a:rPr lang="en-GB" sz="1400" dirty="0" smtClean="0">
                          <a:latin typeface="Arial" panose="020B0604020202020204" pitchFamily="34" charset="0"/>
                          <a:cs typeface="Arial" panose="020B0604020202020204" pitchFamily="34" charset="0"/>
                        </a:rPr>
                        <a:t>TeamCity</a:t>
                      </a:r>
                      <a:endParaRPr lang="en-GB" sz="1400" dirty="0">
                        <a:latin typeface="Arial" panose="020B0604020202020204" pitchFamily="34" charset="0"/>
                        <a:cs typeface="Arial" panose="020B0604020202020204" pitchFamily="34" charset="0"/>
                      </a:endParaRPr>
                    </a:p>
                  </a:txBody>
                  <a:tcPr/>
                </a:tc>
                <a:tc>
                  <a:txBody>
                    <a:bodyPr/>
                    <a:lstStyle/>
                    <a:p>
                      <a:r>
                        <a:rPr lang="en-GB" sz="1400" dirty="0" smtClean="0">
                          <a:latin typeface="Arial" panose="020B0604020202020204" pitchFamily="34" charset="0"/>
                          <a:cs typeface="Arial" panose="020B0604020202020204" pitchFamily="34" charset="0"/>
                        </a:rPr>
                        <a:t>IBM </a:t>
                      </a:r>
                      <a:r>
                        <a:rPr lang="en-GB" sz="1400" dirty="0" err="1" smtClean="0">
                          <a:latin typeface="Arial" panose="020B0604020202020204" pitchFamily="34" charset="0"/>
                          <a:cs typeface="Arial" panose="020B0604020202020204" pitchFamily="34" charset="0"/>
                        </a:rPr>
                        <a:t>UrbanCode</a:t>
                      </a:r>
                      <a:r>
                        <a:rPr lang="en-GB" sz="1400" dirty="0" smtClean="0">
                          <a:latin typeface="Arial" panose="020B0604020202020204" pitchFamily="34" charset="0"/>
                          <a:cs typeface="Arial" panose="020B0604020202020204" pitchFamily="34" charset="0"/>
                        </a:rPr>
                        <a:t> Deploy</a:t>
                      </a:r>
                      <a:endParaRPr lang="en-GB"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Remarks</a:t>
                      </a:r>
                      <a:endParaRPr lang="en-GB" sz="1400" dirty="0">
                        <a:latin typeface="Arial" panose="020B0604020202020204" pitchFamily="34" charset="0"/>
                        <a:cs typeface="Arial" panose="020B0604020202020204" pitchFamily="34" charset="0"/>
                      </a:endParaRPr>
                    </a:p>
                  </a:txBody>
                  <a:tcPr/>
                </a:tc>
              </a:tr>
              <a:tr h="312942">
                <a:tc>
                  <a:txBody>
                    <a:bodyPr/>
                    <a:lstStyle/>
                    <a:p>
                      <a:r>
                        <a:rPr lang="en-GB" sz="1000" b="0" dirty="0" smtClean="0">
                          <a:latin typeface="Arial" panose="020B0604020202020204" pitchFamily="34" charset="0"/>
                          <a:cs typeface="Arial" panose="020B0604020202020204" pitchFamily="34" charset="0"/>
                        </a:rPr>
                        <a:t>Platform</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Servlet Container</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Servlet Container</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Windows, Linux/Unix</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312942">
                <a:tc>
                  <a:txBody>
                    <a:bodyPr/>
                    <a:lstStyle/>
                    <a:p>
                      <a:r>
                        <a:rPr lang="en-GB" sz="1000" b="0" dirty="0" smtClean="0">
                          <a:latin typeface="Arial" panose="020B0604020202020204" pitchFamily="34" charset="0"/>
                          <a:cs typeface="Arial" panose="020B0604020202020204" pitchFamily="34" charset="0"/>
                        </a:rPr>
                        <a:t>License</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Creative Commons and MIT</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Proprietary</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Commercial</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312942">
                <a:tc>
                  <a:txBody>
                    <a:bodyPr/>
                    <a:lstStyle/>
                    <a:p>
                      <a:r>
                        <a:rPr lang="en-GB" sz="1000" b="0" dirty="0" smtClean="0">
                          <a:latin typeface="Arial" panose="020B0604020202020204" pitchFamily="34" charset="0"/>
                          <a:cs typeface="Arial" panose="020B0604020202020204" pitchFamily="34" charset="0"/>
                        </a:rPr>
                        <a:t>Customization</a:t>
                      </a:r>
                      <a:endParaRPr lang="en-GB" sz="1000" b="0" dirty="0">
                        <a:latin typeface="Arial" panose="020B0604020202020204" pitchFamily="34" charset="0"/>
                        <a:cs typeface="Arial" panose="020B0604020202020204" pitchFamily="34" charset="0"/>
                      </a:endParaRPr>
                    </a:p>
                  </a:txBody>
                  <a:tcPr/>
                </a:tc>
                <a:tc>
                  <a:txBody>
                    <a:bodyPr/>
                    <a:lstStyle/>
                    <a:p>
                      <a:r>
                        <a:rPr lang="en-US" sz="1000" b="0" dirty="0" smtClean="0">
                          <a:latin typeface="Arial" panose="020B0604020202020204" pitchFamily="34" charset="0"/>
                          <a:cs typeface="Arial" panose="020B0604020202020204" pitchFamily="34" charset="0"/>
                        </a:rPr>
                        <a:t>Yes</a:t>
                      </a:r>
                      <a:endParaRPr lang="en-GB" sz="1000" b="0" dirty="0">
                        <a:latin typeface="Arial" panose="020B0604020202020204" pitchFamily="34" charset="0"/>
                        <a:cs typeface="Arial" panose="020B0604020202020204" pitchFamily="34" charset="0"/>
                      </a:endParaRPr>
                    </a:p>
                  </a:txBody>
                  <a:tcPr/>
                </a:tc>
                <a:tc>
                  <a:txBody>
                    <a:bodyPr/>
                    <a:lstStyle/>
                    <a:p>
                      <a:r>
                        <a:rPr lang="en-US" sz="1000" b="0" dirty="0" smtClean="0">
                          <a:latin typeface="Arial" panose="020B0604020202020204" pitchFamily="34" charset="0"/>
                          <a:cs typeface="Arial" panose="020B0604020202020204" pitchFamily="34" charset="0"/>
                        </a:rPr>
                        <a:t>Yes</a:t>
                      </a:r>
                      <a:endParaRPr lang="en-GB" sz="1000" b="0" dirty="0">
                        <a:latin typeface="Arial" panose="020B0604020202020204" pitchFamily="34" charset="0"/>
                        <a:cs typeface="Arial" panose="020B0604020202020204" pitchFamily="34" charset="0"/>
                      </a:endParaRPr>
                    </a:p>
                  </a:txBody>
                  <a:tcPr/>
                </a:tc>
                <a:tc>
                  <a:txBody>
                    <a:bodyPr/>
                    <a:lstStyle/>
                    <a:p>
                      <a:r>
                        <a:rPr lang="en-US" sz="1000" b="0" dirty="0" smtClean="0">
                          <a:latin typeface="Arial" panose="020B0604020202020204" pitchFamily="34" charset="0"/>
                          <a:cs typeface="Arial" panose="020B0604020202020204" pitchFamily="34" charset="0"/>
                        </a:rPr>
                        <a:t>Yes</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462982">
                <a:tc>
                  <a:txBody>
                    <a:bodyPr/>
                    <a:lstStyle/>
                    <a:p>
                      <a:r>
                        <a:rPr lang="en-GB" sz="1000" b="0" dirty="0" smtClean="0">
                          <a:latin typeface="Arial" panose="020B0604020202020204" pitchFamily="34" charset="0"/>
                          <a:cs typeface="Arial" panose="020B0604020202020204" pitchFamily="34" charset="0"/>
                        </a:rPr>
                        <a:t>Windows builders</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MS Build, </a:t>
                      </a:r>
                      <a:r>
                        <a:rPr lang="en-GB" sz="1000" b="0" dirty="0" err="1" smtClean="0">
                          <a:latin typeface="Arial" panose="020B0604020202020204" pitchFamily="34" charset="0"/>
                          <a:cs typeface="Arial" panose="020B0604020202020204" pitchFamily="34" charset="0"/>
                        </a:rPr>
                        <a:t>NAnt</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MS Build, </a:t>
                      </a:r>
                      <a:r>
                        <a:rPr lang="en-GB" sz="1000" b="0" dirty="0" err="1" smtClean="0">
                          <a:latin typeface="Arial" panose="020B0604020202020204" pitchFamily="34" charset="0"/>
                          <a:cs typeface="Arial" panose="020B0604020202020204" pitchFamily="34" charset="0"/>
                        </a:rPr>
                        <a:t>NAnt</a:t>
                      </a:r>
                      <a:r>
                        <a:rPr lang="en-GB" sz="1000" b="0" dirty="0" smtClean="0">
                          <a:latin typeface="Arial" panose="020B0604020202020204" pitchFamily="34" charset="0"/>
                          <a:cs typeface="Arial" panose="020B0604020202020204" pitchFamily="34" charset="0"/>
                        </a:rPr>
                        <a:t>, Visual Studio, Duplicates finder for .NET</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334376">
                <a:tc>
                  <a:txBody>
                    <a:bodyPr/>
                    <a:lstStyle/>
                    <a:p>
                      <a:r>
                        <a:rPr lang="en-GB" sz="1000" b="0" dirty="0" smtClean="0">
                          <a:latin typeface="Arial" panose="020B0604020202020204" pitchFamily="34" charset="0"/>
                          <a:cs typeface="Arial" panose="020B0604020202020204" pitchFamily="34" charset="0"/>
                        </a:rPr>
                        <a:t>Documentation Availability</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Yes(free)</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Yes(free)</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Yes(free)</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591588">
                <a:tc>
                  <a:txBody>
                    <a:bodyPr/>
                    <a:lstStyle/>
                    <a:p>
                      <a:r>
                        <a:rPr lang="en-GB" sz="1000" b="0" dirty="0" smtClean="0">
                          <a:latin typeface="Arial" panose="020B0604020202020204" pitchFamily="34" charset="0"/>
                          <a:cs typeface="Arial" panose="020B0604020202020204" pitchFamily="34" charset="0"/>
                        </a:rPr>
                        <a:t>Java builders</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Ant, Maven 2, </a:t>
                      </a:r>
                      <a:r>
                        <a:rPr lang="en-GB" sz="1000" b="0" dirty="0" err="1" smtClean="0">
                          <a:latin typeface="Arial" panose="020B0604020202020204" pitchFamily="34" charset="0"/>
                          <a:cs typeface="Arial" panose="020B0604020202020204" pitchFamily="34" charset="0"/>
                        </a:rPr>
                        <a:t>Kundo</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Ant, Maven 2/3, IDEA .</a:t>
                      </a:r>
                      <a:r>
                        <a:rPr lang="en-GB" sz="1000" b="0" dirty="0" err="1" smtClean="0">
                          <a:latin typeface="Arial" panose="020B0604020202020204" pitchFamily="34" charset="0"/>
                          <a:cs typeface="Arial" panose="020B0604020202020204" pitchFamily="34" charset="0"/>
                        </a:rPr>
                        <a:t>ipr</a:t>
                      </a:r>
                      <a:r>
                        <a:rPr lang="en-GB" sz="1000" b="0" dirty="0" smtClean="0">
                          <a:latin typeface="Arial" panose="020B0604020202020204" pitchFamily="34" charset="0"/>
                          <a:cs typeface="Arial" panose="020B0604020202020204" pitchFamily="34" charset="0"/>
                        </a:rPr>
                        <a:t> based, IDEA Inspections, IDEA Duplicates finder, </a:t>
                      </a:r>
                      <a:r>
                        <a:rPr lang="en-GB" sz="1000" b="0" dirty="0" err="1" smtClean="0">
                          <a:latin typeface="Arial" panose="020B0604020202020204" pitchFamily="34" charset="0"/>
                          <a:cs typeface="Arial" panose="020B0604020202020204" pitchFamily="34" charset="0"/>
                        </a:rPr>
                        <a:t>Gradle</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689328">
                <a:tc>
                  <a:txBody>
                    <a:bodyPr/>
                    <a:lstStyle/>
                    <a:p>
                      <a:r>
                        <a:rPr lang="en-GB" sz="1000" b="0" dirty="0" smtClean="0">
                          <a:latin typeface="Arial" panose="020B0604020202020204" pitchFamily="34" charset="0"/>
                          <a:cs typeface="Arial" panose="020B0604020202020204" pitchFamily="34" charset="0"/>
                        </a:rPr>
                        <a:t>Other builders</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err="1" smtClean="0">
                          <a:latin typeface="Arial" panose="020B0604020202020204" pitchFamily="34" charset="0"/>
                          <a:cs typeface="Arial" panose="020B0604020202020204" pitchFamily="34" charset="0"/>
                        </a:rPr>
                        <a:t>Cmake</a:t>
                      </a:r>
                      <a:r>
                        <a:rPr lang="en-GB" sz="1000" b="0" dirty="0" smtClean="0">
                          <a:latin typeface="Arial" panose="020B0604020202020204" pitchFamily="34" charset="0"/>
                          <a:cs typeface="Arial" panose="020B0604020202020204" pitchFamily="34" charset="0"/>
                        </a:rPr>
                        <a:t>, Gant, </a:t>
                      </a:r>
                      <a:r>
                        <a:rPr lang="en-GB" sz="1000" b="0" dirty="0" err="1" smtClean="0">
                          <a:latin typeface="Arial" panose="020B0604020202020204" pitchFamily="34" charset="0"/>
                          <a:cs typeface="Arial" panose="020B0604020202020204" pitchFamily="34" charset="0"/>
                        </a:rPr>
                        <a:t>Gradle</a:t>
                      </a:r>
                      <a:r>
                        <a:rPr lang="en-GB" sz="1000" b="0" dirty="0" smtClean="0">
                          <a:latin typeface="Arial" panose="020B0604020202020204" pitchFamily="34" charset="0"/>
                          <a:cs typeface="Arial" panose="020B0604020202020204" pitchFamily="34" charset="0"/>
                        </a:rPr>
                        <a:t>, Grails, </a:t>
                      </a:r>
                      <a:r>
                        <a:rPr lang="en-GB" sz="1000" b="0" dirty="0" err="1" smtClean="0">
                          <a:latin typeface="Arial" panose="020B0604020202020204" pitchFamily="34" charset="0"/>
                          <a:cs typeface="Arial" panose="020B0604020202020204" pitchFamily="34" charset="0"/>
                        </a:rPr>
                        <a:t>Phing</a:t>
                      </a:r>
                      <a:r>
                        <a:rPr lang="en-GB" sz="1000" b="0" dirty="0" smtClean="0">
                          <a:latin typeface="Arial" panose="020B0604020202020204" pitchFamily="34" charset="0"/>
                          <a:cs typeface="Arial" panose="020B0604020202020204" pitchFamily="34" charset="0"/>
                        </a:rPr>
                        <a:t>, Rake, Ruby, </a:t>
                      </a:r>
                      <a:r>
                        <a:rPr lang="en-GB" sz="1000" b="0" dirty="0" err="1" smtClean="0">
                          <a:latin typeface="Arial" panose="020B0604020202020204" pitchFamily="34" charset="0"/>
                          <a:cs typeface="Arial" panose="020B0604020202020204" pitchFamily="34" charset="0"/>
                        </a:rPr>
                        <a:t>SCons</a:t>
                      </a:r>
                      <a:r>
                        <a:rPr lang="en-GB" sz="1000" b="0" dirty="0" smtClean="0">
                          <a:latin typeface="Arial" panose="020B0604020202020204" pitchFamily="34" charset="0"/>
                          <a:cs typeface="Arial" panose="020B0604020202020204" pitchFamily="34" charset="0"/>
                        </a:rPr>
                        <a:t>, Python, Shell script and Command Line</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Rake, </a:t>
                      </a:r>
                      <a:r>
                        <a:rPr lang="en-GB" sz="1000" b="0" dirty="0" err="1" smtClean="0">
                          <a:latin typeface="Arial" panose="020B0604020202020204" pitchFamily="34" charset="0"/>
                          <a:cs typeface="Arial" panose="020B0604020202020204" pitchFamily="34" charset="0"/>
                        </a:rPr>
                        <a:t>FxCop</a:t>
                      </a:r>
                      <a:r>
                        <a:rPr lang="en-GB" sz="1000" b="0" dirty="0" smtClean="0">
                          <a:latin typeface="Arial" panose="020B0604020202020204" pitchFamily="34" charset="0"/>
                          <a:cs typeface="Arial" panose="020B0604020202020204" pitchFamily="34" charset="0"/>
                        </a:rPr>
                        <a:t>, Command Line</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462982">
                <a:tc>
                  <a:txBody>
                    <a:bodyPr/>
                    <a:lstStyle/>
                    <a:p>
                      <a:r>
                        <a:rPr lang="en-GB" sz="1000" b="0" dirty="0" smtClean="0">
                          <a:latin typeface="Arial" panose="020B0604020202020204" pitchFamily="34" charset="0"/>
                          <a:cs typeface="Arial" panose="020B0604020202020204" pitchFamily="34" charset="0"/>
                        </a:rPr>
                        <a:t>Notification</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Android, E-mail, Google Calendar, IRC, XMPP, RSS, Twitter</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E-mail, XMPP, RSS, IDE, </a:t>
                      </a:r>
                      <a:r>
                        <a:rPr lang="en-GB" sz="1000" b="0" dirty="0" err="1" smtClean="0">
                          <a:latin typeface="Arial" panose="020B0604020202020204" pitchFamily="34" charset="0"/>
                          <a:cs typeface="Arial" panose="020B0604020202020204" pitchFamily="34" charset="0"/>
                        </a:rPr>
                        <a:t>SysTray</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Email</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591588">
                <a:tc>
                  <a:txBody>
                    <a:bodyPr/>
                    <a:lstStyle/>
                    <a:p>
                      <a:r>
                        <a:rPr lang="en-GB" sz="1000" b="0" dirty="0" smtClean="0">
                          <a:latin typeface="Arial" panose="020B0604020202020204" pitchFamily="34" charset="0"/>
                          <a:cs typeface="Arial" panose="020B0604020202020204" pitchFamily="34" charset="0"/>
                        </a:rPr>
                        <a:t>IDE Integration</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Eclipse, IntelliJ IDEA, NetBeans</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Eclipse, Visual Studio, IntelliJ IDEA, </a:t>
                      </a:r>
                      <a:r>
                        <a:rPr lang="en-GB" sz="1000" b="0" dirty="0" err="1" smtClean="0">
                          <a:latin typeface="Arial" panose="020B0604020202020204" pitchFamily="34" charset="0"/>
                          <a:cs typeface="Arial" panose="020B0604020202020204" pitchFamily="34" charset="0"/>
                        </a:rPr>
                        <a:t>RubyMine</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PyCharm</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PhpStorm</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WebStorm</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689328">
                <a:tc>
                  <a:txBody>
                    <a:bodyPr/>
                    <a:lstStyle/>
                    <a:p>
                      <a:r>
                        <a:rPr lang="en-GB" sz="1000" b="0" dirty="0" smtClean="0">
                          <a:latin typeface="Arial" panose="020B0604020202020204" pitchFamily="34" charset="0"/>
                          <a:cs typeface="Arial" panose="020B0604020202020204" pitchFamily="34" charset="0"/>
                        </a:rPr>
                        <a:t>Other Integration</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Bugzilla, Google Code, JIRA, </a:t>
                      </a:r>
                      <a:r>
                        <a:rPr lang="en-GB" sz="1000" b="0" dirty="0" err="1" smtClean="0">
                          <a:latin typeface="Arial" panose="020B0604020202020204" pitchFamily="34" charset="0"/>
                          <a:cs typeface="Arial" panose="020B0604020202020204" pitchFamily="34" charset="0"/>
                        </a:rPr>
                        <a:t>Bitbucket</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Redmine</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FindBugs</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Checkstyle</a:t>
                      </a:r>
                      <a:r>
                        <a:rPr lang="en-GB" sz="1000" b="0" dirty="0" smtClean="0">
                          <a:latin typeface="Arial" panose="020B0604020202020204" pitchFamily="34" charset="0"/>
                          <a:cs typeface="Arial" panose="020B0604020202020204" pitchFamily="34" charset="0"/>
                        </a:rPr>
                        <a:t>, PMD and Mantis, </a:t>
                      </a:r>
                      <a:r>
                        <a:rPr lang="en-GB" sz="1000" b="0" dirty="0" err="1" smtClean="0">
                          <a:latin typeface="Arial" panose="020B0604020202020204" pitchFamily="34" charset="0"/>
                          <a:cs typeface="Arial" panose="020B0604020202020204" pitchFamily="34" charset="0"/>
                        </a:rPr>
                        <a:t>Trac</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err="1" smtClean="0">
                          <a:latin typeface="Arial" panose="020B0604020202020204" pitchFamily="34" charset="0"/>
                          <a:cs typeface="Arial" panose="020B0604020202020204" pitchFamily="34" charset="0"/>
                        </a:rPr>
                        <a:t>Jetbrains</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Youtrack</a:t>
                      </a:r>
                      <a:r>
                        <a:rPr lang="en-GB" sz="1000" b="0" dirty="0" smtClean="0">
                          <a:latin typeface="Arial" panose="020B0604020202020204" pitchFamily="34" charset="0"/>
                          <a:cs typeface="Arial" panose="020B0604020202020204" pitchFamily="34" charset="0"/>
                        </a:rPr>
                        <a:t>, JIRA, Bugzilla, </a:t>
                      </a:r>
                      <a:r>
                        <a:rPr lang="en-GB" sz="1000" b="0" dirty="0" err="1" smtClean="0">
                          <a:latin typeface="Arial" panose="020B0604020202020204" pitchFamily="34" charset="0"/>
                          <a:cs typeface="Arial" panose="020B0604020202020204" pitchFamily="34" charset="0"/>
                        </a:rPr>
                        <a:t>FishEye</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FindBugs</a:t>
                      </a:r>
                      <a:r>
                        <a:rPr lang="en-GB" sz="1000" b="0" dirty="0" smtClean="0">
                          <a:latin typeface="Arial" panose="020B0604020202020204" pitchFamily="34" charset="0"/>
                          <a:cs typeface="Arial" panose="020B0604020202020204" pitchFamily="34" charset="0"/>
                        </a:rPr>
                        <a:t>, PMD, </a:t>
                      </a:r>
                      <a:r>
                        <a:rPr lang="en-GB" sz="1000" b="0" dirty="0" err="1" smtClean="0">
                          <a:latin typeface="Arial" panose="020B0604020202020204" pitchFamily="34" charset="0"/>
                          <a:cs typeface="Arial" panose="020B0604020202020204" pitchFamily="34" charset="0"/>
                        </a:rPr>
                        <a:t>dotCover</a:t>
                      </a:r>
                      <a:r>
                        <a:rPr lang="en-GB" sz="1000" b="0" dirty="0" smtClean="0">
                          <a:latin typeface="Arial" panose="020B0604020202020204" pitchFamily="34" charset="0"/>
                          <a:cs typeface="Arial" panose="020B0604020202020204" pitchFamily="34" charset="0"/>
                        </a:rPr>
                        <a:t>, </a:t>
                      </a:r>
                      <a:r>
                        <a:rPr lang="en-GB" sz="1000" b="0" dirty="0" err="1" smtClean="0">
                          <a:latin typeface="Arial" panose="020B0604020202020204" pitchFamily="34" charset="0"/>
                          <a:cs typeface="Arial" panose="020B0604020202020204" pitchFamily="34" charset="0"/>
                        </a:rPr>
                        <a:t>NCover</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Integrated with middleware, provisioning and service virtualization</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bl>
          </a:graphicData>
        </a:graphic>
      </p:graphicFrame>
      <p:sp>
        <p:nvSpPr>
          <p:cNvPr id="5" name="Rectangle 4"/>
          <p:cNvSpPr/>
          <p:nvPr/>
        </p:nvSpPr>
        <p:spPr>
          <a:xfrm>
            <a:off x="2738059" y="812057"/>
            <a:ext cx="2403287" cy="369332"/>
          </a:xfrm>
          <a:prstGeom prst="rect">
            <a:avLst/>
          </a:prstGeom>
        </p:spPr>
        <p:txBody>
          <a:bodyPr wrap="none">
            <a:spAutoFit/>
          </a:bodyPr>
          <a:lstStyle/>
          <a:p>
            <a:r>
              <a:rPr lang="en-US" dirty="0"/>
              <a:t>Comparative Analysis</a:t>
            </a:r>
            <a:endParaRPr lang="en-GB" dirty="0"/>
          </a:p>
        </p:txBody>
      </p:sp>
    </p:spTree>
    <p:extLst>
      <p:ext uri="{BB962C8B-B14F-4D97-AF65-F5344CB8AC3E}">
        <p14:creationId xmlns:p14="http://schemas.microsoft.com/office/powerpoint/2010/main" val="2460745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60912501"/>
              </p:ext>
            </p:extLst>
          </p:nvPr>
        </p:nvGraphicFramePr>
        <p:xfrm>
          <a:off x="133350" y="1397000"/>
          <a:ext cx="8848725" cy="4130728"/>
        </p:xfrm>
        <a:graphic>
          <a:graphicData uri="http://schemas.openxmlformats.org/drawingml/2006/table">
            <a:tbl>
              <a:tblPr firstRow="1" bandRow="1">
                <a:tableStyleId>{21E4AEA4-8DFA-4A89-87EB-49C32662AFE0}</a:tableStyleId>
              </a:tblPr>
              <a:tblGrid>
                <a:gridCol w="1769745"/>
                <a:gridCol w="2117374"/>
                <a:gridCol w="2001497"/>
                <a:gridCol w="1822415"/>
                <a:gridCol w="1137694"/>
              </a:tblGrid>
              <a:tr h="459272">
                <a:tc>
                  <a:txBody>
                    <a:bodyPr/>
                    <a:lstStyle/>
                    <a:p>
                      <a:r>
                        <a:rPr lang="en-US" sz="1400" dirty="0" smtClean="0">
                          <a:latin typeface="Arial" panose="020B0604020202020204" pitchFamily="34" charset="0"/>
                          <a:cs typeface="Arial" panose="020B0604020202020204" pitchFamily="34" charset="0"/>
                        </a:rPr>
                        <a:t>Name</a:t>
                      </a:r>
                      <a:endParaRPr lang="en-GB" sz="1400" dirty="0">
                        <a:latin typeface="Arial" panose="020B0604020202020204" pitchFamily="34" charset="0"/>
                        <a:cs typeface="Arial" panose="020B0604020202020204" pitchFamily="34" charset="0"/>
                      </a:endParaRPr>
                    </a:p>
                  </a:txBody>
                  <a:tcPr/>
                </a:tc>
                <a:tc>
                  <a:txBody>
                    <a:bodyPr/>
                    <a:lstStyle/>
                    <a:p>
                      <a:r>
                        <a:rPr lang="en-GB" sz="1400" dirty="0" smtClean="0">
                          <a:latin typeface="Arial" panose="020B0604020202020204" pitchFamily="34" charset="0"/>
                          <a:cs typeface="Arial" panose="020B0604020202020204" pitchFamily="34" charset="0"/>
                        </a:rPr>
                        <a:t>Jenkins/Hudson</a:t>
                      </a:r>
                      <a:endParaRPr lang="en-GB" sz="1400" dirty="0">
                        <a:latin typeface="Arial" panose="020B0604020202020204" pitchFamily="34" charset="0"/>
                        <a:cs typeface="Arial" panose="020B0604020202020204" pitchFamily="34" charset="0"/>
                      </a:endParaRPr>
                    </a:p>
                  </a:txBody>
                  <a:tcPr/>
                </a:tc>
                <a:tc>
                  <a:txBody>
                    <a:bodyPr/>
                    <a:lstStyle/>
                    <a:p>
                      <a:r>
                        <a:rPr lang="en-GB" sz="1400" dirty="0" smtClean="0">
                          <a:latin typeface="Arial" panose="020B0604020202020204" pitchFamily="34" charset="0"/>
                          <a:cs typeface="Arial" panose="020B0604020202020204" pitchFamily="34" charset="0"/>
                        </a:rPr>
                        <a:t>TeamCity</a:t>
                      </a:r>
                      <a:endParaRPr lang="en-GB" sz="1400" dirty="0">
                        <a:latin typeface="Arial" panose="020B0604020202020204" pitchFamily="34" charset="0"/>
                        <a:cs typeface="Arial" panose="020B0604020202020204" pitchFamily="34" charset="0"/>
                      </a:endParaRPr>
                    </a:p>
                  </a:txBody>
                  <a:tcPr/>
                </a:tc>
                <a:tc>
                  <a:txBody>
                    <a:bodyPr/>
                    <a:lstStyle/>
                    <a:p>
                      <a:r>
                        <a:rPr lang="en-GB" sz="1400" dirty="0" smtClean="0">
                          <a:latin typeface="Arial" panose="020B0604020202020204" pitchFamily="34" charset="0"/>
                          <a:cs typeface="Arial" panose="020B0604020202020204" pitchFamily="34" charset="0"/>
                        </a:rPr>
                        <a:t>IBM </a:t>
                      </a:r>
                      <a:r>
                        <a:rPr lang="en-GB" sz="1400" dirty="0" err="1" smtClean="0">
                          <a:latin typeface="Arial" panose="020B0604020202020204" pitchFamily="34" charset="0"/>
                          <a:cs typeface="Arial" panose="020B0604020202020204" pitchFamily="34" charset="0"/>
                        </a:rPr>
                        <a:t>UrbanCode</a:t>
                      </a:r>
                      <a:r>
                        <a:rPr lang="en-GB" sz="1400" dirty="0" smtClean="0">
                          <a:latin typeface="Arial" panose="020B0604020202020204" pitchFamily="34" charset="0"/>
                          <a:cs typeface="Arial" panose="020B0604020202020204" pitchFamily="34" charset="0"/>
                        </a:rPr>
                        <a:t> Deploy</a:t>
                      </a:r>
                      <a:endParaRPr lang="en-GB" sz="1400" dirty="0">
                        <a:latin typeface="Arial" panose="020B0604020202020204" pitchFamily="34" charset="0"/>
                        <a:cs typeface="Arial" panose="020B0604020202020204" pitchFamily="34" charset="0"/>
                      </a:endParaRPr>
                    </a:p>
                  </a:txBody>
                  <a:tcPr/>
                </a:tc>
                <a:tc>
                  <a:txBody>
                    <a:bodyPr/>
                    <a:lstStyle/>
                    <a:p>
                      <a:r>
                        <a:rPr lang="en-US" sz="1400" dirty="0" smtClean="0">
                          <a:latin typeface="Arial" panose="020B0604020202020204" pitchFamily="34" charset="0"/>
                          <a:cs typeface="Arial" panose="020B0604020202020204" pitchFamily="34" charset="0"/>
                        </a:rPr>
                        <a:t>Remarks</a:t>
                      </a:r>
                      <a:endParaRPr lang="en-GB" sz="1400" dirty="0">
                        <a:latin typeface="Arial" panose="020B0604020202020204" pitchFamily="34" charset="0"/>
                        <a:cs typeface="Arial" panose="020B0604020202020204" pitchFamily="34" charset="0"/>
                      </a:endParaRPr>
                    </a:p>
                  </a:txBody>
                  <a:tcPr/>
                </a:tc>
              </a:tr>
              <a:tr h="1837087">
                <a:tc>
                  <a:txBody>
                    <a:bodyPr/>
                    <a:lstStyle/>
                    <a:p>
                      <a:r>
                        <a:rPr lang="en-GB" sz="1000" b="0" dirty="0" smtClean="0">
                          <a:latin typeface="Arial" panose="020B0604020202020204" pitchFamily="34" charset="0"/>
                          <a:cs typeface="Arial" panose="020B0604020202020204" pitchFamily="34" charset="0"/>
                        </a:rPr>
                        <a:t>Deployment Management</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3 Level Deployment Authorization,</a:t>
                      </a:r>
                    </a:p>
                    <a:p>
                      <a:r>
                        <a:rPr lang="en-GB" sz="1000" b="0" dirty="0" smtClean="0">
                          <a:latin typeface="Arial" panose="020B0604020202020204" pitchFamily="34" charset="0"/>
                          <a:cs typeface="Arial" panose="020B0604020202020204" pitchFamily="34" charset="0"/>
                        </a:rPr>
                        <a:t>Notifications, Dashboard, Audit Report,</a:t>
                      </a:r>
                    </a:p>
                    <a:p>
                      <a:r>
                        <a:rPr lang="en-GB" sz="1000" b="0" dirty="0" smtClean="0">
                          <a:latin typeface="Arial" panose="020B0604020202020204" pitchFamily="34" charset="0"/>
                          <a:cs typeface="Arial" panose="020B0604020202020204" pitchFamily="34" charset="0"/>
                        </a:rPr>
                        <a:t>Release Repository, Build Traceability, Calendar/Scheduler, Workflows, visualizations, Test/Debug, Multi-user design, Automated, consistent deployments and rollbacks of applications.</a:t>
                      </a:r>
                    </a:p>
                  </a:txBody>
                  <a:tcPr/>
                </a:tc>
                <a:tc>
                  <a:txBody>
                    <a:bodyPr/>
                    <a:lstStyle/>
                    <a:p>
                      <a:endParaRPr lang="en-GB" sz="1000" b="0" dirty="0">
                        <a:latin typeface="Arial" panose="020B0604020202020204" pitchFamily="34" charset="0"/>
                        <a:cs typeface="Arial" panose="020B0604020202020204" pitchFamily="34" charset="0"/>
                      </a:endParaRPr>
                    </a:p>
                  </a:txBody>
                  <a:tcPr/>
                </a:tc>
              </a:tr>
              <a:tr h="351208">
                <a:tc>
                  <a:txBody>
                    <a:bodyPr/>
                    <a:lstStyle/>
                    <a:p>
                      <a:r>
                        <a:rPr lang="en-GB" sz="1000" b="0" dirty="0" smtClean="0">
                          <a:latin typeface="Arial" panose="020B0604020202020204" pitchFamily="34" charset="0"/>
                          <a:cs typeface="Arial" panose="020B0604020202020204" pitchFamily="34" charset="0"/>
                        </a:rPr>
                        <a:t>Release Execution</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Snapshots/Full &amp; Incremental Versioning</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486288">
                <a:tc>
                  <a:txBody>
                    <a:bodyPr/>
                    <a:lstStyle/>
                    <a:p>
                      <a:r>
                        <a:rPr lang="en-GB" sz="1000" b="0" dirty="0" smtClean="0">
                          <a:latin typeface="Arial" panose="020B0604020202020204" pitchFamily="34" charset="0"/>
                          <a:cs typeface="Arial" panose="020B0604020202020204" pitchFamily="34" charset="0"/>
                        </a:rPr>
                        <a:t>Orchestration</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Orchestration of changes across servers, tiers and components</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351208">
                <a:tc>
                  <a:txBody>
                    <a:bodyPr/>
                    <a:lstStyle/>
                    <a:p>
                      <a:r>
                        <a:rPr lang="en-GB" sz="1000" b="0" dirty="0" smtClean="0">
                          <a:latin typeface="Arial" panose="020B0604020202020204" pitchFamily="34" charset="0"/>
                          <a:cs typeface="Arial" panose="020B0604020202020204" pitchFamily="34" charset="0"/>
                        </a:rPr>
                        <a:t>Scripting</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Shell, PowerShell, Groovy, Perl ,python</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Shell, PowerShell, Groovy</a:t>
                      </a:r>
                      <a:endParaRPr lang="en-GB" sz="1000" b="0" dirty="0">
                        <a:latin typeface="Arial" panose="020B0604020202020204" pitchFamily="34" charset="0"/>
                        <a:cs typeface="Arial" panose="020B0604020202020204" pitchFamily="34" charset="0"/>
                      </a:endParaRPr>
                    </a:p>
                  </a:txBody>
                  <a:tcPr/>
                </a:tc>
                <a:tc>
                  <a:txBody>
                    <a:bodyPr/>
                    <a:lstStyle/>
                    <a:p>
                      <a:r>
                        <a:rPr lang="en-GB" sz="1000" b="0" dirty="0" smtClean="0">
                          <a:latin typeface="Arial" panose="020B0604020202020204" pitchFamily="34" charset="0"/>
                          <a:cs typeface="Arial" panose="020B0604020202020204" pitchFamily="34" charset="0"/>
                        </a:rPr>
                        <a:t>Shell, PowerShell, Groovy</a:t>
                      </a:r>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r h="351208">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c>
                  <a:txBody>
                    <a:bodyPr/>
                    <a:lstStyle/>
                    <a:p>
                      <a:endParaRPr lang="en-GB" sz="1000" b="0" dirty="0">
                        <a:latin typeface="Arial" panose="020B0604020202020204" pitchFamily="34" charset="0"/>
                        <a:cs typeface="Arial" panose="020B0604020202020204" pitchFamily="34" charset="0"/>
                      </a:endParaRPr>
                    </a:p>
                  </a:txBody>
                  <a:tcPr/>
                </a:tc>
              </a:tr>
            </a:tbl>
          </a:graphicData>
        </a:graphic>
      </p:graphicFrame>
      <p:sp>
        <p:nvSpPr>
          <p:cNvPr id="5" name="Rectangle 4"/>
          <p:cNvSpPr/>
          <p:nvPr/>
        </p:nvSpPr>
        <p:spPr>
          <a:xfrm>
            <a:off x="2738059" y="812057"/>
            <a:ext cx="3185552" cy="369332"/>
          </a:xfrm>
          <a:prstGeom prst="rect">
            <a:avLst/>
          </a:prstGeom>
        </p:spPr>
        <p:txBody>
          <a:bodyPr wrap="none">
            <a:spAutoFit/>
          </a:bodyPr>
          <a:lstStyle/>
          <a:p>
            <a:r>
              <a:rPr lang="en-US" dirty="0"/>
              <a:t>Comparative </a:t>
            </a:r>
            <a:r>
              <a:rPr lang="en-US" dirty="0" smtClean="0"/>
              <a:t>Analysis (cont..)</a:t>
            </a:r>
            <a:endParaRPr lang="en-GB" dirty="0"/>
          </a:p>
        </p:txBody>
      </p:sp>
    </p:spTree>
    <p:extLst>
      <p:ext uri="{BB962C8B-B14F-4D97-AF65-F5344CB8AC3E}">
        <p14:creationId xmlns:p14="http://schemas.microsoft.com/office/powerpoint/2010/main" val="2066350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893510"/>
              </p:ext>
            </p:extLst>
          </p:nvPr>
        </p:nvGraphicFramePr>
        <p:xfrm>
          <a:off x="476251" y="2101056"/>
          <a:ext cx="7981950" cy="2095500"/>
        </p:xfrm>
        <a:graphic>
          <a:graphicData uri="http://schemas.openxmlformats.org/drawingml/2006/table">
            <a:tbl>
              <a:tblPr firstRow="1" firstCol="1" bandRow="1">
                <a:tableStyleId>{5C22544A-7EE6-4342-B048-85BDC9FD1C3A}</a:tableStyleId>
              </a:tblPr>
              <a:tblGrid>
                <a:gridCol w="7981950"/>
              </a:tblGrid>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Automated, consistent deployments and rollbacks of applications</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Orchestration of changes across servers, tiers and components</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Configuration and security differences across environments</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Clear visibility: what is deployed where and who changed what</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Integrated with middleware, provisioning and service virtualization</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err="1" smtClean="0">
                          <a:effectLst/>
                          <a:latin typeface="Arial" panose="020B0604020202020204" pitchFamily="34" charset="0"/>
                          <a:cs typeface="Arial" panose="020B0604020202020204" pitchFamily="34" charset="0"/>
                        </a:rPr>
                        <a:t>UrbanCode</a:t>
                      </a:r>
                      <a:r>
                        <a:rPr lang="en-GB" sz="1200" dirty="0" smtClean="0">
                          <a:effectLst/>
                          <a:latin typeface="Arial" panose="020B0604020202020204" pitchFamily="34" charset="0"/>
                          <a:cs typeface="Arial" panose="020B0604020202020204" pitchFamily="34" charset="0"/>
                        </a:rPr>
                        <a:t> </a:t>
                      </a:r>
                      <a:r>
                        <a:rPr lang="en-GB" sz="1200" dirty="0">
                          <a:effectLst/>
                          <a:latin typeface="Arial" panose="020B0604020202020204" pitchFamily="34" charset="0"/>
                          <a:cs typeface="Arial" panose="020B0604020202020204" pitchFamily="34" charset="0"/>
                        </a:rPr>
                        <a:t>Deploy with Patterns delivers applications to the cloud, at scale, with speed and provides</a:t>
                      </a:r>
                      <a:endParaRPr lang="en-GB" sz="1200" dirty="0">
                        <a:effectLst/>
                        <a:latin typeface="Arial" panose="020B0604020202020204" pitchFamily="34" charset="0"/>
                        <a:ea typeface="Calibri"/>
                        <a:cs typeface="Arial" panose="020B0604020202020204" pitchFamily="34" charset="0"/>
                      </a:endParaRPr>
                    </a:p>
                  </a:txBody>
                  <a:tcPr marL="68580" marR="68580" marT="0" marB="0" anchor="b"/>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Rich web-based designer to create </a:t>
                      </a:r>
                      <a:r>
                        <a:rPr lang="en-GB" sz="1200" dirty="0" err="1">
                          <a:effectLst/>
                          <a:latin typeface="Arial" panose="020B0604020202020204" pitchFamily="34" charset="0"/>
                          <a:cs typeface="Arial" panose="020B0604020202020204" pitchFamily="34" charset="0"/>
                        </a:rPr>
                        <a:t>fullstack</a:t>
                      </a:r>
                      <a:r>
                        <a:rPr lang="en-GB" sz="1200" dirty="0">
                          <a:effectLst/>
                          <a:latin typeface="Arial" panose="020B0604020202020204" pitchFamily="34" charset="0"/>
                          <a:cs typeface="Arial" panose="020B0604020202020204" pitchFamily="34" charset="0"/>
                        </a:rPr>
                        <a:t> application blueprints for your cloud</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Continuous delivery pipeline environments for new applications</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Short-lived testing sandboxes for specific infrastructure combinations</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Infrastructure changes through environments just like application changes</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r h="190500">
                <a:tc>
                  <a:txBody>
                    <a:bodyPr/>
                    <a:lstStyle/>
                    <a:p>
                      <a:pPr marL="171450" indent="-171450">
                        <a:spcAft>
                          <a:spcPts val="0"/>
                        </a:spcAft>
                        <a:buFont typeface="Wingdings" panose="05000000000000000000" pitchFamily="2" charset="2"/>
                        <a:buChar char="Ø"/>
                      </a:pPr>
                      <a:r>
                        <a:rPr lang="en-GB" sz="1200" dirty="0">
                          <a:effectLst/>
                          <a:latin typeface="Arial" panose="020B0604020202020204" pitchFamily="34" charset="0"/>
                          <a:cs typeface="Arial" panose="020B0604020202020204" pitchFamily="34" charset="0"/>
                        </a:rPr>
                        <a:t>Consistency across environments, from testing to production even when using multiple clouds</a:t>
                      </a:r>
                      <a:endParaRPr lang="en-GB" sz="1200" dirty="0">
                        <a:effectLst/>
                        <a:latin typeface="Arial" panose="020B0604020202020204" pitchFamily="34" charset="0"/>
                        <a:ea typeface="Calibri"/>
                        <a:cs typeface="Arial" panose="020B0604020202020204" pitchFamily="34" charset="0"/>
                      </a:endParaRPr>
                    </a:p>
                  </a:txBody>
                  <a:tcPr marL="68580" marR="68580" marT="0" marB="0" anchor="ctr"/>
                </a:tc>
              </a:tr>
            </a:tbl>
          </a:graphicData>
        </a:graphic>
      </p:graphicFrame>
      <p:sp>
        <p:nvSpPr>
          <p:cNvPr id="4" name="Rectangle 3"/>
          <p:cNvSpPr/>
          <p:nvPr/>
        </p:nvSpPr>
        <p:spPr>
          <a:xfrm>
            <a:off x="2546588" y="1415534"/>
            <a:ext cx="2839239" cy="369332"/>
          </a:xfrm>
          <a:prstGeom prst="rect">
            <a:avLst/>
          </a:prstGeom>
        </p:spPr>
        <p:txBody>
          <a:bodyPr wrap="none">
            <a:spAutoFit/>
          </a:bodyPr>
          <a:lstStyle/>
          <a:p>
            <a:r>
              <a:rPr lang="en-US" b="1" dirty="0" smtClean="0"/>
              <a:t> Functional </a:t>
            </a:r>
            <a:r>
              <a:rPr lang="en-US" b="1" dirty="0"/>
              <a:t>Capabilities </a:t>
            </a:r>
            <a:endParaRPr lang="en-GB" b="1" dirty="0"/>
          </a:p>
        </p:txBody>
      </p:sp>
      <p:graphicFrame>
        <p:nvGraphicFramePr>
          <p:cNvPr id="5" name="Object 4"/>
          <p:cNvGraphicFramePr>
            <a:graphicFrameLocks noChangeAspect="1"/>
          </p:cNvGraphicFramePr>
          <p:nvPr>
            <p:extLst>
              <p:ext uri="{D42A27DB-BD31-4B8C-83A1-F6EECF244321}">
                <p14:modId xmlns:p14="http://schemas.microsoft.com/office/powerpoint/2010/main" val="3244982280"/>
              </p:ext>
            </p:extLst>
          </p:nvPr>
        </p:nvGraphicFramePr>
        <p:xfrm>
          <a:off x="7562850" y="4710113"/>
          <a:ext cx="914400" cy="771525"/>
        </p:xfrm>
        <a:graphic>
          <a:graphicData uri="http://schemas.openxmlformats.org/presentationml/2006/ole">
            <mc:AlternateContent xmlns:mc="http://schemas.openxmlformats.org/markup-compatibility/2006">
              <mc:Choice xmlns:v="urn:schemas-microsoft-com:vml" Requires="v">
                <p:oleObj spid="_x0000_s4105"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7562850" y="4710113"/>
                        <a:ext cx="914400" cy="771525"/>
                      </a:xfrm>
                      <a:prstGeom prst="rect">
                        <a:avLst/>
                      </a:prstGeom>
                    </p:spPr>
                  </p:pic>
                </p:oleObj>
              </mc:Fallback>
            </mc:AlternateContent>
          </a:graphicData>
        </a:graphic>
      </p:graphicFrame>
      <p:pic>
        <p:nvPicPr>
          <p:cNvPr id="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78" y="1143577"/>
            <a:ext cx="1437364" cy="351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23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dirty="0"/>
          </a:p>
        </p:txBody>
      </p:sp>
      <p:sp>
        <p:nvSpPr>
          <p:cNvPr id="3" name="Title 2"/>
          <p:cNvSpPr>
            <a:spLocks noGrp="1"/>
          </p:cNvSpPr>
          <p:nvPr>
            <p:ph type="title"/>
          </p:nvPr>
        </p:nvSpPr>
        <p:spPr>
          <a:xfrm>
            <a:off x="1230313" y="962752"/>
            <a:ext cx="5511800" cy="430887"/>
          </a:xfrm>
        </p:spPr>
        <p:txBody>
          <a:bodyPr>
            <a:noAutofit/>
          </a:bodyPr>
          <a:lstStyle/>
          <a:p>
            <a:pPr algn="ctr"/>
            <a:r>
              <a:rPr lang="en-US" altLang="en-US" sz="2400" dirty="0">
                <a:solidFill>
                  <a:schemeClr val="tx1"/>
                </a:solidFill>
                <a:latin typeface="+mj-lt"/>
              </a:rPr>
              <a:t>DevOps:  IBM Rational Tools </a:t>
            </a:r>
            <a:endParaRPr lang="en-GB" sz="2400" dirty="0">
              <a:solidFill>
                <a:schemeClr val="tx1"/>
              </a:solidFill>
              <a:latin typeface="+mj-lt"/>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 y="1543050"/>
            <a:ext cx="8843963"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7766" y="5895837"/>
            <a:ext cx="8155919"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For Monitoring, Tivoli tool sets are used and not part of Rational tool set</a:t>
            </a:r>
          </a:p>
        </p:txBody>
      </p:sp>
    </p:spTree>
    <p:extLst>
      <p:ext uri="{BB962C8B-B14F-4D97-AF65-F5344CB8AC3E}">
        <p14:creationId xmlns:p14="http://schemas.microsoft.com/office/powerpoint/2010/main" val="418630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18907" y="127452"/>
            <a:ext cx="6359525" cy="431800"/>
          </a:xfrm>
        </p:spPr>
        <p:txBody>
          <a:bodyPr>
            <a:noAutofit/>
          </a:bodyPr>
          <a:lstStyle/>
          <a:p>
            <a:r>
              <a:rPr lang="en-US" altLang="en-US" sz="2400" b="1" dirty="0" smtClean="0"/>
              <a:t>Rational Tools : User Perspective</a:t>
            </a:r>
            <a:endParaRPr lang="en-US" altLang="en-US" sz="2400" b="1" dirty="0" smtClean="0">
              <a:solidFill>
                <a:schemeClr val="bg2"/>
              </a:solidFill>
            </a:endParaRPr>
          </a:p>
        </p:txBody>
      </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899" y="91268"/>
            <a:ext cx="1313077" cy="40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1356333" y="912259"/>
            <a:ext cx="3112643"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lang="en-US" sz="1000" kern="0" dirty="0" smtClean="0">
              <a:latin typeface="Trebuchet MS" pitchFamily="34" charset="0"/>
              <a:cs typeface="+mn-cs"/>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lang="en-US" sz="1000" kern="0" dirty="0" smtClean="0">
              <a:latin typeface="Trebuchet MS" pitchFamily="34" charset="0"/>
              <a:cs typeface="+mn-cs"/>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latin typeface="Trebuchet MS" pitchFamily="34" charset="0"/>
                <a:cs typeface="+mn-cs"/>
              </a:rPr>
              <a:t>Systems/Component </a:t>
            </a:r>
            <a:r>
              <a:rPr lang="en-US" sz="1000" kern="0" dirty="0">
                <a:latin typeface="Trebuchet MS" pitchFamily="34" charset="0"/>
                <a:cs typeface="+mn-cs"/>
              </a:rPr>
              <a:t>sprint level </a:t>
            </a:r>
            <a:r>
              <a:rPr lang="en-US" sz="1000" kern="0" dirty="0" smtClean="0">
                <a:latin typeface="Trebuchet MS" pitchFamily="34" charset="0"/>
                <a:cs typeface="+mn-cs"/>
              </a:rPr>
              <a:t>commitments w.r.t  the releases </a:t>
            </a:r>
          </a:p>
          <a:p>
            <a:pPr marL="171450" indent="-171450" fontAlgn="auto">
              <a:spcBef>
                <a:spcPts val="0"/>
              </a:spcBef>
              <a:spcAft>
                <a:spcPts val="0"/>
              </a:spcAft>
              <a:buFont typeface="Arial" pitchFamily="34" charset="0"/>
              <a:buChar char="•"/>
              <a:defRPr/>
            </a:pPr>
            <a:r>
              <a:rPr lang="en-US" sz="1000" kern="0" dirty="0">
                <a:latin typeface="Trebuchet MS" pitchFamily="34" charset="0"/>
              </a:rPr>
              <a:t>Release &amp; Sprint level commitments per system/component level</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latin typeface="Trebuchet MS" pitchFamily="34" charset="0"/>
                <a:cs typeface="+mn-cs"/>
              </a:rPr>
              <a:t>Over all status of Design/</a:t>
            </a:r>
            <a:r>
              <a:rPr lang="en-US" sz="1000" kern="0" dirty="0" err="1" smtClean="0">
                <a:latin typeface="Trebuchet MS" pitchFamily="34" charset="0"/>
                <a:cs typeface="+mn-cs"/>
              </a:rPr>
              <a:t>Dev</a:t>
            </a:r>
            <a:r>
              <a:rPr lang="en-US" sz="1000" kern="0" dirty="0" smtClean="0">
                <a:latin typeface="Trebuchet MS" pitchFamily="34" charset="0"/>
                <a:cs typeface="+mn-cs"/>
              </a:rPr>
              <a:t>/Testing/Defects progress of Past/Present/Future release </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latin typeface="Trebuchet MS" pitchFamily="34" charset="0"/>
                <a:cs typeface="+mn-cs"/>
              </a:rPr>
              <a:t>Build </a:t>
            </a:r>
            <a:r>
              <a:rPr lang="en-US" sz="1000" kern="0" dirty="0">
                <a:latin typeface="Trebuchet MS" pitchFamily="34" charset="0"/>
                <a:cs typeface="+mn-cs"/>
              </a:rPr>
              <a:t>&amp; Deployment </a:t>
            </a:r>
            <a:r>
              <a:rPr lang="en-US" sz="1000" kern="0" dirty="0" smtClean="0">
                <a:latin typeface="Trebuchet MS" pitchFamily="34" charset="0"/>
                <a:cs typeface="+mn-cs"/>
              </a:rPr>
              <a:t>status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lang="en-US" sz="1000" kern="0" dirty="0" smtClean="0">
              <a:latin typeface="Trebuchet MS" pitchFamily="34" charset="0"/>
              <a:cs typeface="+mn-cs"/>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0" cap="none" spc="0" normalizeH="0" baseline="0" noProof="0" dirty="0">
              <a:ln>
                <a:noFill/>
              </a:ln>
              <a:effectLst/>
              <a:uLnTx/>
              <a:uFillTx/>
              <a:latin typeface="Trebuchet MS" pitchFamily="34" charset="0"/>
              <a:cs typeface="+mn-cs"/>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000" b="0" i="0" u="none" strike="noStrike" kern="0" cap="none" spc="0" normalizeH="0" baseline="0" noProof="0" dirty="0">
              <a:ln>
                <a:noFill/>
              </a:ln>
              <a:effectLst/>
              <a:uLnTx/>
              <a:uFillTx/>
              <a:latin typeface="Trebuchet MS" pitchFamily="34" charset="0"/>
              <a:cs typeface="+mn-cs"/>
            </a:endParaRPr>
          </a:p>
        </p:txBody>
      </p:sp>
      <p:sp>
        <p:nvSpPr>
          <p:cNvPr id="34" name="Rectangle 11"/>
          <p:cNvSpPr>
            <a:spLocks noChangeArrowheads="1"/>
          </p:cNvSpPr>
          <p:nvPr/>
        </p:nvSpPr>
        <p:spPr bwMode="auto">
          <a:xfrm>
            <a:off x="183777" y="559290"/>
            <a:ext cx="4267200"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Executives</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35" name="Rectangle 34"/>
          <p:cNvSpPr/>
          <p:nvPr/>
        </p:nvSpPr>
        <p:spPr>
          <a:xfrm>
            <a:off x="5786016" y="903863"/>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Create &amp; Map releases with up &amp; down stream components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Sprint level commitments per system/component level</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Number of stories are tagged specific to the system/component</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System / Component wise overall progress(%) w.r.t the releases</a:t>
            </a:r>
          </a:p>
        </p:txBody>
      </p:sp>
      <p:sp>
        <p:nvSpPr>
          <p:cNvPr id="36" name="Rectangle 11"/>
          <p:cNvSpPr>
            <a:spLocks noChangeArrowheads="1"/>
          </p:cNvSpPr>
          <p:nvPr/>
        </p:nvSpPr>
        <p:spPr bwMode="auto">
          <a:xfrm>
            <a:off x="4626338" y="563773"/>
            <a:ext cx="4267200"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Release Manager</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38" name="Rectangle 37"/>
          <p:cNvSpPr/>
          <p:nvPr/>
        </p:nvSpPr>
        <p:spPr>
          <a:xfrm>
            <a:off x="1342887" y="2704815"/>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Systems/Component sprint level commitments w.r.t  the releases </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Release &amp; Sprint level commitments per system/component level</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Allocating &amp; Tracking development tasks, defects per system / component level to the individual team member level </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Build &amp; Deployment status</a:t>
            </a:r>
          </a:p>
        </p:txBody>
      </p:sp>
      <p:sp>
        <p:nvSpPr>
          <p:cNvPr id="43" name="Rectangle 11"/>
          <p:cNvSpPr>
            <a:spLocks noChangeArrowheads="1"/>
          </p:cNvSpPr>
          <p:nvPr/>
        </p:nvSpPr>
        <p:spPr bwMode="auto">
          <a:xfrm>
            <a:off x="170330" y="2377604"/>
            <a:ext cx="4267200"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Project Manager</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45" name="Rectangle 44"/>
          <p:cNvSpPr/>
          <p:nvPr/>
        </p:nvSpPr>
        <p:spPr>
          <a:xfrm>
            <a:off x="5759690" y="2735056"/>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Capturing requirements, create design document</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Mapping of requirements with design cases w.r.t Systems / Components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draw diagrams(Ex., Use case, Sequence, State flow diagrams)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bring the traceability of solution stories to component level</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Assign design doc to </a:t>
            </a:r>
            <a:r>
              <a:rPr lang="en-US" sz="1000" kern="0" dirty="0" err="1">
                <a:latin typeface="Trebuchet MS" pitchFamily="34" charset="0"/>
                <a:cs typeface="+mn-cs"/>
              </a:rPr>
              <a:t>dev</a:t>
            </a:r>
            <a:r>
              <a:rPr lang="en-US" sz="1000" kern="0" dirty="0">
                <a:latin typeface="Trebuchet MS" pitchFamily="34" charset="0"/>
                <a:cs typeface="+mn-cs"/>
              </a:rPr>
              <a:t> team members</a:t>
            </a:r>
          </a:p>
        </p:txBody>
      </p:sp>
      <p:sp>
        <p:nvSpPr>
          <p:cNvPr id="55" name="Rectangle 11"/>
          <p:cNvSpPr>
            <a:spLocks noChangeArrowheads="1"/>
          </p:cNvSpPr>
          <p:nvPr/>
        </p:nvSpPr>
        <p:spPr bwMode="auto">
          <a:xfrm>
            <a:off x="4625770" y="2382087"/>
            <a:ext cx="4267200"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BA &amp;</a:t>
            </a:r>
            <a:r>
              <a:rPr kumimoji="0" lang="en-US" sz="1800" b="0" i="0" u="none" strike="noStrike" kern="0" cap="none" spc="0" normalizeH="0" noProof="0" dirty="0" smtClean="0">
                <a:ln>
                  <a:noFill/>
                </a:ln>
                <a:solidFill>
                  <a:prstClr val="white"/>
                </a:solidFill>
                <a:effectLst/>
                <a:uLnTx/>
                <a:uFillTx/>
                <a:latin typeface="Gill Sans MT" pitchFamily="34" charset="0"/>
                <a:ea typeface="+mn-ea"/>
                <a:cs typeface="Arial" pitchFamily="34" charset="0"/>
              </a:rPr>
              <a:t> </a:t>
            </a: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Design Team</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56" name="Rectangle 55"/>
          <p:cNvSpPr/>
          <p:nvPr/>
        </p:nvSpPr>
        <p:spPr>
          <a:xfrm>
            <a:off x="1316561" y="4526540"/>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Integrate Eclipse plugin to write code</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Configure build tools to pack the complete modules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Configure with application server</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view the allocated tasks, Target dates of assigned system/component &amp; its development schedule w.r.t  planned start/end dates</a:t>
            </a:r>
          </a:p>
        </p:txBody>
      </p:sp>
      <p:sp>
        <p:nvSpPr>
          <p:cNvPr id="57" name="Rectangle 11"/>
          <p:cNvSpPr>
            <a:spLocks noChangeArrowheads="1"/>
          </p:cNvSpPr>
          <p:nvPr/>
        </p:nvSpPr>
        <p:spPr bwMode="auto">
          <a:xfrm>
            <a:off x="156883" y="4199329"/>
            <a:ext cx="4270248"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Development Team</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grpSp>
        <p:nvGrpSpPr>
          <p:cNvPr id="58" name="Group 57"/>
          <p:cNvGrpSpPr/>
          <p:nvPr/>
        </p:nvGrpSpPr>
        <p:grpSpPr>
          <a:xfrm>
            <a:off x="206027" y="910111"/>
            <a:ext cx="1065750" cy="1371600"/>
            <a:chOff x="3412898" y="884353"/>
            <a:chExt cx="1065750" cy="1371600"/>
          </a:xfrm>
        </p:grpSpPr>
        <p:sp>
          <p:nvSpPr>
            <p:cNvPr id="59" name="Rectangle 58"/>
            <p:cNvSpPr/>
            <p:nvPr/>
          </p:nvSpPr>
          <p:spPr>
            <a:xfrm>
              <a:off x="3425778" y="884353"/>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r>
                <a:rPr lang="en-US" sz="1000" b="1" dirty="0"/>
                <a:t>Reporting &amp; </a:t>
              </a:r>
              <a:r>
                <a:rPr lang="en-US" sz="1000" b="1" dirty="0" smtClean="0"/>
                <a:t>Dashboard</a:t>
              </a:r>
              <a:endParaRPr lang="en-US" sz="1000" b="1" kern="0" dirty="0">
                <a:latin typeface="Trebuchet MS" pitchFamily="34" charset="0"/>
                <a:cs typeface="+mn-cs"/>
              </a:endParaRPr>
            </a:p>
          </p:txBody>
        </p:sp>
        <p:sp>
          <p:nvSpPr>
            <p:cNvPr id="60" name="Oval 59"/>
            <p:cNvSpPr/>
            <p:nvPr/>
          </p:nvSpPr>
          <p:spPr>
            <a:xfrm>
              <a:off x="3412898" y="904800"/>
              <a:ext cx="992101"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b="1" dirty="0" smtClean="0">
                  <a:latin typeface="Trebuchet MS" pitchFamily="34" charset="0"/>
                </a:rPr>
                <a:t>RI</a:t>
              </a:r>
              <a:endParaRPr lang="en-US" sz="1100" b="1" dirty="0">
                <a:latin typeface="Trebuchet MS" pitchFamily="34" charset="0"/>
              </a:endParaRPr>
            </a:p>
          </p:txBody>
        </p:sp>
      </p:grpSp>
      <p:sp>
        <p:nvSpPr>
          <p:cNvPr id="61" name="Rectangle 60"/>
          <p:cNvSpPr/>
          <p:nvPr/>
        </p:nvSpPr>
        <p:spPr>
          <a:xfrm>
            <a:off x="5744789" y="4537271"/>
            <a:ext cx="310896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Authorized to view all the releases which he/she handles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view the Systems/Components which are mapped to the releases</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System/Component wise build &amp; deployment status on daily level</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Number of pass/fail build &amp; deployment status per System/Component wise</a:t>
            </a:r>
          </a:p>
        </p:txBody>
      </p:sp>
      <p:sp>
        <p:nvSpPr>
          <p:cNvPr id="62" name="Rectangle 11"/>
          <p:cNvSpPr>
            <a:spLocks noChangeArrowheads="1"/>
          </p:cNvSpPr>
          <p:nvPr/>
        </p:nvSpPr>
        <p:spPr bwMode="auto">
          <a:xfrm>
            <a:off x="4597990" y="4210060"/>
            <a:ext cx="4270248" cy="30480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Arial" pitchFamily="34" charset="0"/>
              </a:rPr>
              <a:t>Build &amp; Deployment Team</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63" name="Rectangle 62"/>
          <p:cNvSpPr/>
          <p:nvPr/>
        </p:nvSpPr>
        <p:spPr>
          <a:xfrm>
            <a:off x="1031359" y="6021569"/>
            <a:ext cx="7822390" cy="64008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Authorized to view all the releases which he/she </a:t>
            </a:r>
            <a:r>
              <a:rPr lang="en-US" sz="1000" kern="0" dirty="0" smtClean="0">
                <a:latin typeface="Trebuchet MS" pitchFamily="34" charset="0"/>
                <a:cs typeface="+mn-cs"/>
              </a:rPr>
              <a:t>handles		</a:t>
            </a:r>
            <a:r>
              <a:rPr lang="en-US" sz="1000" kern="0" dirty="0">
                <a:latin typeface="Trebuchet MS" pitchFamily="34" charset="0"/>
                <a:cs typeface="+mn-cs"/>
              </a:rPr>
              <a:t>	</a:t>
            </a:r>
            <a:r>
              <a:rPr lang="en-US" sz="1000" b="1" kern="0" dirty="0" smtClean="0">
                <a:latin typeface="+mn-lt"/>
                <a:cs typeface="+mn-cs"/>
              </a:rPr>
              <a:t>Test Case Creation &amp;  </a:t>
            </a:r>
            <a:r>
              <a:rPr lang="en-US" sz="1000" b="1" kern="0" dirty="0">
                <a:latin typeface="+mn-lt"/>
                <a:cs typeface="+mn-cs"/>
              </a:rPr>
              <a:t>Data </a:t>
            </a:r>
            <a:r>
              <a:rPr lang="en-US" sz="1000" b="1" kern="0" dirty="0" err="1">
                <a:latin typeface="+mn-lt"/>
                <a:cs typeface="+mn-cs"/>
              </a:rPr>
              <a:t>Mgmt</a:t>
            </a:r>
            <a:r>
              <a:rPr lang="en-US" sz="1000" b="1" kern="0" dirty="0">
                <a:latin typeface="+mn-lt"/>
                <a:cs typeface="+mn-cs"/>
              </a:rPr>
              <a:t> </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Can view the Systems/Components which are mapped to the releases		</a:t>
            </a:r>
            <a:r>
              <a:rPr lang="en-US" sz="1000" b="1" kern="0" dirty="0">
                <a:latin typeface="+mn-lt"/>
                <a:cs typeface="+mn-cs"/>
              </a:rPr>
              <a:t>Functional Testing</a:t>
            </a:r>
            <a:r>
              <a:rPr lang="en-US" sz="1000" kern="0" dirty="0">
                <a:latin typeface="Trebuchet MS" pitchFamily="34" charset="0"/>
                <a:cs typeface="+mn-cs"/>
              </a:rPr>
              <a:t> </a:t>
            </a: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System/Component wise test cases &amp; scenarios </a:t>
            </a:r>
            <a:r>
              <a:rPr lang="en-US" sz="1000" kern="0" dirty="0" smtClean="0">
                <a:latin typeface="Trebuchet MS" pitchFamily="34" charset="0"/>
                <a:cs typeface="+mn-cs"/>
              </a:rPr>
              <a:t>status			</a:t>
            </a:r>
            <a:r>
              <a:rPr lang="en-US" sz="1000" b="1" kern="0" dirty="0" smtClean="0">
                <a:latin typeface="+mn-lt"/>
                <a:cs typeface="+mn-cs"/>
              </a:rPr>
              <a:t>Performance Testing</a:t>
            </a:r>
            <a:endParaRPr lang="en-US" sz="1000" b="1" kern="0" dirty="0">
              <a:latin typeface="+mn-lt"/>
              <a:cs typeface="+mn-cs"/>
            </a:endParaRPr>
          </a:p>
          <a:p>
            <a:pPr marL="171450" indent="-171450" fontAlgn="auto">
              <a:spcBef>
                <a:spcPts val="0"/>
              </a:spcBef>
              <a:spcAft>
                <a:spcPts val="0"/>
              </a:spcAft>
              <a:buFont typeface="Arial" pitchFamily="34" charset="0"/>
              <a:buChar char="•"/>
            </a:pPr>
            <a:r>
              <a:rPr lang="en-US" sz="1000" kern="0" dirty="0">
                <a:latin typeface="Trebuchet MS" pitchFamily="34" charset="0"/>
                <a:cs typeface="+mn-cs"/>
              </a:rPr>
              <a:t>Assign defects;  View number of defects per System/Component wise</a:t>
            </a:r>
          </a:p>
        </p:txBody>
      </p:sp>
      <p:sp>
        <p:nvSpPr>
          <p:cNvPr id="64" name="Rectangle 11"/>
          <p:cNvSpPr>
            <a:spLocks noChangeArrowheads="1"/>
          </p:cNvSpPr>
          <p:nvPr/>
        </p:nvSpPr>
        <p:spPr bwMode="auto">
          <a:xfrm>
            <a:off x="156883" y="6021032"/>
            <a:ext cx="822960" cy="640080"/>
          </a:xfrm>
          <a:prstGeom prst="rect">
            <a:avLst/>
          </a:prstGeom>
          <a:solidFill>
            <a:srgbClr val="4F81BD"/>
          </a:solidFill>
          <a:ln>
            <a:noFill/>
            <a:headEnd/>
            <a:tailEnd/>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wrap="none" lIns="91430" tIns="45716" rIns="91430" bIns="45716" anchor="ctr"/>
          <a:lstStyle/>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mn-cs"/>
              </a:rPr>
              <a:t>QA &amp;</a:t>
            </a:r>
          </a:p>
          <a:p>
            <a:pPr marL="0" marR="0" lvl="0" indent="0" algn="ctr" defTabSz="91281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Gill Sans MT" pitchFamily="34" charset="0"/>
                <a:ea typeface="+mn-ea"/>
                <a:cs typeface="+mn-cs"/>
              </a:rPr>
              <a:t>Testing</a:t>
            </a:r>
            <a:endParaRPr kumimoji="0" lang="en-US" sz="1800" b="0" i="0" u="none" strike="noStrike" kern="0" cap="none" spc="0" normalizeH="0" baseline="0" noProof="0" dirty="0">
              <a:ln>
                <a:noFill/>
              </a:ln>
              <a:solidFill>
                <a:prstClr val="white"/>
              </a:solidFill>
              <a:effectLst/>
              <a:uLnTx/>
              <a:uFillTx/>
              <a:latin typeface="Gill Sans MT" pitchFamily="34" charset="0"/>
              <a:ea typeface="+mn-ea"/>
              <a:cs typeface="+mn-cs"/>
            </a:endParaRPr>
          </a:p>
        </p:txBody>
      </p:sp>
      <p:sp>
        <p:nvSpPr>
          <p:cNvPr id="65" name="Oval 64"/>
          <p:cNvSpPr/>
          <p:nvPr/>
        </p:nvSpPr>
        <p:spPr>
          <a:xfrm>
            <a:off x="5298632" y="6148458"/>
            <a:ext cx="1205197"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RQM, RFT &amp; RPT</a:t>
            </a:r>
            <a:endParaRPr lang="en-US" sz="1100" b="1" dirty="0">
              <a:latin typeface="Trebuchet MS" pitchFamily="34" charset="0"/>
            </a:endParaRPr>
          </a:p>
        </p:txBody>
      </p:sp>
      <p:sp>
        <p:nvSpPr>
          <p:cNvPr id="66" name="Rectangle 65"/>
          <p:cNvSpPr/>
          <p:nvPr/>
        </p:nvSpPr>
        <p:spPr>
          <a:xfrm>
            <a:off x="4660014" y="895084"/>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r>
              <a:rPr lang="en-US" sz="1000" b="1" dirty="0" smtClean="0"/>
              <a:t>Release , Reporting </a:t>
            </a:r>
            <a:r>
              <a:rPr lang="en-US" sz="1000" b="1" dirty="0"/>
              <a:t>&amp; </a:t>
            </a:r>
            <a:r>
              <a:rPr lang="en-US" sz="1000" b="1" dirty="0" smtClean="0"/>
              <a:t>Dashboard</a:t>
            </a:r>
            <a:endParaRPr lang="en-US" sz="1000" b="1" kern="0" dirty="0">
              <a:latin typeface="Trebuchet MS" pitchFamily="34" charset="0"/>
              <a:cs typeface="+mn-cs"/>
            </a:endParaRPr>
          </a:p>
        </p:txBody>
      </p:sp>
      <p:sp>
        <p:nvSpPr>
          <p:cNvPr id="67" name="Oval 66"/>
          <p:cNvSpPr/>
          <p:nvPr/>
        </p:nvSpPr>
        <p:spPr>
          <a:xfrm>
            <a:off x="4597186" y="912259"/>
            <a:ext cx="1097280"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err="1" smtClean="0">
                <a:latin typeface="Trebuchet MS" pitchFamily="34" charset="0"/>
              </a:rPr>
              <a:t>uRelease</a:t>
            </a:r>
            <a:r>
              <a:rPr lang="en-US" sz="1100" b="1" dirty="0" smtClean="0">
                <a:latin typeface="Trebuchet MS" pitchFamily="34" charset="0"/>
              </a:rPr>
              <a:t> &amp; RI </a:t>
            </a:r>
            <a:endParaRPr lang="en-US" sz="1100" b="1" dirty="0">
              <a:latin typeface="Trebuchet MS" pitchFamily="34" charset="0"/>
            </a:endParaRPr>
          </a:p>
        </p:txBody>
      </p:sp>
      <p:sp>
        <p:nvSpPr>
          <p:cNvPr id="68" name="Rectangle 67"/>
          <p:cNvSpPr/>
          <p:nvPr/>
        </p:nvSpPr>
        <p:spPr>
          <a:xfrm>
            <a:off x="209535" y="2695285"/>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endParaRPr lang="en-US" sz="1000" b="1" dirty="0" smtClean="0"/>
          </a:p>
          <a:p>
            <a:pPr algn="ctr" fontAlgn="auto">
              <a:spcBef>
                <a:spcPts val="0"/>
              </a:spcBef>
              <a:spcAft>
                <a:spcPts val="0"/>
              </a:spcAft>
            </a:pPr>
            <a:endParaRPr lang="en-US" sz="1000" b="1" dirty="0"/>
          </a:p>
          <a:p>
            <a:pPr algn="ctr" fontAlgn="auto">
              <a:spcBef>
                <a:spcPts val="0"/>
              </a:spcBef>
              <a:spcAft>
                <a:spcPts val="0"/>
              </a:spcAft>
            </a:pPr>
            <a:r>
              <a:rPr lang="en-US" sz="1000" b="1" dirty="0" smtClean="0"/>
              <a:t>Planning</a:t>
            </a:r>
            <a:r>
              <a:rPr lang="en-US" sz="1000" b="1" dirty="0"/>
              <a:t>, Tracking, Tasks </a:t>
            </a:r>
            <a:r>
              <a:rPr lang="en-US" sz="1000" b="1" dirty="0" smtClean="0"/>
              <a:t>Creation,</a:t>
            </a:r>
          </a:p>
          <a:p>
            <a:pPr algn="ctr" fontAlgn="auto">
              <a:spcBef>
                <a:spcPts val="0"/>
              </a:spcBef>
              <a:spcAft>
                <a:spcPts val="0"/>
              </a:spcAft>
            </a:pPr>
            <a:r>
              <a:rPr lang="en-US" sz="1000" b="1" dirty="0" smtClean="0"/>
              <a:t> Reporting </a:t>
            </a:r>
            <a:r>
              <a:rPr lang="en-US" sz="1000" b="1" dirty="0"/>
              <a:t>&amp; </a:t>
            </a:r>
            <a:r>
              <a:rPr lang="en-US" sz="1000" b="1" dirty="0" smtClean="0"/>
              <a:t>Dashboard</a:t>
            </a:r>
            <a:endParaRPr lang="en-US" sz="1000" b="1" kern="0" dirty="0">
              <a:latin typeface="Trebuchet MS" pitchFamily="34" charset="0"/>
              <a:cs typeface="+mn-cs"/>
            </a:endParaRPr>
          </a:p>
        </p:txBody>
      </p:sp>
      <p:sp>
        <p:nvSpPr>
          <p:cNvPr id="69" name="Oval 68"/>
          <p:cNvSpPr/>
          <p:nvPr/>
        </p:nvSpPr>
        <p:spPr>
          <a:xfrm>
            <a:off x="185344" y="2712460"/>
            <a:ext cx="996696"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CCM </a:t>
            </a:r>
          </a:p>
          <a:p>
            <a:pPr algn="ctr"/>
            <a:r>
              <a:rPr lang="en-US" sz="1100" b="1" dirty="0" smtClean="0">
                <a:latin typeface="Trebuchet MS" pitchFamily="34" charset="0"/>
              </a:rPr>
              <a:t>&amp; RI </a:t>
            </a:r>
            <a:endParaRPr lang="en-US" sz="1100" b="1" dirty="0">
              <a:latin typeface="Trebuchet MS" pitchFamily="34" charset="0"/>
            </a:endParaRPr>
          </a:p>
        </p:txBody>
      </p:sp>
      <p:sp>
        <p:nvSpPr>
          <p:cNvPr id="70" name="Rectangle 69"/>
          <p:cNvSpPr/>
          <p:nvPr/>
        </p:nvSpPr>
        <p:spPr>
          <a:xfrm>
            <a:off x="4642302" y="2722177"/>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endParaRPr lang="en-US" sz="1000" b="1" dirty="0" smtClean="0"/>
          </a:p>
          <a:p>
            <a:pPr algn="ctr" fontAlgn="auto">
              <a:spcBef>
                <a:spcPts val="0"/>
              </a:spcBef>
              <a:spcAft>
                <a:spcPts val="0"/>
              </a:spcAft>
            </a:pPr>
            <a:endParaRPr lang="en-US" sz="1000" b="1" dirty="0"/>
          </a:p>
          <a:p>
            <a:pPr algn="ctr" fontAlgn="auto">
              <a:spcBef>
                <a:spcPts val="0"/>
              </a:spcBef>
              <a:spcAft>
                <a:spcPts val="0"/>
              </a:spcAft>
            </a:pPr>
            <a:r>
              <a:rPr lang="en-US" sz="1000" b="1" dirty="0" smtClean="0"/>
              <a:t>Req. Capturing &amp;</a:t>
            </a:r>
          </a:p>
          <a:p>
            <a:pPr algn="ctr" fontAlgn="auto">
              <a:spcBef>
                <a:spcPts val="0"/>
              </a:spcBef>
              <a:spcAft>
                <a:spcPts val="0"/>
              </a:spcAft>
            </a:pPr>
            <a:r>
              <a:rPr lang="en-US" sz="1000" b="1" dirty="0" smtClean="0"/>
              <a:t>Design</a:t>
            </a:r>
            <a:endParaRPr lang="en-US" sz="1000" b="1" kern="0" dirty="0">
              <a:latin typeface="Trebuchet MS" pitchFamily="34" charset="0"/>
              <a:cs typeface="+mn-cs"/>
            </a:endParaRPr>
          </a:p>
        </p:txBody>
      </p:sp>
      <p:sp>
        <p:nvSpPr>
          <p:cNvPr id="71" name="Oval 70"/>
          <p:cNvSpPr/>
          <p:nvPr/>
        </p:nvSpPr>
        <p:spPr>
          <a:xfrm>
            <a:off x="4630990" y="2739352"/>
            <a:ext cx="996696"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RSA</a:t>
            </a:r>
            <a:endParaRPr lang="en-US" sz="1100" b="1" dirty="0">
              <a:latin typeface="Trebuchet MS" pitchFamily="34" charset="0"/>
            </a:endParaRPr>
          </a:p>
        </p:txBody>
      </p:sp>
      <p:sp>
        <p:nvSpPr>
          <p:cNvPr id="72" name="Rectangle 71"/>
          <p:cNvSpPr/>
          <p:nvPr/>
        </p:nvSpPr>
        <p:spPr>
          <a:xfrm>
            <a:off x="207387" y="4534834"/>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endParaRPr lang="en-US" sz="1000" b="1" dirty="0" smtClean="0"/>
          </a:p>
          <a:p>
            <a:pPr algn="ctr" fontAlgn="auto">
              <a:spcBef>
                <a:spcPts val="0"/>
              </a:spcBef>
              <a:spcAft>
                <a:spcPts val="0"/>
              </a:spcAft>
            </a:pPr>
            <a:endParaRPr lang="en-US" sz="1000" b="1" dirty="0"/>
          </a:p>
          <a:p>
            <a:pPr algn="ctr" fontAlgn="auto">
              <a:spcBef>
                <a:spcPts val="0"/>
              </a:spcBef>
              <a:spcAft>
                <a:spcPts val="0"/>
              </a:spcAft>
            </a:pPr>
            <a:r>
              <a:rPr lang="en-US" sz="1000" b="1" dirty="0" smtClean="0"/>
              <a:t>Code </a:t>
            </a:r>
            <a:r>
              <a:rPr lang="en-US" sz="1000" b="1" dirty="0" err="1" smtClean="0"/>
              <a:t>Dev</a:t>
            </a:r>
            <a:r>
              <a:rPr lang="en-US" sz="1000" b="1" dirty="0" smtClean="0"/>
              <a:t>,</a:t>
            </a:r>
          </a:p>
          <a:p>
            <a:pPr algn="ctr" fontAlgn="auto">
              <a:spcBef>
                <a:spcPts val="0"/>
              </a:spcBef>
              <a:spcAft>
                <a:spcPts val="0"/>
              </a:spcAft>
            </a:pPr>
            <a:r>
              <a:rPr lang="en-US" sz="1000" b="1" dirty="0" smtClean="0"/>
              <a:t>Build,</a:t>
            </a:r>
          </a:p>
          <a:p>
            <a:pPr algn="ctr" fontAlgn="auto">
              <a:spcBef>
                <a:spcPts val="0"/>
              </a:spcBef>
              <a:spcAft>
                <a:spcPts val="0"/>
              </a:spcAft>
            </a:pPr>
            <a:r>
              <a:rPr lang="en-US" sz="1000" b="1" dirty="0" smtClean="0"/>
              <a:t> Reporting </a:t>
            </a:r>
            <a:r>
              <a:rPr lang="en-US" sz="1000" b="1" dirty="0"/>
              <a:t>&amp; </a:t>
            </a:r>
            <a:r>
              <a:rPr lang="en-US" sz="1000" b="1" dirty="0" smtClean="0"/>
              <a:t>Dashboard</a:t>
            </a:r>
            <a:endParaRPr lang="en-US" sz="1000" b="1" kern="0" dirty="0">
              <a:latin typeface="Trebuchet MS" pitchFamily="34" charset="0"/>
              <a:cs typeface="+mn-cs"/>
            </a:endParaRPr>
          </a:p>
        </p:txBody>
      </p:sp>
      <p:sp>
        <p:nvSpPr>
          <p:cNvPr id="73" name="Oval 72"/>
          <p:cNvSpPr/>
          <p:nvPr/>
        </p:nvSpPr>
        <p:spPr>
          <a:xfrm>
            <a:off x="144559" y="4552009"/>
            <a:ext cx="1097280"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RTC,CCM </a:t>
            </a:r>
          </a:p>
          <a:p>
            <a:pPr algn="ctr"/>
            <a:r>
              <a:rPr lang="en-US" sz="1100" b="1" dirty="0" smtClean="0">
                <a:latin typeface="Trebuchet MS" pitchFamily="34" charset="0"/>
              </a:rPr>
              <a:t>&amp; RI </a:t>
            </a:r>
            <a:endParaRPr lang="en-US" sz="1100" b="1" dirty="0">
              <a:latin typeface="Trebuchet MS" pitchFamily="34" charset="0"/>
            </a:endParaRPr>
          </a:p>
        </p:txBody>
      </p:sp>
      <p:sp>
        <p:nvSpPr>
          <p:cNvPr id="74" name="Rectangle 73"/>
          <p:cNvSpPr/>
          <p:nvPr/>
        </p:nvSpPr>
        <p:spPr>
          <a:xfrm>
            <a:off x="4622736" y="4532686"/>
            <a:ext cx="1052870" cy="1371600"/>
          </a:xfrm>
          <a:prstGeom prst="rect">
            <a:avLst/>
          </a:prstGeom>
          <a:solidFill>
            <a:srgbClr val="00B0F0">
              <a:alpha val="10000"/>
            </a:srgbClr>
          </a:solidFill>
          <a:ln w="25400" cap="flat" cmpd="sng" algn="ctr">
            <a:solidFill>
              <a:sysClr val="window" lastClr="FFFFFF">
                <a:lumMod val="75000"/>
              </a:sysClr>
            </a:solidFill>
            <a:prstDash val="solid"/>
          </a:ln>
          <a:effectLst>
            <a:outerShdw blurRad="50800" dist="38100" dir="8100000" algn="tr"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chor="ctr"/>
          <a:lstStyle/>
          <a:p>
            <a:pPr algn="ctr" fontAlgn="auto">
              <a:spcBef>
                <a:spcPts val="0"/>
              </a:spcBef>
              <a:spcAft>
                <a:spcPts val="0"/>
              </a:spcAft>
            </a:pPr>
            <a:endParaRPr lang="en-US" sz="1000" b="1" dirty="0" smtClean="0"/>
          </a:p>
          <a:p>
            <a:pPr algn="ctr" fontAlgn="auto">
              <a:spcBef>
                <a:spcPts val="0"/>
              </a:spcBef>
              <a:spcAft>
                <a:spcPts val="0"/>
              </a:spcAft>
            </a:pPr>
            <a:endParaRPr lang="en-US" sz="1000" b="1" dirty="0" smtClean="0"/>
          </a:p>
          <a:p>
            <a:pPr algn="ctr" fontAlgn="auto">
              <a:spcBef>
                <a:spcPts val="0"/>
              </a:spcBef>
              <a:spcAft>
                <a:spcPts val="0"/>
              </a:spcAft>
            </a:pPr>
            <a:endParaRPr lang="en-US" sz="1000" b="1" dirty="0"/>
          </a:p>
          <a:p>
            <a:pPr algn="ctr" fontAlgn="auto">
              <a:spcBef>
                <a:spcPts val="0"/>
              </a:spcBef>
              <a:spcAft>
                <a:spcPts val="0"/>
              </a:spcAft>
            </a:pPr>
            <a:r>
              <a:rPr lang="en-US" sz="1000" b="1" dirty="0" smtClean="0"/>
              <a:t>Build &amp;</a:t>
            </a:r>
          </a:p>
          <a:p>
            <a:pPr algn="ctr" fontAlgn="auto">
              <a:spcBef>
                <a:spcPts val="0"/>
              </a:spcBef>
              <a:spcAft>
                <a:spcPts val="0"/>
              </a:spcAft>
            </a:pPr>
            <a:r>
              <a:rPr lang="en-US" sz="1000" b="1" dirty="0" smtClean="0"/>
              <a:t> Deploy</a:t>
            </a:r>
            <a:endParaRPr lang="en-US" sz="1000" b="1" kern="0" dirty="0">
              <a:latin typeface="Trebuchet MS" pitchFamily="34" charset="0"/>
              <a:cs typeface="+mn-cs"/>
            </a:endParaRPr>
          </a:p>
        </p:txBody>
      </p:sp>
      <p:sp>
        <p:nvSpPr>
          <p:cNvPr id="75" name="Oval 74"/>
          <p:cNvSpPr/>
          <p:nvPr/>
        </p:nvSpPr>
        <p:spPr>
          <a:xfrm>
            <a:off x="4624303" y="4549861"/>
            <a:ext cx="1014984" cy="436744"/>
          </a:xfrm>
          <a:prstGeom prst="ellipse">
            <a:avLst/>
          </a:prstGeom>
          <a:solidFill>
            <a:srgbClr val="0070C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b="1" dirty="0" smtClean="0">
                <a:latin typeface="Trebuchet MS" pitchFamily="34" charset="0"/>
              </a:rPr>
              <a:t>RTC &amp; </a:t>
            </a:r>
            <a:r>
              <a:rPr lang="en-US" sz="1100" b="1" dirty="0" err="1" smtClean="0">
                <a:latin typeface="Trebuchet MS" pitchFamily="34" charset="0"/>
              </a:rPr>
              <a:t>uDeploy</a:t>
            </a:r>
            <a:r>
              <a:rPr lang="en-US" sz="1100" b="1" dirty="0" smtClean="0">
                <a:latin typeface="Trebuchet MS" pitchFamily="34" charset="0"/>
              </a:rPr>
              <a:t> </a:t>
            </a:r>
            <a:endParaRPr lang="en-US" sz="1100" b="1" dirty="0">
              <a:latin typeface="Trebuchet MS" pitchFamily="34" charset="0"/>
            </a:endParaRPr>
          </a:p>
        </p:txBody>
      </p:sp>
    </p:spTree>
    <p:extLst>
      <p:ext uri="{BB962C8B-B14F-4D97-AF65-F5344CB8AC3E}">
        <p14:creationId xmlns:p14="http://schemas.microsoft.com/office/powerpoint/2010/main" val="36076725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ChangeArrowheads="1"/>
          </p:cNvSpPr>
          <p:nvPr/>
        </p:nvSpPr>
        <p:spPr bwMode="auto">
          <a:xfrm>
            <a:off x="1222374" y="304223"/>
            <a:ext cx="6359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spcBef>
                <a:spcPct val="20000"/>
              </a:spcBef>
              <a:buClr>
                <a:srgbClr val="BF1313"/>
              </a:buClr>
              <a:buFont typeface="Wingdings" pitchFamily="2" charset="2"/>
              <a:buChar char="§"/>
              <a:defRPr sz="2200">
                <a:solidFill>
                  <a:schemeClr val="tx1"/>
                </a:solidFill>
                <a:latin typeface="Arial" charset="0"/>
              </a:defRPr>
            </a:lvl1pPr>
            <a:lvl2pPr marL="742950" indent="-285750" eaLnBrk="0" hangingPunct="0">
              <a:spcBef>
                <a:spcPct val="20000"/>
              </a:spcBef>
              <a:buClr>
                <a:srgbClr val="E63700"/>
              </a:buClr>
              <a:buFont typeface="Wingdings" pitchFamily="2" charset="2"/>
              <a:buChar char="§"/>
              <a:defRPr sz="2200">
                <a:solidFill>
                  <a:schemeClr val="tx1"/>
                </a:solidFill>
                <a:latin typeface="Arial" charset="0"/>
              </a:defRPr>
            </a:lvl2pPr>
            <a:lvl3pPr marL="1143000" indent="-228600" eaLnBrk="0" hangingPunct="0">
              <a:spcBef>
                <a:spcPct val="20000"/>
              </a:spcBef>
              <a:buClr>
                <a:schemeClr val="bg2"/>
              </a:buClr>
              <a:buChar char="•"/>
              <a:defRPr sz="2200">
                <a:solidFill>
                  <a:schemeClr val="tx1"/>
                </a:solidFill>
                <a:latin typeface="Arial" charset="0"/>
              </a:defRPr>
            </a:lvl3pPr>
            <a:lvl4pPr marL="1600200" indent="-228600" eaLnBrk="0" hangingPunct="0">
              <a:spcBef>
                <a:spcPct val="20000"/>
              </a:spcBef>
              <a:buClr>
                <a:schemeClr val="bg2"/>
              </a:buClr>
              <a:buFont typeface="Arial" charset="0"/>
              <a:buChar char="–"/>
              <a:defRPr sz="2200">
                <a:solidFill>
                  <a:schemeClr val="tx1"/>
                </a:solidFill>
                <a:latin typeface="Arial" charset="0"/>
              </a:defRPr>
            </a:lvl4pPr>
            <a:lvl5pPr marL="2057400" indent="-228600" eaLnBrk="0" hangingPunct="0">
              <a:spcBef>
                <a:spcPct val="20000"/>
              </a:spcBef>
              <a:buClr>
                <a:schemeClr val="bg2"/>
              </a:buClr>
              <a:buFont typeface="Arial" charset="0"/>
              <a:buChar char="»"/>
              <a:defRPr sz="2200">
                <a:solidFill>
                  <a:schemeClr val="tx1"/>
                </a:solidFill>
                <a:latin typeface="Arial" charset="0"/>
              </a:defRPr>
            </a:lvl5pPr>
            <a:lvl6pPr marL="2514600" indent="-228600" eaLnBrk="0" fontAlgn="base" hangingPunct="0">
              <a:spcBef>
                <a:spcPct val="20000"/>
              </a:spcBef>
              <a:spcAft>
                <a:spcPct val="0"/>
              </a:spcAft>
              <a:buClr>
                <a:schemeClr val="bg2"/>
              </a:buClr>
              <a:buFont typeface="Arial" charset="0"/>
              <a:buChar char="»"/>
              <a:defRPr sz="2200">
                <a:solidFill>
                  <a:schemeClr val="tx1"/>
                </a:solidFill>
                <a:latin typeface="Arial" charset="0"/>
              </a:defRPr>
            </a:lvl6pPr>
            <a:lvl7pPr marL="2971800" indent="-228600" eaLnBrk="0" fontAlgn="base" hangingPunct="0">
              <a:spcBef>
                <a:spcPct val="20000"/>
              </a:spcBef>
              <a:spcAft>
                <a:spcPct val="0"/>
              </a:spcAft>
              <a:buClr>
                <a:schemeClr val="bg2"/>
              </a:buClr>
              <a:buFont typeface="Arial" charset="0"/>
              <a:buChar char="»"/>
              <a:defRPr sz="2200">
                <a:solidFill>
                  <a:schemeClr val="tx1"/>
                </a:solidFill>
                <a:latin typeface="Arial" charset="0"/>
              </a:defRPr>
            </a:lvl7pPr>
            <a:lvl8pPr marL="3429000" indent="-228600" eaLnBrk="0" fontAlgn="base" hangingPunct="0">
              <a:spcBef>
                <a:spcPct val="20000"/>
              </a:spcBef>
              <a:spcAft>
                <a:spcPct val="0"/>
              </a:spcAft>
              <a:buClr>
                <a:schemeClr val="bg2"/>
              </a:buClr>
              <a:buFont typeface="Arial" charset="0"/>
              <a:buChar char="»"/>
              <a:defRPr sz="2200">
                <a:solidFill>
                  <a:schemeClr val="tx1"/>
                </a:solidFill>
                <a:latin typeface="Arial" charset="0"/>
              </a:defRPr>
            </a:lvl8pPr>
            <a:lvl9pPr marL="3886200" indent="-228600" eaLnBrk="0" fontAlgn="base" hangingPunct="0">
              <a:spcBef>
                <a:spcPct val="20000"/>
              </a:spcBef>
              <a:spcAft>
                <a:spcPct val="0"/>
              </a:spcAft>
              <a:buClr>
                <a:schemeClr val="bg2"/>
              </a:buClr>
              <a:buFont typeface="Arial" charset="0"/>
              <a:buChar char="»"/>
              <a:defRPr sz="2200">
                <a:solidFill>
                  <a:schemeClr val="tx1"/>
                </a:solidFill>
                <a:latin typeface="Arial" charset="0"/>
              </a:defRPr>
            </a:lvl9pPr>
          </a:lstStyle>
          <a:p>
            <a:pPr eaLnBrk="1" hangingPunct="1">
              <a:spcBef>
                <a:spcPct val="0"/>
              </a:spcBef>
              <a:buClrTx/>
              <a:buFontTx/>
              <a:buNone/>
            </a:pPr>
            <a:r>
              <a:rPr lang="en-IN" altLang="en-US" sz="2400" b="1" dirty="0">
                <a:latin typeface="+mj-lt"/>
                <a:cs typeface="Arial" charset="0"/>
              </a:rPr>
              <a:t>Key IBM Rational Tools - Token Consumption</a:t>
            </a:r>
          </a:p>
        </p:txBody>
      </p:sp>
      <p:graphicFrame>
        <p:nvGraphicFramePr>
          <p:cNvPr id="3" name="Table 2"/>
          <p:cNvGraphicFramePr>
            <a:graphicFrameLocks noGrp="1"/>
          </p:cNvGraphicFramePr>
          <p:nvPr/>
        </p:nvGraphicFramePr>
        <p:xfrm>
          <a:off x="639763" y="1247775"/>
          <a:ext cx="5826125" cy="5243509"/>
        </p:xfrm>
        <a:graphic>
          <a:graphicData uri="http://schemas.openxmlformats.org/drawingml/2006/table">
            <a:tbl>
              <a:tblPr firstRow="1" bandRow="1">
                <a:tableStyleId>{5940675A-B579-460E-94D1-54222C63F5DA}</a:tableStyleId>
              </a:tblPr>
              <a:tblGrid>
                <a:gridCol w="1473581"/>
                <a:gridCol w="1100460"/>
                <a:gridCol w="1214634"/>
                <a:gridCol w="2037450"/>
              </a:tblGrid>
              <a:tr h="426738">
                <a:tc>
                  <a:txBody>
                    <a:bodyPr/>
                    <a:lstStyle/>
                    <a:p>
                      <a:r>
                        <a:rPr lang="en-US" sz="1100" b="1" dirty="0" smtClean="0">
                          <a:solidFill>
                            <a:schemeClr val="bg1"/>
                          </a:solidFill>
                        </a:rPr>
                        <a:t>Tool</a:t>
                      </a:r>
                      <a:r>
                        <a:rPr lang="en-US" sz="1100" b="1" baseline="0" dirty="0" smtClean="0">
                          <a:solidFill>
                            <a:schemeClr val="bg1"/>
                          </a:solidFill>
                        </a:rPr>
                        <a:t> Name</a:t>
                      </a:r>
                      <a:endParaRPr lang="en-US" sz="1100" b="1" dirty="0">
                        <a:solidFill>
                          <a:schemeClr val="bg1"/>
                        </a:solidFill>
                      </a:endParaRPr>
                    </a:p>
                  </a:txBody>
                  <a:tcPr marL="91424" marR="91424" marT="45722" marB="45722">
                    <a:solidFill>
                      <a:srgbClr val="0070C0"/>
                    </a:solidFill>
                  </a:tcPr>
                </a:tc>
                <a:tc>
                  <a:txBody>
                    <a:bodyPr/>
                    <a:lstStyle/>
                    <a:p>
                      <a:r>
                        <a:rPr lang="en-US" sz="1100" b="1" dirty="0" smtClean="0">
                          <a:solidFill>
                            <a:schemeClr val="bg1"/>
                          </a:solidFill>
                        </a:rPr>
                        <a:t>Token</a:t>
                      </a:r>
                      <a:r>
                        <a:rPr lang="en-US" sz="1100" b="1" baseline="0" dirty="0" smtClean="0">
                          <a:solidFill>
                            <a:schemeClr val="bg1"/>
                          </a:solidFill>
                        </a:rPr>
                        <a:t> Consumption</a:t>
                      </a:r>
                      <a:endParaRPr lang="en-US" sz="1100" b="1" dirty="0">
                        <a:solidFill>
                          <a:schemeClr val="bg1"/>
                        </a:solidFill>
                      </a:endParaRPr>
                    </a:p>
                  </a:txBody>
                  <a:tcPr marL="91424" marR="91424" marT="45722" marB="45722">
                    <a:solidFill>
                      <a:srgbClr val="0070C0"/>
                    </a:solidFill>
                  </a:tcPr>
                </a:tc>
                <a:tc>
                  <a:txBody>
                    <a:bodyPr/>
                    <a:lstStyle/>
                    <a:p>
                      <a:r>
                        <a:rPr lang="en-US" sz="1100" b="1" dirty="0" smtClean="0">
                          <a:solidFill>
                            <a:schemeClr val="bg1"/>
                          </a:solidFill>
                        </a:rPr>
                        <a:t>Unit of Measure</a:t>
                      </a:r>
                      <a:endParaRPr lang="en-US" sz="1100" b="1" dirty="0">
                        <a:solidFill>
                          <a:schemeClr val="bg1"/>
                        </a:solidFill>
                      </a:endParaRPr>
                    </a:p>
                  </a:txBody>
                  <a:tcPr marL="91424" marR="91424" marT="45722" marB="45722">
                    <a:solidFill>
                      <a:srgbClr val="0070C0"/>
                    </a:solidFill>
                  </a:tcPr>
                </a:tc>
                <a:tc>
                  <a:txBody>
                    <a:bodyPr/>
                    <a:lstStyle/>
                    <a:p>
                      <a:r>
                        <a:rPr lang="en-US" sz="1100" b="1" dirty="0" smtClean="0">
                          <a:solidFill>
                            <a:schemeClr val="bg1"/>
                          </a:solidFill>
                        </a:rPr>
                        <a:t>Teams that can l</a:t>
                      </a:r>
                      <a:r>
                        <a:rPr lang="en-US" sz="1100" b="1" baseline="0" dirty="0" smtClean="0">
                          <a:solidFill>
                            <a:schemeClr val="bg1"/>
                          </a:solidFill>
                        </a:rPr>
                        <a:t>everage</a:t>
                      </a:r>
                      <a:endParaRPr lang="en-US" sz="1100" b="1" dirty="0">
                        <a:solidFill>
                          <a:schemeClr val="bg1"/>
                        </a:solidFill>
                      </a:endParaRPr>
                    </a:p>
                  </a:txBody>
                  <a:tcPr marL="91424" marR="91424" marT="45722" marB="45722">
                    <a:solidFill>
                      <a:srgbClr val="0070C0"/>
                    </a:solidFill>
                  </a:tcPr>
                </a:tc>
              </a:tr>
              <a:tr h="322957">
                <a:tc>
                  <a:txBody>
                    <a:bodyPr/>
                    <a:lstStyle/>
                    <a:p>
                      <a:r>
                        <a:rPr lang="en-US" sz="1100" dirty="0" smtClean="0"/>
                        <a:t>Rational DOORS</a:t>
                      </a:r>
                      <a:endParaRPr lang="en-US" sz="1100" dirty="0"/>
                    </a:p>
                  </a:txBody>
                  <a:tcPr marL="91424" marR="91424" marT="45722" marB="45722"/>
                </a:tc>
                <a:tc>
                  <a:txBody>
                    <a:bodyPr/>
                    <a:lstStyle/>
                    <a:p>
                      <a:r>
                        <a:rPr lang="en-US" sz="1100" dirty="0" smtClean="0"/>
                        <a:t>10</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BA</a:t>
                      </a:r>
                      <a:endParaRPr lang="en-US" sz="1100" dirty="0"/>
                    </a:p>
                  </a:txBody>
                  <a:tcPr marL="91424" marR="91424" marT="45722" marB="45722"/>
                </a:tc>
              </a:tr>
              <a:tr h="426738">
                <a:tc>
                  <a:txBody>
                    <a:bodyPr/>
                    <a:lstStyle/>
                    <a:p>
                      <a:r>
                        <a:rPr lang="en-US" sz="1100" dirty="0" smtClean="0"/>
                        <a:t>Rational Insight</a:t>
                      </a:r>
                      <a:endParaRPr lang="en-US" sz="1100" dirty="0"/>
                    </a:p>
                  </a:txBody>
                  <a:tcPr marL="91424" marR="91424" marT="45722" marB="45722"/>
                </a:tc>
                <a:tc>
                  <a:txBody>
                    <a:bodyPr/>
                    <a:lstStyle/>
                    <a:p>
                      <a:r>
                        <a:rPr lang="en-US" sz="1100" dirty="0" smtClean="0"/>
                        <a:t>13</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Executive,</a:t>
                      </a:r>
                      <a:r>
                        <a:rPr lang="en-US" sz="1100" baseline="0" dirty="0" smtClean="0"/>
                        <a:t> PM, Release Team</a:t>
                      </a:r>
                      <a:endParaRPr lang="en-US" sz="1100" dirty="0"/>
                    </a:p>
                  </a:txBody>
                  <a:tcPr marL="91424" marR="91424" marT="45722" marB="45722"/>
                </a:tc>
              </a:tr>
              <a:tr h="426738">
                <a:tc>
                  <a:txBody>
                    <a:bodyPr/>
                    <a:lstStyle/>
                    <a:p>
                      <a:r>
                        <a:rPr lang="en-US" sz="1100" dirty="0" smtClean="0"/>
                        <a:t>Rational Team Concert</a:t>
                      </a:r>
                      <a:endParaRPr lang="en-US" sz="1100" dirty="0"/>
                    </a:p>
                  </a:txBody>
                  <a:tcPr marL="91424" marR="91424" marT="45722" marB="45722"/>
                </a:tc>
                <a:tc>
                  <a:txBody>
                    <a:bodyPr/>
                    <a:lstStyle/>
                    <a:p>
                      <a:r>
                        <a:rPr lang="en-US" sz="1100" dirty="0" smtClean="0"/>
                        <a:t>8</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PM, Development, Build &amp; Deployment Team</a:t>
                      </a:r>
                      <a:endParaRPr lang="en-US" sz="1100" dirty="0"/>
                    </a:p>
                  </a:txBody>
                  <a:tcPr marL="91424" marR="91424" marT="45722" marB="45722"/>
                </a:tc>
              </a:tr>
              <a:tr h="426738">
                <a:tc>
                  <a:txBody>
                    <a:bodyPr/>
                    <a:lstStyle/>
                    <a:p>
                      <a:r>
                        <a:rPr lang="en-US" sz="1100" dirty="0" smtClean="0"/>
                        <a:t>Rational</a:t>
                      </a:r>
                      <a:r>
                        <a:rPr lang="en-US" sz="1100" baseline="0" dirty="0" smtClean="0"/>
                        <a:t> Software Architect</a:t>
                      </a:r>
                      <a:endParaRPr lang="en-US" sz="1100" dirty="0"/>
                    </a:p>
                  </a:txBody>
                  <a:tcPr marL="91424" marR="91424" marT="45722" marB="45722"/>
                </a:tc>
                <a:tc>
                  <a:txBody>
                    <a:bodyPr/>
                    <a:lstStyle/>
                    <a:p>
                      <a:r>
                        <a:rPr lang="en-US" sz="1100" dirty="0" smtClean="0"/>
                        <a:t>13</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Design/Architect Team</a:t>
                      </a:r>
                      <a:endParaRPr lang="en-US" sz="1100" dirty="0"/>
                    </a:p>
                  </a:txBody>
                  <a:tcPr marL="91424" marR="91424" marT="45722" marB="45722"/>
                </a:tc>
              </a:tr>
              <a:tr h="426738">
                <a:tc>
                  <a:txBody>
                    <a:bodyPr/>
                    <a:lstStyle/>
                    <a:p>
                      <a:r>
                        <a:rPr lang="en-US" sz="1100" dirty="0" smtClean="0"/>
                        <a:t>Rational Quality Manager</a:t>
                      </a:r>
                      <a:endParaRPr lang="en-US" sz="1100" dirty="0"/>
                    </a:p>
                  </a:txBody>
                  <a:tcPr marL="91424" marR="91424" marT="45722" marB="45722"/>
                </a:tc>
                <a:tc>
                  <a:txBody>
                    <a:bodyPr/>
                    <a:lstStyle/>
                    <a:p>
                      <a:r>
                        <a:rPr lang="en-US" sz="1100" dirty="0" smtClean="0"/>
                        <a:t>10</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PM, QA</a:t>
                      </a:r>
                      <a:r>
                        <a:rPr lang="en-US" sz="1100" baseline="0" dirty="0" smtClean="0"/>
                        <a:t> Team</a:t>
                      </a:r>
                      <a:endParaRPr lang="en-US" sz="1100" dirty="0"/>
                    </a:p>
                  </a:txBody>
                  <a:tcPr marL="91424" marR="91424" marT="45722" marB="45722"/>
                </a:tc>
              </a:tr>
              <a:tr h="426738">
                <a:tc>
                  <a:txBody>
                    <a:bodyPr/>
                    <a:lstStyle/>
                    <a:p>
                      <a:r>
                        <a:rPr lang="en-US" sz="1100" dirty="0" smtClean="0"/>
                        <a:t>Rational Functional Tester</a:t>
                      </a:r>
                      <a:endParaRPr lang="en-US" sz="1100" dirty="0"/>
                    </a:p>
                  </a:txBody>
                  <a:tcPr marL="91424" marR="91424" marT="45722" marB="45722"/>
                </a:tc>
                <a:tc>
                  <a:txBody>
                    <a:bodyPr/>
                    <a:lstStyle/>
                    <a:p>
                      <a:r>
                        <a:rPr lang="en-US" sz="1100" dirty="0" smtClean="0"/>
                        <a:t>11</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Testing</a:t>
                      </a:r>
                      <a:endParaRPr lang="en-US" sz="1100" dirty="0"/>
                    </a:p>
                  </a:txBody>
                  <a:tcPr marL="91424" marR="91424" marT="45722" marB="45722"/>
                </a:tc>
              </a:tr>
              <a:tr h="426738">
                <a:tc>
                  <a:txBody>
                    <a:bodyPr/>
                    <a:lstStyle/>
                    <a:p>
                      <a:r>
                        <a:rPr lang="en-US" sz="1100" dirty="0" smtClean="0"/>
                        <a:t>Rational Performance Tester</a:t>
                      </a:r>
                      <a:endParaRPr lang="en-US" sz="1100" dirty="0"/>
                    </a:p>
                  </a:txBody>
                  <a:tcPr marL="91424" marR="91424" marT="45722" marB="45722"/>
                </a:tc>
                <a:tc>
                  <a:txBody>
                    <a:bodyPr/>
                    <a:lstStyle/>
                    <a:p>
                      <a:r>
                        <a:rPr lang="en-US" sz="1100" dirty="0" smtClean="0"/>
                        <a:t>3</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Testing</a:t>
                      </a:r>
                      <a:endParaRPr lang="en-US" sz="1100" dirty="0"/>
                    </a:p>
                  </a:txBody>
                  <a:tcPr marL="91424" marR="91424" marT="45722" marB="45722"/>
                </a:tc>
              </a:tr>
              <a:tr h="426738">
                <a:tc>
                  <a:txBody>
                    <a:bodyPr/>
                    <a:lstStyle/>
                    <a:p>
                      <a:r>
                        <a:rPr lang="en-US" sz="1100" dirty="0" smtClean="0"/>
                        <a:t>Rational Test Workbench</a:t>
                      </a:r>
                      <a:endParaRPr lang="en-US" sz="1100" baseline="30000" dirty="0">
                        <a:solidFill>
                          <a:schemeClr val="bg2"/>
                        </a:solidFill>
                      </a:endParaRPr>
                    </a:p>
                  </a:txBody>
                  <a:tcPr marL="91424" marR="91424" marT="45722" marB="45722"/>
                </a:tc>
                <a:tc>
                  <a:txBody>
                    <a:bodyPr/>
                    <a:lstStyle/>
                    <a:p>
                      <a:r>
                        <a:rPr lang="en-US" sz="1100" dirty="0" smtClean="0"/>
                        <a:t>21</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Testing</a:t>
                      </a:r>
                      <a:endParaRPr lang="en-US" sz="1100" dirty="0"/>
                    </a:p>
                  </a:txBody>
                  <a:tcPr marL="91424" marR="91424" marT="45722" marB="45722"/>
                </a:tc>
              </a:tr>
              <a:tr h="426738">
                <a:tc>
                  <a:txBody>
                    <a:bodyPr/>
                    <a:lstStyle/>
                    <a:p>
                      <a:r>
                        <a:rPr lang="en-US" sz="1100" dirty="0" smtClean="0">
                          <a:solidFill>
                            <a:schemeClr val="tx1"/>
                          </a:solidFill>
                        </a:rPr>
                        <a:t>Rational</a:t>
                      </a:r>
                      <a:r>
                        <a:rPr lang="en-US" sz="1100" baseline="0" dirty="0" smtClean="0">
                          <a:solidFill>
                            <a:schemeClr val="tx1"/>
                          </a:solidFill>
                        </a:rPr>
                        <a:t> Test Virtualization Server</a:t>
                      </a:r>
                      <a:endParaRPr lang="en-US" sz="1100" dirty="0">
                        <a:solidFill>
                          <a:schemeClr val="tx1"/>
                        </a:solidFill>
                      </a:endParaRPr>
                    </a:p>
                  </a:txBody>
                  <a:tcPr marL="91424" marR="91424" marT="45722" marB="45722"/>
                </a:tc>
                <a:tc>
                  <a:txBody>
                    <a:bodyPr/>
                    <a:lstStyle/>
                    <a:p>
                      <a:r>
                        <a:rPr lang="en-US" sz="1100" dirty="0" smtClean="0"/>
                        <a:t>266</a:t>
                      </a:r>
                      <a:endParaRPr lang="en-US" sz="1100" dirty="0"/>
                    </a:p>
                  </a:txBody>
                  <a:tcPr marL="91424" marR="91424" marT="45722" marB="45722"/>
                </a:tc>
                <a:tc>
                  <a:txBody>
                    <a:bodyPr/>
                    <a:lstStyle/>
                    <a:p>
                      <a:r>
                        <a:rPr lang="en-US" sz="1100" dirty="0" smtClean="0"/>
                        <a:t>Server</a:t>
                      </a:r>
                      <a:endParaRPr lang="en-US" sz="1100" dirty="0"/>
                    </a:p>
                  </a:txBody>
                  <a:tcPr marL="91424" marR="91424" marT="45722" marB="45722"/>
                </a:tc>
                <a:tc>
                  <a:txBody>
                    <a:bodyPr/>
                    <a:lstStyle/>
                    <a:p>
                      <a:r>
                        <a:rPr lang="en-US" sz="1100" dirty="0" smtClean="0"/>
                        <a:t>Testing</a:t>
                      </a:r>
                      <a:endParaRPr lang="en-US" sz="1100" dirty="0"/>
                    </a:p>
                  </a:txBody>
                  <a:tcPr marL="91424" marR="91424" marT="45722" marB="45722"/>
                </a:tc>
              </a:tr>
              <a:tr h="313522">
                <a:tc>
                  <a:txBody>
                    <a:bodyPr/>
                    <a:lstStyle/>
                    <a:p>
                      <a:r>
                        <a:rPr lang="en-US" sz="1100" dirty="0" smtClean="0"/>
                        <a:t>Rational </a:t>
                      </a:r>
                      <a:r>
                        <a:rPr lang="en-US" sz="1100" dirty="0" err="1" smtClean="0"/>
                        <a:t>uDeploy</a:t>
                      </a:r>
                      <a:endParaRPr lang="en-US" sz="1100" dirty="0">
                        <a:solidFill>
                          <a:schemeClr val="bg2"/>
                        </a:solidFill>
                      </a:endParaRPr>
                    </a:p>
                  </a:txBody>
                  <a:tcPr marL="91424" marR="91424" marT="45722" marB="45722"/>
                </a:tc>
                <a:tc>
                  <a:txBody>
                    <a:bodyPr/>
                    <a:lstStyle/>
                    <a:p>
                      <a:r>
                        <a:rPr lang="en-US" sz="1100" dirty="0" smtClean="0"/>
                        <a:t>22</a:t>
                      </a:r>
                      <a:endParaRPr lang="en-US" sz="1100" dirty="0"/>
                    </a:p>
                  </a:txBody>
                  <a:tcPr marL="91424" marR="91424" marT="45722" marB="45722"/>
                </a:tc>
                <a:tc>
                  <a:txBody>
                    <a:bodyPr/>
                    <a:lstStyle/>
                    <a:p>
                      <a:r>
                        <a:rPr lang="en-US" sz="1100" dirty="0" smtClean="0"/>
                        <a:t>Floating User</a:t>
                      </a:r>
                      <a:endParaRPr lang="en-US" sz="1100" dirty="0"/>
                    </a:p>
                  </a:txBody>
                  <a:tcPr marL="91424" marR="91424" marT="45722" marB="45722"/>
                </a:tc>
                <a:tc>
                  <a:txBody>
                    <a:bodyPr/>
                    <a:lstStyle/>
                    <a:p>
                      <a:r>
                        <a:rPr lang="en-US" sz="1100" dirty="0" smtClean="0"/>
                        <a:t>Build</a:t>
                      </a:r>
                      <a:r>
                        <a:rPr lang="en-US" sz="1100" baseline="0" dirty="0" smtClean="0"/>
                        <a:t> &amp; Deployment Team</a:t>
                      </a:r>
                      <a:endParaRPr lang="en-US" sz="1100" dirty="0"/>
                    </a:p>
                  </a:txBody>
                  <a:tcPr marL="91424" marR="91424" marT="45722" marB="45722"/>
                </a:tc>
              </a:tr>
              <a:tr h="426738">
                <a:tc>
                  <a:txBody>
                    <a:bodyPr/>
                    <a:lstStyle/>
                    <a:p>
                      <a:r>
                        <a:rPr lang="en-US" sz="1100" dirty="0" smtClean="0"/>
                        <a:t>Rational UBCD</a:t>
                      </a:r>
                      <a:r>
                        <a:rPr lang="en-US" sz="1100" baseline="0" dirty="0" smtClean="0"/>
                        <a:t> with Patterns</a:t>
                      </a:r>
                      <a:endParaRPr lang="en-US" sz="1100" dirty="0"/>
                    </a:p>
                  </a:txBody>
                  <a:tcPr marL="91424" marR="91424" marT="45722" marB="45722"/>
                </a:tc>
                <a:tc>
                  <a:txBody>
                    <a:bodyPr/>
                    <a:lstStyle/>
                    <a:p>
                      <a:r>
                        <a:rPr lang="en-US" sz="1100" dirty="0" smtClean="0"/>
                        <a:t>112</a:t>
                      </a:r>
                      <a:endParaRPr lang="en-US" sz="1100" dirty="0"/>
                    </a:p>
                  </a:txBody>
                  <a:tcPr marL="91424" marR="91424" marT="45722" marB="45722"/>
                </a:tc>
                <a:tc>
                  <a:txBody>
                    <a:bodyPr/>
                    <a:lstStyle/>
                    <a:p>
                      <a:r>
                        <a:rPr lang="en-US" sz="1100" dirty="0" smtClean="0"/>
                        <a:t>Server</a:t>
                      </a:r>
                      <a:endParaRPr lang="en-US" sz="1100" dirty="0"/>
                    </a:p>
                  </a:txBody>
                  <a:tcPr marL="91424" marR="9142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Build</a:t>
                      </a:r>
                      <a:r>
                        <a:rPr lang="en-US" sz="1100" baseline="0" dirty="0" smtClean="0"/>
                        <a:t> &amp; Deployment Team</a:t>
                      </a:r>
                      <a:endParaRPr lang="en-US" sz="1100" dirty="0" smtClean="0"/>
                    </a:p>
                  </a:txBody>
                  <a:tcPr marL="91424" marR="91424" marT="45722" marB="45722"/>
                </a:tc>
              </a:tr>
              <a:tr h="339650">
                <a:tc>
                  <a:txBody>
                    <a:bodyPr/>
                    <a:lstStyle/>
                    <a:p>
                      <a:r>
                        <a:rPr lang="en-US" sz="1100" dirty="0" smtClean="0"/>
                        <a:t>Rational </a:t>
                      </a:r>
                      <a:r>
                        <a:rPr lang="en-US" sz="1100" dirty="0" err="1" smtClean="0"/>
                        <a:t>uRelease</a:t>
                      </a:r>
                      <a:endParaRPr lang="en-US" sz="1100" dirty="0"/>
                    </a:p>
                  </a:txBody>
                  <a:tcPr marL="91424" marR="91424" marT="45722" marB="45722"/>
                </a:tc>
                <a:tc>
                  <a:txBody>
                    <a:bodyPr/>
                    <a:lstStyle/>
                    <a:p>
                      <a:r>
                        <a:rPr lang="en-US" sz="1100" dirty="0" smtClean="0"/>
                        <a:t>13</a:t>
                      </a:r>
                      <a:endParaRPr lang="en-US" sz="1100" dirty="0"/>
                    </a:p>
                  </a:txBody>
                  <a:tcPr marL="91424" marR="91424" marT="45722" marB="45722"/>
                </a:tc>
                <a:tc>
                  <a:txBody>
                    <a:bodyPr/>
                    <a:lstStyle/>
                    <a:p>
                      <a:r>
                        <a:rPr lang="en-US" sz="1100" dirty="0" smtClean="0"/>
                        <a:t>Floating</a:t>
                      </a:r>
                      <a:r>
                        <a:rPr lang="en-US" sz="1100" baseline="0" dirty="0" smtClean="0"/>
                        <a:t> User</a:t>
                      </a:r>
                      <a:endParaRPr lang="en-US" sz="1100" dirty="0"/>
                    </a:p>
                  </a:txBody>
                  <a:tcPr marL="91424" marR="91424" marT="45722" marB="45722"/>
                </a:tc>
                <a:tc>
                  <a:txBody>
                    <a:bodyPr/>
                    <a:lstStyle/>
                    <a:p>
                      <a:r>
                        <a:rPr lang="en-US" sz="1100" dirty="0" smtClean="0"/>
                        <a:t>Release</a:t>
                      </a:r>
                      <a:r>
                        <a:rPr lang="en-US" sz="1100" baseline="0" dirty="0" smtClean="0"/>
                        <a:t> Team</a:t>
                      </a:r>
                      <a:endParaRPr lang="en-US" sz="1100" dirty="0"/>
                    </a:p>
                  </a:txBody>
                  <a:tcPr marL="91424" marR="91424" marT="45722" marB="45722"/>
                </a:tc>
              </a:tr>
            </a:tbl>
          </a:graphicData>
        </a:graphic>
      </p:graphicFrame>
      <p:sp>
        <p:nvSpPr>
          <p:cNvPr id="22603" name="Rectangle 4"/>
          <p:cNvSpPr>
            <a:spLocks noChangeArrowheads="1"/>
          </p:cNvSpPr>
          <p:nvPr/>
        </p:nvSpPr>
        <p:spPr bwMode="auto">
          <a:xfrm>
            <a:off x="639763" y="879475"/>
            <a:ext cx="7413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200"/>
              <a:t>A “Token” is a base unit of license value. It can be exchanged for the right to use specific Rational software.</a:t>
            </a:r>
          </a:p>
        </p:txBody>
      </p:sp>
      <p:sp>
        <p:nvSpPr>
          <p:cNvPr id="6" name="Rectangle 5"/>
          <p:cNvSpPr/>
          <p:nvPr/>
        </p:nvSpPr>
        <p:spPr>
          <a:xfrm>
            <a:off x="6557963" y="2286000"/>
            <a:ext cx="2432050" cy="2516188"/>
          </a:xfrm>
          <a:prstGeom prst="rect">
            <a:avLst/>
          </a:prstGeom>
        </p:spPr>
        <p:txBody>
          <a:bodyPr>
            <a:spAutoFit/>
          </a:bodyPr>
          <a:lstStyle/>
          <a:p>
            <a:pPr>
              <a:defRPr/>
            </a:pPr>
            <a:r>
              <a:rPr lang="en-US" sz="1050" b="1" dirty="0">
                <a:solidFill>
                  <a:srgbClr val="00B050"/>
                </a:solidFill>
              </a:rPr>
              <a:t>Flexible Licensing</a:t>
            </a:r>
          </a:p>
          <a:p>
            <a:pPr>
              <a:defRPr/>
            </a:pPr>
            <a:r>
              <a:rPr lang="en-US" sz="1050" dirty="0"/>
              <a:t>Use the right tool at the right time during the lifecycle of a development project</a:t>
            </a:r>
          </a:p>
          <a:p>
            <a:pPr lvl="1">
              <a:defRPr/>
            </a:pPr>
            <a:endParaRPr lang="en-US" sz="1050" dirty="0"/>
          </a:p>
          <a:p>
            <a:pPr>
              <a:defRPr/>
            </a:pPr>
            <a:r>
              <a:rPr lang="en-US" sz="1050" b="1" dirty="0">
                <a:solidFill>
                  <a:srgbClr val="00B050"/>
                </a:solidFill>
              </a:rPr>
              <a:t>Streamline License Management</a:t>
            </a:r>
          </a:p>
          <a:p>
            <a:pPr>
              <a:defRPr/>
            </a:pPr>
            <a:r>
              <a:rPr lang="en-US" sz="1050" dirty="0"/>
              <a:t>Help eliminate the concept of temporarily</a:t>
            </a:r>
            <a:r>
              <a:rPr lang="en-US" sz="1050" i="1" dirty="0"/>
              <a:t> </a:t>
            </a:r>
            <a:r>
              <a:rPr lang="en-US" sz="1050" dirty="0"/>
              <a:t>“unused” software as the project moves from one development phase to the next</a:t>
            </a:r>
          </a:p>
          <a:p>
            <a:pPr>
              <a:defRPr/>
            </a:pPr>
            <a:endParaRPr lang="en-US" sz="1050" dirty="0"/>
          </a:p>
          <a:p>
            <a:pPr>
              <a:defRPr/>
            </a:pPr>
            <a:r>
              <a:rPr lang="en-US" sz="1050" b="1" dirty="0">
                <a:solidFill>
                  <a:srgbClr val="00B050"/>
                </a:solidFill>
              </a:rPr>
              <a:t>Flexibility in Configuration</a:t>
            </a:r>
          </a:p>
          <a:p>
            <a:pPr>
              <a:defRPr/>
            </a:pPr>
            <a:r>
              <a:rPr lang="en-US" sz="1050" dirty="0"/>
              <a:t>Allow for current product use as well as factoring additional tools that might be needed later in the lifecycle.</a:t>
            </a:r>
          </a:p>
        </p:txBody>
      </p:sp>
      <p:graphicFrame>
        <p:nvGraphicFramePr>
          <p:cNvPr id="22605" name="Object 6"/>
          <p:cNvGraphicFramePr>
            <a:graphicFrameLocks noChangeAspect="1"/>
          </p:cNvGraphicFramePr>
          <p:nvPr/>
        </p:nvGraphicFramePr>
        <p:xfrm>
          <a:off x="6999288" y="5194300"/>
          <a:ext cx="914400" cy="771525"/>
        </p:xfrm>
        <a:graphic>
          <a:graphicData uri="http://schemas.openxmlformats.org/presentationml/2006/ole">
            <mc:AlternateContent xmlns:mc="http://schemas.openxmlformats.org/markup-compatibility/2006">
              <mc:Choice xmlns:v="urn:schemas-microsoft-com:vml" Requires="v">
                <p:oleObj spid="_x0000_s1270" name="Acrobat Document" showAsIcon="1" r:id="rId3" imgW="914400" imgH="771480" progId="AcroExch.Document.7">
                  <p:embed/>
                </p:oleObj>
              </mc:Choice>
              <mc:Fallback>
                <p:oleObj name="Acrobat Document" showAsIcon="1" r:id="rId3" imgW="914400" imgH="771480" progId="AcroExch.Document.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9288" y="5194300"/>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332" y="114418"/>
            <a:ext cx="1313077" cy="40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62473"/>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smtClean="0">
                <a:latin typeface="Arial" charset="0"/>
                <a:cs typeface="Arial" charset="0"/>
              </a:rPr>
              <a:t>Thank you</a:t>
            </a:r>
          </a:p>
        </p:txBody>
      </p:sp>
      <p:sp>
        <p:nvSpPr>
          <p:cNvPr id="28675" name="Text Placeholder 2"/>
          <p:cNvSpPr>
            <a:spLocks noGrp="1"/>
          </p:cNvSpPr>
          <p:nvPr>
            <p:ph type="body" sz="quarter" idx="14"/>
          </p:nvPr>
        </p:nvSpPr>
        <p:spPr/>
        <p:txBody>
          <a:bodyPr>
            <a:normAutofit fontScale="85000" lnSpcReduction="20000"/>
          </a:bodyPr>
          <a:lstStyle/>
          <a:p>
            <a:pPr>
              <a:spcBef>
                <a:spcPct val="0"/>
              </a:spcBef>
              <a:buFont typeface="Arial" charset="0"/>
              <a:buNone/>
            </a:pPr>
            <a:r>
              <a:rPr>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b814c6a34b4aaa9958867d668d7e551b">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47aab33e3166eefafa5152bf6b53901b"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3.825</AverageRating>
    <RatingCount xmlns="http://schemas.microsoft.com/sharepoint/v3">23</RatingCount>
  </documentManagement>
</p:properties>
</file>

<file path=customXml/itemProps1.xml><?xml version="1.0" encoding="utf-8"?>
<ds:datastoreItem xmlns:ds="http://schemas.openxmlformats.org/officeDocument/2006/customXml" ds:itemID="{B7EC988A-A72C-417B-B345-4281CDAD45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http://www.w3.org/XML/1998/namespace"/>
    <ds:schemaRef ds:uri="http://schemas.microsoft.com/office/2006/documentManagement/types"/>
    <ds:schemaRef ds:uri="http://purl.org/dc/dcmitype/"/>
    <ds:schemaRef ds:uri="http://schemas.microsoft.com/office/infopath/2007/PartnerControls"/>
    <ds:schemaRef ds:uri="http://schemas.microsoft.com/sharepoint/v3"/>
    <ds:schemaRef ds:uri="b6ae8028-3361-4878-ad09-deb2e128b95c"/>
    <ds:schemaRef ds:uri="http://schemas.openxmlformats.org/package/2006/metadata/core-properties"/>
    <ds:schemaRef ds:uri="fa210cbd-4d31-45da-a168-5b5ddf486e72"/>
    <ds:schemaRef ds:uri="http://purl.org/dc/elements/1.1/"/>
    <ds:schemaRef ds:uri="fcfb129d-2c4d-4bcd-afb5-a92980dfa96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1213</Words>
  <Application>Microsoft Office PowerPoint</Application>
  <PresentationFormat>On-screen Show (4:3)</PresentationFormat>
  <Paragraphs>241</Paragraphs>
  <Slides>10</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3" baseType="lpstr">
      <vt:lpstr>Office Theme</vt:lpstr>
      <vt:lpstr>Presentation</vt:lpstr>
      <vt:lpstr>Acrobat Document</vt:lpstr>
      <vt:lpstr>PowerPoint Presentation</vt:lpstr>
      <vt:lpstr>PowerPoint Presentation</vt:lpstr>
      <vt:lpstr>PowerPoint Presentation</vt:lpstr>
      <vt:lpstr>PowerPoint Presentation</vt:lpstr>
      <vt:lpstr>PowerPoint Presentation</vt:lpstr>
      <vt:lpstr>DevOps:  IBM Rational Tools </vt:lpstr>
      <vt:lpstr>Rational Tools : User Perspective</vt:lpstr>
      <vt:lpstr>PowerPoint Presentation</vt:lpstr>
      <vt:lpstr>Thank 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2015-07-03T07:54:04Z</dcterms:created>
  <dcterms:modified xsi:type="dcterms:W3CDTF">2015-10-16T12:09:13Z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