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sldIdLst>
    <p:sldId id="256" r:id="rId5"/>
    <p:sldId id="257" r:id="rId6"/>
    <p:sldId id="260" r:id="rId7"/>
    <p:sldId id="259" r:id="rId8"/>
    <p:sldId id="263" r:id="rId9"/>
    <p:sldId id="265" r:id="rId10"/>
    <p:sldId id="258" r:id="rId11"/>
    <p:sldId id="264" r:id="rId12"/>
    <p:sldId id="261" r:id="rId13"/>
    <p:sldId id="262"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67" autoAdjust="0"/>
  </p:normalViewPr>
  <p:slideViewPr>
    <p:cSldViewPr snapToGrid="0" showGuides="1">
      <p:cViewPr varScale="1">
        <p:scale>
          <a:sx n="74" d="100"/>
          <a:sy n="74" d="100"/>
        </p:scale>
        <p:origin x="-1278" y="-90"/>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9/27/2016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10.56.183.184:8443/"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18653" y="2931160"/>
            <a:ext cx="5511800" cy="615553"/>
          </a:xfrm>
        </p:spPr>
        <p:txBody>
          <a:bodyPr/>
          <a:lstStyle/>
          <a:p>
            <a:pPr algn="ctr"/>
            <a:r>
              <a:rPr lang="en-US" dirty="0" smtClean="0"/>
              <a:t>Urban Code Deploy </a:t>
            </a:r>
            <a:endParaRPr lang="en-US" dirty="0"/>
          </a:p>
        </p:txBody>
      </p:sp>
    </p:spTree>
    <p:extLst>
      <p:ext uri="{BB962C8B-B14F-4D97-AF65-F5344CB8AC3E}">
        <p14:creationId xmlns:p14="http://schemas.microsoft.com/office/powerpoint/2010/main" val="1680724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66253" y="3037840"/>
            <a:ext cx="5511800" cy="61555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40487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Text Placeholder 2"/>
          <p:cNvSpPr>
            <a:spLocks noGrp="1"/>
          </p:cNvSpPr>
          <p:nvPr>
            <p:ph type="body" sz="quarter" idx="10"/>
          </p:nvPr>
        </p:nvSpPr>
        <p:spPr>
          <a:xfrm>
            <a:off x="472440" y="1661160"/>
            <a:ext cx="8233410" cy="4724400"/>
          </a:xfrm>
        </p:spPr>
        <p:txBody>
          <a:bodyPr/>
          <a:lstStyle/>
          <a:p>
            <a:pPr marL="290513" lvl="2" indent="-290513">
              <a:buSzPct val="120000"/>
              <a:buFont typeface="Wingdings" pitchFamily="2" charset="2"/>
              <a:buChar char="§"/>
            </a:pPr>
            <a:r>
              <a:rPr lang="en-US" sz="2400" dirty="0">
                <a:latin typeface="Calibri" panose="020F0502020204030204" pitchFamily="34" charset="0"/>
                <a:cs typeface="Calibri" panose="020F0502020204030204" pitchFamily="34" charset="0"/>
              </a:rPr>
              <a:t>Tool offers automated application deployment through different application environments</a:t>
            </a:r>
            <a:r>
              <a:rPr lang="en-US" sz="2400" dirty="0" smtClean="0">
                <a:latin typeface="Calibri" panose="020F0502020204030204" pitchFamily="34" charset="0"/>
                <a:cs typeface="Calibri" panose="020F0502020204030204" pitchFamily="34" charset="0"/>
              </a:rPr>
              <a:t>.</a:t>
            </a:r>
          </a:p>
          <a:p>
            <a:pPr marL="290513" lvl="2" indent="-290513">
              <a:buSzPct val="120000"/>
              <a:buFont typeface="Wingdings" pitchFamily="2" charset="2"/>
              <a:buChar char="§"/>
            </a:pPr>
            <a:endParaRPr lang="en-US" sz="2400" dirty="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r>
              <a:rPr lang="en-US" sz="2400" dirty="0" smtClean="0">
                <a:latin typeface="Calibri" panose="020F0502020204030204" pitchFamily="34" charset="0"/>
                <a:cs typeface="Calibri" panose="020F0502020204030204" pitchFamily="34" charset="0"/>
              </a:rPr>
              <a:t>Urban Code </a:t>
            </a:r>
            <a:r>
              <a:rPr lang="en-US" sz="2400" dirty="0">
                <a:latin typeface="Calibri" panose="020F0502020204030204" pitchFamily="34" charset="0"/>
                <a:cs typeface="Calibri" panose="020F0502020204030204" pitchFamily="34" charset="0"/>
              </a:rPr>
              <a:t>Deploy supports static content deployments in a number of forms: file transfer, incremental updates, and rollback using secure transport.</a:t>
            </a:r>
          </a:p>
          <a:p>
            <a:pPr marL="0" lvl="2" indent="0">
              <a:buSzPct val="120000"/>
              <a:buNone/>
            </a:pPr>
            <a:endParaRPr lang="en-US" sz="2400" dirty="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r>
              <a:rPr lang="en-US" sz="2400" dirty="0">
                <a:latin typeface="Calibri" panose="020F0502020204030204" pitchFamily="34" charset="0"/>
                <a:cs typeface="Calibri" panose="020F0502020204030204" pitchFamily="34" charset="0"/>
              </a:rPr>
              <a:t>Continuous Delivery: Integrate with build and test tools to automatically deploy, test and promote new </a:t>
            </a:r>
            <a:r>
              <a:rPr lang="en-US" sz="2400" dirty="0" smtClean="0">
                <a:latin typeface="Calibri" panose="020F0502020204030204" pitchFamily="34" charset="0"/>
                <a:cs typeface="Calibri" panose="020F0502020204030204" pitchFamily="34" charset="0"/>
              </a:rPr>
              <a:t>builds.</a:t>
            </a:r>
            <a:endParaRPr lang="en-US" sz="2400" dirty="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endParaRPr lang="en-US" sz="2400" dirty="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r>
              <a:rPr lang="en-US" sz="2400" dirty="0">
                <a:latin typeface="Calibri" panose="020F0502020204030204" pitchFamily="34" charset="0"/>
                <a:cs typeface="Calibri" panose="020F0502020204030204" pitchFamily="34" charset="0"/>
              </a:rPr>
              <a:t>Easy tracking of applications and components in different environments.</a:t>
            </a:r>
          </a:p>
          <a:p>
            <a:pPr marL="0" lvl="2" indent="0">
              <a:buSzPct val="120000"/>
              <a:buNone/>
            </a:pPr>
            <a:endParaRPr lang="en-US" sz="2400" dirty="0" smtClean="0">
              <a:latin typeface="Calibri" panose="020F0502020204030204" pitchFamily="34" charset="0"/>
              <a:cs typeface="Calibri" panose="020F0502020204030204" pitchFamily="34" charset="0"/>
            </a:endParaRPr>
          </a:p>
          <a:p>
            <a:pPr marL="0" lvl="2" indent="0">
              <a:buSzPct val="120000"/>
              <a:buNone/>
            </a:pPr>
            <a:endParaRPr lang="en-US" sz="2400" dirty="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endParaRPr lang="en-US" sz="2400" dirty="0" smtClean="0">
              <a:latin typeface="Calibri" pitchFamily="34" charset="0"/>
              <a:cs typeface="Times New Roman" pitchFamily="18" charset="0"/>
            </a:endParaRPr>
          </a:p>
          <a:p>
            <a:pPr marL="290513" lvl="2" indent="-290513">
              <a:buSzPct val="120000"/>
              <a:buFont typeface="Wingdings" pitchFamily="2" charset="2"/>
              <a:buChar char="§"/>
            </a:pPr>
            <a:endParaRPr lang="en-US" sz="2400" dirty="0">
              <a:latin typeface="Calibri" pitchFamily="34" charset="0"/>
              <a:cs typeface="Times New Roman" pitchFamily="18" charset="0"/>
            </a:endParaRPr>
          </a:p>
          <a:p>
            <a:endParaRPr lang="en-US" sz="2400" dirty="0"/>
          </a:p>
        </p:txBody>
      </p:sp>
    </p:spTree>
    <p:extLst>
      <p:ext uri="{BB962C8B-B14F-4D97-AF65-F5344CB8AC3E}">
        <p14:creationId xmlns:p14="http://schemas.microsoft.com/office/powerpoint/2010/main" val="149605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72440" y="1463255"/>
            <a:ext cx="8244840" cy="4801314"/>
          </a:xfrm>
        </p:spPr>
        <p:txBody>
          <a:bodyPr/>
          <a:lstStyle/>
          <a:p>
            <a:pPr marL="0" lvl="2" indent="0">
              <a:buSzPct val="120000"/>
              <a:buNone/>
            </a:pPr>
            <a:endParaRPr lang="en-US" sz="2400" dirty="0" smtClean="0">
              <a:latin typeface="Calibri" pitchFamily="34" charset="0"/>
              <a:cs typeface="Times New Roman" pitchFamily="18" charset="0"/>
            </a:endParaRPr>
          </a:p>
          <a:p>
            <a:pPr marL="290513" lvl="2" indent="-290513">
              <a:buSzPct val="120000"/>
              <a:buFont typeface="Wingdings" pitchFamily="2" charset="2"/>
              <a:buChar char="§"/>
            </a:pPr>
            <a:r>
              <a:rPr lang="en-US" sz="2400" dirty="0">
                <a:latin typeface="Calibri" panose="020F0502020204030204" pitchFamily="34" charset="0"/>
                <a:cs typeface="Calibri" panose="020F0502020204030204" pitchFamily="34" charset="0"/>
              </a:rPr>
              <a:t>Clear visibility: what is deployed where and who changed what.</a:t>
            </a:r>
          </a:p>
          <a:p>
            <a:pPr marL="0" lvl="2" indent="0">
              <a:buSzPct val="120000"/>
              <a:buNone/>
            </a:pPr>
            <a:endParaRPr lang="en-US" sz="2400" dirty="0" smtClean="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r>
              <a:rPr lang="en-US" sz="2400" dirty="0" smtClean="0">
                <a:latin typeface="Calibri" panose="020F0502020204030204" pitchFamily="34" charset="0"/>
                <a:cs typeface="Calibri" panose="020F0502020204030204" pitchFamily="34" charset="0"/>
              </a:rPr>
              <a:t>Artifact </a:t>
            </a:r>
            <a:r>
              <a:rPr lang="en-US" sz="2400" dirty="0">
                <a:latin typeface="Calibri" panose="020F0502020204030204" pitchFamily="34" charset="0"/>
                <a:cs typeface="Calibri" panose="020F0502020204030204" pitchFamily="34" charset="0"/>
              </a:rPr>
              <a:t>repository: store deployment artifacts more securely to enable traceability</a:t>
            </a:r>
            <a:r>
              <a:rPr lang="en-US" sz="2400" dirty="0" smtClean="0">
                <a:latin typeface="Calibri" panose="020F0502020204030204" pitchFamily="34" charset="0"/>
                <a:cs typeface="Calibri" panose="020F0502020204030204" pitchFamily="34" charset="0"/>
              </a:rPr>
              <a:t>.</a:t>
            </a:r>
          </a:p>
          <a:p>
            <a:pPr marL="0" lvl="2" indent="0">
              <a:buSzPct val="120000"/>
              <a:buNone/>
            </a:pPr>
            <a:endParaRPr lang="en-US" sz="2400" dirty="0" smtClean="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r>
              <a:rPr lang="en-US" sz="2400" dirty="0">
                <a:latin typeface="Calibri" panose="020F0502020204030204" pitchFamily="34" charset="0"/>
                <a:cs typeface="Calibri" panose="020F0502020204030204" pitchFamily="34" charset="0"/>
              </a:rPr>
              <a:t>Currently used version - 6.1.1.6</a:t>
            </a:r>
          </a:p>
          <a:p>
            <a:pPr marL="290513" lvl="2" indent="-290513">
              <a:buSzPct val="120000"/>
              <a:buFont typeface="Wingdings" pitchFamily="2" charset="2"/>
              <a:buChar char="§"/>
            </a:pPr>
            <a:endParaRPr lang="en-US" sz="2400" dirty="0" smtClean="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r>
              <a:rPr lang="en-US" sz="2400" dirty="0">
                <a:latin typeface="Calibri" panose="020F0502020204030204" pitchFamily="34" charset="0"/>
                <a:cs typeface="Calibri" panose="020F0502020204030204" pitchFamily="34" charset="0"/>
                <a:hlinkClick r:id="rId2"/>
              </a:rPr>
              <a:t>https://10.56.183.184:8443</a:t>
            </a:r>
            <a:r>
              <a:rPr lang="en-US" sz="2400" dirty="0" smtClean="0">
                <a:latin typeface="Calibri" panose="020F0502020204030204" pitchFamily="34" charset="0"/>
                <a:cs typeface="Calibri" panose="020F0502020204030204" pitchFamily="34" charset="0"/>
                <a:hlinkClick r:id="rId2"/>
              </a:rPr>
              <a:t>/</a:t>
            </a:r>
            <a:r>
              <a:rPr lang="en-US" sz="2400" dirty="0" smtClean="0">
                <a:latin typeface="Calibri" panose="020F0502020204030204" pitchFamily="34" charset="0"/>
                <a:cs typeface="Calibri" panose="020F0502020204030204" pitchFamily="34" charset="0"/>
              </a:rPr>
              <a:t>  - cloud </a:t>
            </a:r>
            <a:r>
              <a:rPr lang="en-US" sz="2400" dirty="0" smtClean="0">
                <a:latin typeface="Calibri" panose="020F0502020204030204" pitchFamily="34" charset="0"/>
                <a:cs typeface="Calibri" panose="020F0502020204030204" pitchFamily="34" charset="0"/>
              </a:rPr>
              <a:t>instance</a:t>
            </a:r>
          </a:p>
          <a:p>
            <a:pPr marL="290513" lvl="2" indent="-290513">
              <a:buSzPct val="120000"/>
              <a:buFont typeface="Wingdings" pitchFamily="2" charset="2"/>
              <a:buChar char="§"/>
            </a:pPr>
            <a:endParaRPr lang="en-US" sz="2400" dirty="0">
              <a:latin typeface="Calibri" panose="020F0502020204030204" pitchFamily="34" charset="0"/>
              <a:cs typeface="Calibri" panose="020F0502020204030204" pitchFamily="34" charset="0"/>
            </a:endParaRPr>
          </a:p>
          <a:p>
            <a:pPr marL="290513" lvl="2" indent="-290513">
              <a:buSzPct val="120000"/>
              <a:buFont typeface="Wingdings" pitchFamily="2" charset="2"/>
              <a:buChar char="§"/>
            </a:pPr>
            <a:r>
              <a:rPr lang="en-US" sz="2400" dirty="0" smtClean="0">
                <a:latin typeface="Calibri" panose="020F0502020204030204" pitchFamily="34" charset="0"/>
                <a:cs typeface="Calibri" panose="020F0502020204030204" pitchFamily="34" charset="0"/>
              </a:rPr>
              <a:t>(Here, tomcat server and derby as database ) or if you want specify database you want to specify it at the time of installation of u deploy.</a:t>
            </a: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505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5684" y="1361512"/>
            <a:ext cx="8248650" cy="4770119"/>
          </a:xfrm>
        </p:spPr>
        <p:txBody>
          <a:bodyPr/>
          <a:lstStyle/>
          <a:p>
            <a:r>
              <a:rPr lang="en-US" sz="2400" dirty="0">
                <a:latin typeface="Calibri" panose="020F0502020204030204" pitchFamily="34" charset="0"/>
                <a:cs typeface="Calibri" panose="020F0502020204030204" pitchFamily="34" charset="0"/>
              </a:rPr>
              <a:t>Component - All the artifacts are stored.</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Application -  To sequence the components created.</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Process  - Flow of deployment is defined here.</a:t>
            </a:r>
          </a:p>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Code Station - Details about the artifacts are stored</a:t>
            </a:r>
          </a:p>
          <a:p>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Agent </a:t>
            </a:r>
            <a:r>
              <a:rPr lang="en-US" sz="2400" dirty="0">
                <a:latin typeface="Calibri" panose="020F0502020204030204" pitchFamily="34" charset="0"/>
                <a:cs typeface="Calibri" panose="020F0502020204030204" pitchFamily="34" charset="0"/>
              </a:rPr>
              <a:t>– Communication between server and workstation</a:t>
            </a:r>
            <a:r>
              <a:rPr lang="en-US" sz="2400" dirty="0" smtClean="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Agent Pool – A set of agents can be used for some automated action.</a:t>
            </a:r>
          </a:p>
          <a:p>
            <a:pPr marL="0" indent="0">
              <a:buNone/>
            </a:pPr>
            <a:endParaRPr lang="en-US" sz="2400" dirty="0">
              <a:latin typeface="Calibri" panose="020F0502020204030204" pitchFamily="34" charset="0"/>
              <a:cs typeface="Calibri" panose="020F0502020204030204" pitchFamily="34" charset="0"/>
            </a:endParaRPr>
          </a:p>
          <a:p>
            <a:endParaRPr lang="en-US" dirty="0" smtClean="0"/>
          </a:p>
        </p:txBody>
      </p:sp>
    </p:spTree>
    <p:extLst>
      <p:ext uri="{BB962C8B-B14F-4D97-AF65-F5344CB8AC3E}">
        <p14:creationId xmlns:p14="http://schemas.microsoft.com/office/powerpoint/2010/main" val="379120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1026" name="Picture 2" descr="image0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39" y="2276874"/>
            <a:ext cx="8657243" cy="3595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7045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a:xfrm>
            <a:off x="481012" y="1971675"/>
            <a:ext cx="8224838" cy="2215991"/>
          </a:xfrm>
        </p:spPr>
        <p:txBody>
          <a:bodyPr/>
          <a:lstStyle/>
          <a:p>
            <a:r>
              <a:rPr lang="en-US" dirty="0"/>
              <a:t>IBM uDeploy</a:t>
            </a:r>
            <a:r>
              <a:rPr lang="en-US" dirty="0"/>
              <a:t> architecture consists of a service tier and a data tier</a:t>
            </a:r>
            <a:r>
              <a:rPr lang="en-US" dirty="0" smtClean="0"/>
              <a:t>.</a:t>
            </a:r>
          </a:p>
          <a:p>
            <a:r>
              <a:rPr lang="en-US" dirty="0"/>
              <a:t>The service tier has a central </a:t>
            </a:r>
            <a:r>
              <a:rPr lang="en-US" dirty="0" smtClean="0"/>
              <a:t>server that </a:t>
            </a:r>
            <a:r>
              <a:rPr lang="en-US" dirty="0"/>
              <a:t>provides a web server front-end and core services, such as workflow, agent management, </a:t>
            </a:r>
            <a:r>
              <a:rPr lang="en-US" dirty="0" smtClean="0"/>
              <a:t>deployment, inventory</a:t>
            </a:r>
            <a:r>
              <a:rPr lang="en-US" dirty="0"/>
              <a:t>, security, as well as others.</a:t>
            </a:r>
            <a:endParaRPr lang="en-US" dirty="0" smtClean="0"/>
          </a:p>
          <a:p>
            <a:r>
              <a:rPr lang="en-US" dirty="0"/>
              <a:t>Most server-agent communication is </a:t>
            </a:r>
            <a:r>
              <a:rPr lang="en-US" dirty="0" smtClean="0"/>
              <a:t>done via </a:t>
            </a:r>
            <a:r>
              <a:rPr lang="en-US" dirty="0"/>
              <a:t>JMS </a:t>
            </a:r>
            <a:r>
              <a:rPr lang="en-US" dirty="0" smtClean="0"/>
              <a:t>but </a:t>
            </a:r>
            <a:r>
              <a:rPr lang="en-US" dirty="0"/>
              <a:t>HTTP(S) is also used as required</a:t>
            </a:r>
            <a:r>
              <a:rPr lang="en-US" dirty="0" smtClean="0"/>
              <a:t>.</a:t>
            </a:r>
          </a:p>
          <a:p>
            <a:endParaRPr lang="en-US" dirty="0" smtClean="0"/>
          </a:p>
          <a:p>
            <a:endParaRPr lang="en-US" dirty="0"/>
          </a:p>
        </p:txBody>
      </p:sp>
    </p:spTree>
    <p:extLst>
      <p:ext uri="{BB962C8B-B14F-4D97-AF65-F5344CB8AC3E}">
        <p14:creationId xmlns:p14="http://schemas.microsoft.com/office/powerpoint/2010/main" val="278303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a:t>
            </a:r>
            <a:endParaRPr lang="en-US" dirty="0"/>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2"/>
          <a:stretch>
            <a:fillRect/>
          </a:stretch>
        </p:blipFill>
        <p:spPr>
          <a:xfrm>
            <a:off x="228601" y="1905001"/>
            <a:ext cx="8644636" cy="3886200"/>
          </a:xfrm>
          <a:prstGeom prst="rect">
            <a:avLst/>
          </a:prstGeom>
        </p:spPr>
      </p:pic>
    </p:spTree>
    <p:extLst>
      <p:ext uri="{BB962C8B-B14F-4D97-AF65-F5344CB8AC3E}">
        <p14:creationId xmlns:p14="http://schemas.microsoft.com/office/powerpoint/2010/main" val="167049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a:xfrm>
            <a:off x="481012" y="1971675"/>
            <a:ext cx="8224838" cy="1661993"/>
          </a:xfrm>
        </p:spPr>
        <p:txBody>
          <a:bodyPr/>
          <a:lstStyle/>
          <a:p>
            <a:r>
              <a:rPr lang="en-US" dirty="0"/>
              <a:t>Agent communications use SSL encryption and mutual keybased</a:t>
            </a:r>
          </a:p>
          <a:p>
            <a:pPr marL="0" indent="0">
              <a:buNone/>
            </a:pPr>
            <a:r>
              <a:rPr lang="en-US" dirty="0" smtClean="0"/>
              <a:t>	authentication</a:t>
            </a:r>
            <a:r>
              <a:rPr lang="en-US" dirty="0"/>
              <a:t>. For added security, agents do not listen to ports, but </a:t>
            </a:r>
            <a:r>
              <a:rPr lang="en-US" dirty="0" smtClean="0"/>
              <a:t>	open direct connections </a:t>
            </a:r>
            <a:r>
              <a:rPr lang="en-US" dirty="0"/>
              <a:t>to </a:t>
            </a:r>
            <a:r>
              <a:rPr lang="en-US" dirty="0" smtClean="0"/>
              <a:t>the server </a:t>
            </a:r>
            <a:r>
              <a:rPr lang="en-US" dirty="0"/>
              <a:t>instead</a:t>
            </a:r>
            <a:r>
              <a:rPr lang="en-US" dirty="0" smtClean="0"/>
              <a:t>.</a:t>
            </a:r>
          </a:p>
          <a:p>
            <a:endParaRPr lang="en-US" dirty="0" smtClean="0"/>
          </a:p>
          <a:p>
            <a:endParaRPr lang="en-US" dirty="0"/>
          </a:p>
          <a:p>
            <a:endParaRPr lang="en-US" dirty="0"/>
          </a:p>
        </p:txBody>
      </p:sp>
    </p:spTree>
    <p:extLst>
      <p:ext uri="{BB962C8B-B14F-4D97-AF65-F5344CB8AC3E}">
        <p14:creationId xmlns:p14="http://schemas.microsoft.com/office/powerpoint/2010/main" val="359910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Technologies</a:t>
            </a:r>
            <a:endParaRPr lang="en-US" dirty="0"/>
          </a:p>
        </p:txBody>
      </p:sp>
      <p:sp>
        <p:nvSpPr>
          <p:cNvPr id="3" name="Text Placeholder 2"/>
          <p:cNvSpPr>
            <a:spLocks noGrp="1"/>
          </p:cNvSpPr>
          <p:nvPr>
            <p:ph type="body" sz="quarter" idx="10"/>
          </p:nvPr>
        </p:nvSpPr>
        <p:spPr>
          <a:xfrm>
            <a:off x="457200" y="1630680"/>
            <a:ext cx="8248650" cy="4680645"/>
          </a:xfrm>
        </p:spPr>
        <p:txBody>
          <a:bodyPr/>
          <a:lstStyle/>
          <a:p>
            <a:pPr lvl="1">
              <a:buSzPct val="120000"/>
            </a:pPr>
            <a:r>
              <a:rPr lang="en-US" sz="2400" dirty="0">
                <a:latin typeface="Calibri" panose="020F0502020204030204" pitchFamily="34" charset="0"/>
                <a:cs typeface="Calibri" panose="020F0502020204030204" pitchFamily="34" charset="0"/>
              </a:rPr>
              <a:t>Source Control: RTC, SVN, Git, ClearCase.</a:t>
            </a:r>
          </a:p>
          <a:p>
            <a:pPr lvl="1">
              <a:buSzPct val="120000"/>
            </a:pPr>
            <a:endParaRPr lang="en-US" sz="2400" dirty="0">
              <a:latin typeface="Calibri" panose="020F0502020204030204" pitchFamily="34" charset="0"/>
              <a:cs typeface="Calibri" panose="020F0502020204030204" pitchFamily="34" charset="0"/>
            </a:endParaRPr>
          </a:p>
          <a:p>
            <a:pPr lvl="1">
              <a:buSzPct val="120000"/>
            </a:pPr>
            <a:r>
              <a:rPr lang="en-US" sz="2400" dirty="0">
                <a:latin typeface="Calibri" panose="020F0502020204030204" pitchFamily="34" charset="0"/>
                <a:cs typeface="Calibri" panose="020F0502020204030204" pitchFamily="34" charset="0"/>
              </a:rPr>
              <a:t>Application servers: </a:t>
            </a:r>
            <a:r>
              <a:rPr lang="en-US" sz="2400" dirty="0" smtClean="0">
                <a:latin typeface="Calibri" panose="020F0502020204030204" pitchFamily="34" charset="0"/>
                <a:cs typeface="Calibri" panose="020F0502020204030204" pitchFamily="34" charset="0"/>
              </a:rPr>
              <a:t> JBoss</a:t>
            </a:r>
            <a:r>
              <a:rPr lang="en-US" sz="2400" dirty="0">
                <a:latin typeface="Calibri" panose="020F0502020204030204" pitchFamily="34" charset="0"/>
                <a:cs typeface="Calibri" panose="020F0502020204030204" pitchFamily="34" charset="0"/>
              </a:rPr>
              <a:t>, IIS, Tomcat, WebLogic.</a:t>
            </a:r>
          </a:p>
          <a:p>
            <a:pPr lvl="1">
              <a:buSzPct val="120000"/>
            </a:pPr>
            <a:endParaRPr lang="en-US" sz="2400" dirty="0">
              <a:latin typeface="Calibri" panose="020F0502020204030204" pitchFamily="34" charset="0"/>
              <a:cs typeface="Calibri" panose="020F0502020204030204" pitchFamily="34" charset="0"/>
            </a:endParaRPr>
          </a:p>
          <a:p>
            <a:pPr lvl="1">
              <a:buSzPct val="120000"/>
            </a:pPr>
            <a:r>
              <a:rPr lang="en-US" sz="2400" dirty="0">
                <a:latin typeface="Calibri" panose="020F0502020204030204" pitchFamily="34" charset="0"/>
                <a:cs typeface="Calibri" panose="020F0502020204030204" pitchFamily="34" charset="0"/>
              </a:rPr>
              <a:t>Databases: MS SQL Server, Oracle SQL*Plus, </a:t>
            </a:r>
            <a:r>
              <a:rPr lang="en-US" sz="2400" dirty="0" smtClean="0">
                <a:latin typeface="Calibri" panose="020F0502020204030204" pitchFamily="34" charset="0"/>
                <a:cs typeface="Calibri" panose="020F0502020204030204" pitchFamily="34" charset="0"/>
              </a:rPr>
              <a:t>JDB.</a:t>
            </a:r>
            <a:endParaRPr lang="en-US" sz="2400" dirty="0">
              <a:latin typeface="Calibri" panose="020F0502020204030204" pitchFamily="34" charset="0"/>
              <a:cs typeface="Calibri" panose="020F0502020204030204" pitchFamily="34" charset="0"/>
            </a:endParaRPr>
          </a:p>
          <a:p>
            <a:pPr lvl="1">
              <a:buSzPct val="120000"/>
            </a:pPr>
            <a:endParaRPr lang="en-US" sz="2400" dirty="0">
              <a:latin typeface="Calibri" panose="020F0502020204030204" pitchFamily="34" charset="0"/>
              <a:cs typeface="Calibri" panose="020F0502020204030204" pitchFamily="34" charset="0"/>
            </a:endParaRPr>
          </a:p>
          <a:p>
            <a:pPr lvl="1">
              <a:buSzPct val="120000"/>
            </a:pPr>
            <a:r>
              <a:rPr lang="en-US" sz="2400" dirty="0">
                <a:latin typeface="Calibri" panose="020F0502020204030204" pitchFamily="34" charset="0"/>
                <a:cs typeface="Calibri" panose="020F0502020204030204" pitchFamily="34" charset="0"/>
              </a:rPr>
              <a:t>Change Management: RTC, ClearQuest, Jira, TFS.</a:t>
            </a:r>
          </a:p>
          <a:p>
            <a:pPr lvl="1">
              <a:buSzPct val="120000"/>
            </a:pPr>
            <a:endParaRPr lang="en-US" sz="2400" dirty="0">
              <a:latin typeface="Calibri" panose="020F0502020204030204" pitchFamily="34" charset="0"/>
              <a:cs typeface="Calibri" panose="020F0502020204030204" pitchFamily="34" charset="0"/>
            </a:endParaRPr>
          </a:p>
          <a:p>
            <a:pPr lvl="1">
              <a:buSzPct val="120000"/>
            </a:pPr>
            <a:r>
              <a:rPr lang="en-US" sz="2400" dirty="0">
                <a:latin typeface="Calibri" panose="020F0502020204030204" pitchFamily="34" charset="0"/>
                <a:cs typeface="Calibri" panose="020F0502020204030204" pitchFamily="34" charset="0"/>
              </a:rPr>
              <a:t>Quality Assurance: HPQC, Selenium, Sonar.</a:t>
            </a:r>
          </a:p>
          <a:p>
            <a:pPr lvl="1">
              <a:buSzPct val="120000"/>
            </a:pPr>
            <a:endParaRPr lang="en-US" sz="2400" dirty="0">
              <a:latin typeface="Calibri" panose="020F0502020204030204" pitchFamily="34" charset="0"/>
              <a:cs typeface="Calibri" panose="020F0502020204030204" pitchFamily="34" charset="0"/>
            </a:endParaRPr>
          </a:p>
          <a:p>
            <a:pPr lvl="1">
              <a:buSzPct val="120000"/>
            </a:pPr>
            <a:r>
              <a:rPr lang="en-US" sz="2400" dirty="0">
                <a:latin typeface="Calibri" panose="020F0502020204030204" pitchFamily="34" charset="0"/>
                <a:cs typeface="Calibri" panose="020F0502020204030204" pitchFamily="34" charset="0"/>
              </a:rPr>
              <a:t> Build: Ant, </a:t>
            </a:r>
            <a:r>
              <a:rPr lang="en-US" sz="2400" dirty="0" smtClean="0">
                <a:latin typeface="Calibri" panose="020F0502020204030204" pitchFamily="34" charset="0"/>
                <a:cs typeface="Calibri" panose="020F0502020204030204" pitchFamily="34" charset="0"/>
              </a:rPr>
              <a:t>Maven.</a:t>
            </a:r>
            <a:endParaRPr lang="en-US" sz="24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565233086"/>
      </p:ext>
    </p:extLst>
  </p:cSld>
  <p:clrMapOvr>
    <a:masterClrMapping/>
  </p:clrMapOvr>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 xmlns:thm15="http://schemas.microsoft.com/office/thememl/2012/main"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0B3A14-0F09-4A5A-AEC4-1E6EBA155821}">
  <ds:schemaRefs>
    <ds:schemaRef ds:uri="4d6ad1ba-d08e-4b75-8db3-2812d04b0920"/>
    <ds:schemaRef ds:uri="http://purl.org/dc/dcmitype/"/>
    <ds:schemaRef ds:uri="http://www.w3.org/XML/1998/namespac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304</Words>
  <Application>Microsoft Office PowerPoint</Application>
  <PresentationFormat>On-screen Show (4:3)</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Blank</vt:lpstr>
      <vt:lpstr>Urban Code Deploy </vt:lpstr>
      <vt:lpstr>Features</vt:lpstr>
      <vt:lpstr>PowerPoint Presentation</vt:lpstr>
      <vt:lpstr>PowerPoint Presentation</vt:lpstr>
      <vt:lpstr>ARCHITECTURE</vt:lpstr>
      <vt:lpstr>PowerPoint Presentation</vt:lpstr>
      <vt:lpstr>Process Flow</vt:lpstr>
      <vt:lpstr>PowerPoint Presentation</vt:lpstr>
      <vt:lpstr>Supporting Technologies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2016-09-22T11:12:11Z</dcterms:created>
  <dcterms:modified xsi:type="dcterms:W3CDTF">2016-09-30T06:44:05Z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