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sldIdLst>
    <p:sldId id="321" r:id="rId5"/>
    <p:sldId id="322" r:id="rId6"/>
    <p:sldId id="323" r:id="rId7"/>
    <p:sldId id="325" r:id="rId8"/>
    <p:sldId id="326" r:id="rId9"/>
    <p:sldId id="339" r:id="rId10"/>
    <p:sldId id="327" r:id="rId11"/>
    <p:sldId id="328" r:id="rId12"/>
    <p:sldId id="329" r:id="rId13"/>
    <p:sldId id="334" r:id="rId14"/>
    <p:sldId id="332" r:id="rId15"/>
    <p:sldId id="333" r:id="rId16"/>
    <p:sldId id="324" r:id="rId17"/>
    <p:sldId id="330" r:id="rId18"/>
    <p:sldId id="331"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1837"/>
    <a:srgbClr val="6D6E71"/>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67" autoAdjust="0"/>
  </p:normalViewPr>
  <p:slideViewPr>
    <p:cSldViewPr snapToGrid="0" showGuides="1">
      <p:cViewPr varScale="1">
        <p:scale>
          <a:sx n="74" d="100"/>
          <a:sy n="74" d="100"/>
        </p:scale>
        <p:origin x="-1290" y="-90"/>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8/19/2016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3029708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806" y="6613576"/>
            <a:ext cx="157094" cy="1538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4A1B5254-7962-4C22-AEFA-8B9A0612FAEB}"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4" y="476250"/>
            <a:ext cx="2378075" cy="657226"/>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23" y="2344740"/>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23" y="2344740"/>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23" y="4581527"/>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23" y="4581527"/>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23"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23"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23" y="1980844"/>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23" y="1980844"/>
            <a:ext cx="3933825" cy="276999"/>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23" y="470329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23" y="470329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23" y="4217165"/>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23" y="4217165"/>
            <a:ext cx="3933825"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1" y="1971677"/>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23"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94" y="1971677"/>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6"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1"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23"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94" y="4241802"/>
            <a:ext cx="2043113"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6"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5"/>
            <a:ext cx="6754812" cy="2308324"/>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300"/>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46"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23" y="2717806"/>
            <a:ext cx="5399087" cy="1490663"/>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1"/>
            <a:ext cx="3968824" cy="1443209"/>
          </a:xfrm>
          <a:prstGeom prst="rect">
            <a:avLst/>
          </a:prstGeom>
        </p:spPr>
      </p:pic>
      <p:sp>
        <p:nvSpPr>
          <p:cNvPr id="20" name="TextBox 20"/>
          <p:cNvSpPr txBox="1">
            <a:spLocks noChangeArrowheads="1"/>
          </p:cNvSpPr>
          <p:nvPr userDrawn="1"/>
        </p:nvSpPr>
        <p:spPr bwMode="gray">
          <a:xfrm>
            <a:off x="481013" y="66294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7000"/>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1"/>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2" y="719144"/>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7"/>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2" y="719144"/>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7"/>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4" y="476250"/>
            <a:ext cx="2378075" cy="657226"/>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7"/>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23" y="1971675"/>
            <a:ext cx="4078287" cy="4162426"/>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7"/>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82"/>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1"/>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81"/>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83"/>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7"/>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1"/>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23" y="246697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23" y="246697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23" y="1980844"/>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23" y="1980844"/>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23" y="246697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23" y="246697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23" y="1980844"/>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23" y="1980844"/>
            <a:ext cx="3933825" cy="276999"/>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23" y="470329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23" y="470329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23" y="4217165"/>
            <a:ext cx="3933825"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23" y="4217165"/>
            <a:ext cx="3933825"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401" y="197168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23"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94" y="197168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6" y="1971678"/>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401" y="4241807"/>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23"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94" y="4241807"/>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6" y="424180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7"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7" y="727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300"/>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49" y="3369514"/>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46"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2" y="719144"/>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98" y="2717232"/>
            <a:ext cx="5603207" cy="149102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22" y="719144"/>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23" y="1971675"/>
            <a:ext cx="407828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7"/>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4" y="476250"/>
            <a:ext cx="2378075" cy="657226"/>
          </a:xfrm>
          <a:prstGeom prst="rect">
            <a:avLst/>
          </a:prstGeom>
          <a:noFill/>
          <a:ln w="9525">
            <a:noFill/>
            <a:miter lim="800000"/>
            <a:headEnd/>
            <a:tailEnd/>
          </a:ln>
        </p:spPr>
      </p:pic>
      <p:sp>
        <p:nvSpPr>
          <p:cNvPr id="3" name="Subtitle 2"/>
          <p:cNvSpPr>
            <a:spLocks noGrp="1"/>
          </p:cNvSpPr>
          <p:nvPr>
            <p:ph type="subTitle" idx="1"/>
          </p:nvPr>
        </p:nvSpPr>
        <p:spPr bwMode="gray">
          <a:xfrm>
            <a:off x="1839913" y="4067182"/>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4" y="476250"/>
            <a:ext cx="2378075" cy="657226"/>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81"/>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83"/>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7"/>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23" y="2344740"/>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23" y="2344740"/>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23"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23" y="2466977"/>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23" y="1980844"/>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23" y="1980844"/>
            <a:ext cx="3933825"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7" y="727080"/>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2"/>
          <a:srcRect/>
          <a:stretch>
            <a:fillRect/>
          </a:stretch>
        </p:blipFill>
        <p:spPr bwMode="ltGray">
          <a:xfrm>
            <a:off x="10" y="3"/>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23" y="711206"/>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8" y="1971674"/>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806" y="6613576"/>
            <a:ext cx="157094" cy="1538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6"/>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2016 </a:t>
            </a:r>
            <a:r>
              <a:rPr lang="en-US" sz="800" dirty="0">
                <a:solidFill>
                  <a:schemeClr val="tx2"/>
                </a:solidFill>
                <a:latin typeface="Arial" pitchFamily="34" charset="0"/>
                <a:cs typeface="Arial" pitchFamily="34" charset="0"/>
              </a:rPr>
              <a:t>Tech Mahindra. All rights reserved.</a:t>
            </a: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ant.apache.org/bindownload.cgi"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547813" y="3558143"/>
            <a:ext cx="5511800" cy="369332"/>
          </a:xfrm>
        </p:spPr>
        <p:txBody>
          <a:bodyPr>
            <a:spAutoFit/>
          </a:bodyPr>
          <a:lstStyle/>
          <a:p>
            <a:r>
              <a:rPr sz="2400" dirty="0" smtClean="0">
                <a:latin typeface="Arial" charset="0"/>
                <a:cs typeface="Arial" charset="0"/>
              </a:rPr>
              <a:t>2016</a:t>
            </a:r>
          </a:p>
        </p:txBody>
      </p:sp>
      <p:sp>
        <p:nvSpPr>
          <p:cNvPr id="11267" name="Title 2"/>
          <p:cNvSpPr>
            <a:spLocks noGrp="1"/>
          </p:cNvSpPr>
          <p:nvPr>
            <p:ph type="title"/>
          </p:nvPr>
        </p:nvSpPr>
        <p:spPr>
          <a:xfrm>
            <a:off x="1517650" y="2805114"/>
            <a:ext cx="6680200" cy="615553"/>
          </a:xfrm>
        </p:spPr>
        <p:txBody>
          <a:bodyPr/>
          <a:lstStyle/>
          <a:p>
            <a:r>
              <a:rPr dirty="0" smtClean="0">
                <a:solidFill>
                  <a:srgbClr val="E31837"/>
                </a:solidFill>
                <a:latin typeface="Arial" charset="0"/>
                <a:cs typeface="Arial" charset="0"/>
              </a:rPr>
              <a:t>Tech Mahindra</a:t>
            </a:r>
            <a:endParaRPr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719144"/>
            <a:ext cx="8224837" cy="369332"/>
          </a:xfrm>
        </p:spPr>
        <p:txBody>
          <a:bodyPr/>
          <a:lstStyle/>
          <a:p>
            <a:r>
              <a:rPr lang="en-US" sz="2400" dirty="0">
                <a:solidFill>
                  <a:srgbClr val="C00000"/>
                </a:solidFill>
              </a:rPr>
              <a:t>Build file with targets:</a:t>
            </a:r>
            <a:endParaRPr lang="en-US" sz="2400" dirty="0">
              <a:solidFill>
                <a:srgbClr val="C00000"/>
              </a:solidFill>
            </a:endParaRPr>
          </a:p>
        </p:txBody>
      </p:sp>
      <p:sp>
        <p:nvSpPr>
          <p:cNvPr id="3" name="Text Placeholder 2"/>
          <p:cNvSpPr>
            <a:spLocks noGrp="1"/>
          </p:cNvSpPr>
          <p:nvPr>
            <p:ph type="body" sz="quarter" idx="10"/>
          </p:nvPr>
        </p:nvSpPr>
        <p:spPr>
          <a:xfrm>
            <a:off x="468133" y="1198948"/>
            <a:ext cx="8224838" cy="4801314"/>
          </a:xfrm>
        </p:spPr>
        <p:txBody>
          <a:bodyPr/>
          <a:lstStyle/>
          <a:p>
            <a:pPr marL="0" indent="0">
              <a:buNone/>
            </a:pPr>
            <a:r>
              <a:rPr lang="en-US" sz="1400" dirty="0" smtClean="0">
                <a:solidFill>
                  <a:schemeClr val="bg1"/>
                </a:solidFill>
              </a:rPr>
              <a:t>&lt;</a:t>
            </a:r>
            <a:r>
              <a:rPr lang="en-US" sz="1400" dirty="0">
                <a:solidFill>
                  <a:schemeClr val="bg1"/>
                </a:solidFill>
              </a:rPr>
              <a:t>project name="Sample Project" default="compile" </a:t>
            </a:r>
            <a:r>
              <a:rPr lang="en-US" sz="1400" dirty="0" err="1">
                <a:solidFill>
                  <a:schemeClr val="bg1"/>
                </a:solidFill>
              </a:rPr>
              <a:t>basedir</a:t>
            </a:r>
            <a:r>
              <a:rPr lang="en-US" sz="1400" dirty="0">
                <a:solidFill>
                  <a:schemeClr val="bg1"/>
                </a:solidFill>
              </a:rPr>
              <a:t>="."&gt;</a:t>
            </a:r>
          </a:p>
          <a:p>
            <a:pPr marL="0" indent="0">
              <a:buNone/>
            </a:pPr>
            <a:endParaRPr lang="en-US" sz="1400" dirty="0">
              <a:solidFill>
                <a:schemeClr val="bg1"/>
              </a:solidFill>
            </a:endParaRPr>
          </a:p>
          <a:p>
            <a:pPr marL="0" indent="0">
              <a:buNone/>
            </a:pPr>
            <a:r>
              <a:rPr lang="en-US" sz="1400" dirty="0">
                <a:solidFill>
                  <a:schemeClr val="bg1"/>
                </a:solidFill>
              </a:rPr>
              <a:t>  ...</a:t>
            </a:r>
          </a:p>
          <a:p>
            <a:pPr marL="0" indent="0">
              <a:buNone/>
            </a:pPr>
            <a:r>
              <a:rPr lang="en-US" sz="1400" dirty="0">
                <a:solidFill>
                  <a:schemeClr val="bg1"/>
                </a:solidFill>
              </a:rPr>
              <a:t>  </a:t>
            </a:r>
          </a:p>
          <a:p>
            <a:pPr marL="0" indent="0">
              <a:buNone/>
            </a:pPr>
            <a:r>
              <a:rPr lang="en-US" sz="1400" b="1" dirty="0">
                <a:solidFill>
                  <a:schemeClr val="bg1"/>
                </a:solidFill>
              </a:rPr>
              <a:t> </a:t>
            </a:r>
            <a:r>
              <a:rPr lang="en-US" sz="1400" b="1" dirty="0" smtClean="0">
                <a:solidFill>
                  <a:schemeClr val="bg1"/>
                </a:solidFill>
              </a:rPr>
              <a:t>	 </a:t>
            </a:r>
            <a:r>
              <a:rPr lang="en-US" sz="1400" b="1" dirty="0">
                <a:solidFill>
                  <a:schemeClr val="bg1"/>
                </a:solidFill>
              </a:rPr>
              <a:t>&lt;!-- set up some directories used by this project --&gt;</a:t>
            </a:r>
          </a:p>
          <a:p>
            <a:pPr marL="0" indent="0">
              <a:buNone/>
            </a:pPr>
            <a:r>
              <a:rPr lang="en-US" sz="1400" b="1" dirty="0">
                <a:solidFill>
                  <a:schemeClr val="bg1"/>
                </a:solidFill>
              </a:rPr>
              <a:t>  </a:t>
            </a:r>
            <a:r>
              <a:rPr lang="en-US" sz="1400" b="1" dirty="0" smtClean="0">
                <a:solidFill>
                  <a:schemeClr val="bg1"/>
                </a:solidFill>
              </a:rPr>
              <a:t>	&lt;</a:t>
            </a:r>
            <a:r>
              <a:rPr lang="en-US" sz="1400" b="1" dirty="0">
                <a:solidFill>
                  <a:schemeClr val="bg1"/>
                </a:solidFill>
              </a:rPr>
              <a:t>target name="</a:t>
            </a:r>
            <a:r>
              <a:rPr lang="en-US" sz="1400" b="1" dirty="0" err="1">
                <a:solidFill>
                  <a:schemeClr val="bg1"/>
                </a:solidFill>
              </a:rPr>
              <a:t>init</a:t>
            </a:r>
            <a:r>
              <a:rPr lang="en-US" sz="1400" b="1" dirty="0">
                <a:solidFill>
                  <a:schemeClr val="bg1"/>
                </a:solidFill>
              </a:rPr>
              <a:t>" description="setup project directories"&gt;</a:t>
            </a:r>
          </a:p>
          <a:p>
            <a:pPr marL="0" indent="0">
              <a:buNone/>
            </a:pPr>
            <a:r>
              <a:rPr lang="en-US" sz="1400" b="1" dirty="0">
                <a:solidFill>
                  <a:schemeClr val="bg1"/>
                </a:solidFill>
              </a:rPr>
              <a:t> </a:t>
            </a:r>
            <a:r>
              <a:rPr lang="en-US" sz="1400" b="1" dirty="0" smtClean="0">
                <a:solidFill>
                  <a:schemeClr val="bg1"/>
                </a:solidFill>
              </a:rPr>
              <a:t>	 </a:t>
            </a:r>
            <a:r>
              <a:rPr lang="en-US" sz="1400" b="1" dirty="0">
                <a:solidFill>
                  <a:schemeClr val="bg1"/>
                </a:solidFill>
              </a:rPr>
              <a:t>&lt;/target&gt;</a:t>
            </a:r>
          </a:p>
          <a:p>
            <a:pPr marL="0" indent="0">
              <a:buNone/>
            </a:pPr>
            <a:r>
              <a:rPr lang="en-US" sz="1400" b="1" dirty="0">
                <a:solidFill>
                  <a:schemeClr val="bg1"/>
                </a:solidFill>
              </a:rPr>
              <a:t>  </a:t>
            </a:r>
          </a:p>
          <a:p>
            <a:pPr marL="0" indent="0">
              <a:buNone/>
            </a:pPr>
            <a:r>
              <a:rPr lang="en-US" sz="1400" b="1" dirty="0">
                <a:solidFill>
                  <a:schemeClr val="bg1"/>
                </a:solidFill>
              </a:rPr>
              <a:t>  </a:t>
            </a:r>
            <a:r>
              <a:rPr lang="en-US" sz="1400" b="1" dirty="0" smtClean="0">
                <a:solidFill>
                  <a:schemeClr val="bg1"/>
                </a:solidFill>
              </a:rPr>
              <a:t>	&lt;!-- </a:t>
            </a:r>
            <a:r>
              <a:rPr lang="en-US" sz="1400" b="1" dirty="0">
                <a:solidFill>
                  <a:schemeClr val="bg1"/>
                </a:solidFill>
              </a:rPr>
              <a:t>Compile the java code in </a:t>
            </a:r>
            <a:r>
              <a:rPr lang="en-US" sz="1400" b="1" dirty="0" err="1">
                <a:solidFill>
                  <a:schemeClr val="bg1"/>
                </a:solidFill>
              </a:rPr>
              <a:t>src</a:t>
            </a:r>
            <a:r>
              <a:rPr lang="en-US" sz="1400" b="1" dirty="0">
                <a:solidFill>
                  <a:schemeClr val="bg1"/>
                </a:solidFill>
              </a:rPr>
              <a:t> </a:t>
            </a:r>
            <a:r>
              <a:rPr lang="en-US" sz="1400" b="1" dirty="0" err="1">
                <a:solidFill>
                  <a:schemeClr val="bg1"/>
                </a:solidFill>
              </a:rPr>
              <a:t>dir</a:t>
            </a:r>
            <a:r>
              <a:rPr lang="en-US" sz="1400" b="1" dirty="0">
                <a:solidFill>
                  <a:schemeClr val="bg1"/>
                </a:solidFill>
              </a:rPr>
              <a:t> into build </a:t>
            </a:r>
            <a:r>
              <a:rPr lang="en-US" sz="1400" b="1" dirty="0" err="1">
                <a:solidFill>
                  <a:schemeClr val="bg1"/>
                </a:solidFill>
              </a:rPr>
              <a:t>dir</a:t>
            </a:r>
            <a:r>
              <a:rPr lang="en-US" sz="1400" b="1" dirty="0">
                <a:solidFill>
                  <a:schemeClr val="bg1"/>
                </a:solidFill>
              </a:rPr>
              <a:t> --&gt;</a:t>
            </a:r>
          </a:p>
          <a:p>
            <a:pPr marL="0" indent="0">
              <a:buNone/>
            </a:pPr>
            <a:r>
              <a:rPr lang="en-US" sz="1400" b="1" dirty="0">
                <a:solidFill>
                  <a:schemeClr val="bg1"/>
                </a:solidFill>
              </a:rPr>
              <a:t>  </a:t>
            </a:r>
            <a:r>
              <a:rPr lang="en-US" sz="1400" b="1" dirty="0" smtClean="0">
                <a:solidFill>
                  <a:schemeClr val="bg1"/>
                </a:solidFill>
              </a:rPr>
              <a:t>	&lt;</a:t>
            </a:r>
            <a:r>
              <a:rPr lang="en-US" sz="1400" b="1" dirty="0">
                <a:solidFill>
                  <a:schemeClr val="bg1"/>
                </a:solidFill>
              </a:rPr>
              <a:t>target name="compile" depends="</a:t>
            </a:r>
            <a:r>
              <a:rPr lang="en-US" sz="1400" b="1" dirty="0" err="1">
                <a:solidFill>
                  <a:schemeClr val="bg1"/>
                </a:solidFill>
              </a:rPr>
              <a:t>init</a:t>
            </a:r>
            <a:r>
              <a:rPr lang="en-US" sz="1400" b="1" dirty="0">
                <a:solidFill>
                  <a:schemeClr val="bg1"/>
                </a:solidFill>
              </a:rPr>
              <a:t>" description="compile java sources"&gt;</a:t>
            </a:r>
          </a:p>
          <a:p>
            <a:pPr marL="0" indent="0">
              <a:buNone/>
            </a:pPr>
            <a:r>
              <a:rPr lang="en-US" sz="1400" b="1" dirty="0">
                <a:solidFill>
                  <a:schemeClr val="bg1"/>
                </a:solidFill>
              </a:rPr>
              <a:t>  </a:t>
            </a:r>
            <a:r>
              <a:rPr lang="en-US" sz="1400" b="1" dirty="0" smtClean="0">
                <a:solidFill>
                  <a:schemeClr val="bg1"/>
                </a:solidFill>
              </a:rPr>
              <a:t>	&lt;/</a:t>
            </a:r>
            <a:r>
              <a:rPr lang="en-US" sz="1400" b="1" dirty="0">
                <a:solidFill>
                  <a:schemeClr val="bg1"/>
                </a:solidFill>
              </a:rPr>
              <a:t>target&gt;</a:t>
            </a:r>
          </a:p>
          <a:p>
            <a:pPr marL="0" indent="0">
              <a:buNone/>
            </a:pPr>
            <a:endParaRPr lang="en-US" sz="1400" b="1" dirty="0">
              <a:solidFill>
                <a:schemeClr val="bg1"/>
              </a:solidFill>
            </a:endParaRPr>
          </a:p>
          <a:p>
            <a:pPr marL="0" indent="0">
              <a:buNone/>
            </a:pPr>
            <a:r>
              <a:rPr lang="en-US" sz="1400" b="1" dirty="0">
                <a:solidFill>
                  <a:schemeClr val="bg1"/>
                </a:solidFill>
              </a:rPr>
              <a:t>  </a:t>
            </a:r>
            <a:r>
              <a:rPr lang="en-US" sz="1400" b="1" dirty="0" smtClean="0">
                <a:solidFill>
                  <a:schemeClr val="bg1"/>
                </a:solidFill>
              </a:rPr>
              <a:t>	&lt;!-- </a:t>
            </a:r>
            <a:r>
              <a:rPr lang="en-US" sz="1400" b="1" dirty="0">
                <a:solidFill>
                  <a:schemeClr val="bg1"/>
                </a:solidFill>
              </a:rPr>
              <a:t>Generate </a:t>
            </a:r>
            <a:r>
              <a:rPr lang="en-US" sz="1400" b="1" dirty="0" err="1">
                <a:solidFill>
                  <a:schemeClr val="bg1"/>
                </a:solidFill>
              </a:rPr>
              <a:t>javadocs</a:t>
            </a:r>
            <a:r>
              <a:rPr lang="en-US" sz="1400" b="1" dirty="0">
                <a:solidFill>
                  <a:schemeClr val="bg1"/>
                </a:solidFill>
              </a:rPr>
              <a:t> for current project into docs </a:t>
            </a:r>
            <a:r>
              <a:rPr lang="en-US" sz="1400" b="1" dirty="0" err="1">
                <a:solidFill>
                  <a:schemeClr val="bg1"/>
                </a:solidFill>
              </a:rPr>
              <a:t>dir</a:t>
            </a:r>
            <a:r>
              <a:rPr lang="en-US" sz="1400" b="1" dirty="0">
                <a:solidFill>
                  <a:schemeClr val="bg1"/>
                </a:solidFill>
              </a:rPr>
              <a:t> --&gt;</a:t>
            </a:r>
          </a:p>
          <a:p>
            <a:pPr marL="0" indent="0">
              <a:buNone/>
            </a:pPr>
            <a:r>
              <a:rPr lang="en-US" sz="1400" b="1" dirty="0">
                <a:solidFill>
                  <a:schemeClr val="bg1"/>
                </a:solidFill>
              </a:rPr>
              <a:t>  </a:t>
            </a:r>
            <a:r>
              <a:rPr lang="en-US" sz="1400" b="1" dirty="0" smtClean="0">
                <a:solidFill>
                  <a:schemeClr val="bg1"/>
                </a:solidFill>
              </a:rPr>
              <a:t>	&lt;</a:t>
            </a:r>
            <a:r>
              <a:rPr lang="en-US" sz="1400" b="1" dirty="0">
                <a:solidFill>
                  <a:schemeClr val="bg1"/>
                </a:solidFill>
              </a:rPr>
              <a:t>target name="doc" depends="</a:t>
            </a:r>
            <a:r>
              <a:rPr lang="en-US" sz="1400" b="1" dirty="0" err="1">
                <a:solidFill>
                  <a:schemeClr val="bg1"/>
                </a:solidFill>
              </a:rPr>
              <a:t>init</a:t>
            </a:r>
            <a:r>
              <a:rPr lang="en-US" sz="1400" b="1" dirty="0">
                <a:solidFill>
                  <a:schemeClr val="bg1"/>
                </a:solidFill>
              </a:rPr>
              <a:t>" description="generate documentation"&gt;</a:t>
            </a:r>
          </a:p>
          <a:p>
            <a:pPr marL="0" indent="0">
              <a:buNone/>
            </a:pPr>
            <a:r>
              <a:rPr lang="en-US" sz="1400" b="1" dirty="0">
                <a:solidFill>
                  <a:schemeClr val="bg1"/>
                </a:solidFill>
              </a:rPr>
              <a:t>  </a:t>
            </a:r>
            <a:r>
              <a:rPr lang="en-US" sz="1400" b="1" dirty="0" smtClean="0">
                <a:solidFill>
                  <a:schemeClr val="bg1"/>
                </a:solidFill>
              </a:rPr>
              <a:t>	&lt;/</a:t>
            </a:r>
            <a:r>
              <a:rPr lang="en-US" sz="1400" b="1" dirty="0">
                <a:solidFill>
                  <a:schemeClr val="bg1"/>
                </a:solidFill>
              </a:rPr>
              <a:t>target&gt;</a:t>
            </a:r>
          </a:p>
          <a:p>
            <a:pPr marL="0" indent="0">
              <a:buNone/>
            </a:pPr>
            <a:endParaRPr lang="en-US" sz="1400" b="1" dirty="0">
              <a:solidFill>
                <a:schemeClr val="bg1"/>
              </a:solidFill>
            </a:endParaRPr>
          </a:p>
          <a:p>
            <a:pPr marL="0" indent="0">
              <a:buNone/>
            </a:pPr>
            <a:r>
              <a:rPr lang="en-US" sz="1400" b="1" dirty="0">
                <a:solidFill>
                  <a:schemeClr val="bg1"/>
                </a:solidFill>
              </a:rPr>
              <a:t>  </a:t>
            </a:r>
            <a:r>
              <a:rPr lang="en-US" sz="1400" b="1" dirty="0" smtClean="0">
                <a:solidFill>
                  <a:schemeClr val="bg1"/>
                </a:solidFill>
              </a:rPr>
              <a:t>	&lt;!-- </a:t>
            </a:r>
            <a:r>
              <a:rPr lang="en-US" sz="1400" b="1" dirty="0">
                <a:solidFill>
                  <a:schemeClr val="bg1"/>
                </a:solidFill>
              </a:rPr>
              <a:t>Delete the build &amp; doc directories and </a:t>
            </a:r>
            <a:r>
              <a:rPr lang="en-US" sz="1400" b="1" dirty="0" err="1">
                <a:solidFill>
                  <a:schemeClr val="bg1"/>
                </a:solidFill>
              </a:rPr>
              <a:t>Emacs</a:t>
            </a:r>
            <a:r>
              <a:rPr lang="en-US" sz="1400" b="1" dirty="0">
                <a:solidFill>
                  <a:schemeClr val="bg1"/>
                </a:solidFill>
              </a:rPr>
              <a:t> backup (*~) files --&gt;</a:t>
            </a:r>
          </a:p>
          <a:p>
            <a:pPr marL="0" indent="0">
              <a:buNone/>
            </a:pPr>
            <a:r>
              <a:rPr lang="en-US" sz="1400" b="1" dirty="0">
                <a:solidFill>
                  <a:schemeClr val="bg1"/>
                </a:solidFill>
              </a:rPr>
              <a:t>  </a:t>
            </a:r>
            <a:r>
              <a:rPr lang="en-US" sz="1400" b="1" dirty="0" smtClean="0">
                <a:solidFill>
                  <a:schemeClr val="bg1"/>
                </a:solidFill>
              </a:rPr>
              <a:t>	&lt;</a:t>
            </a:r>
            <a:r>
              <a:rPr lang="en-US" sz="1400" b="1" dirty="0">
                <a:solidFill>
                  <a:schemeClr val="bg1"/>
                </a:solidFill>
              </a:rPr>
              <a:t>target name="clean" description="tidy up the workspace"&gt;</a:t>
            </a:r>
          </a:p>
          <a:p>
            <a:pPr marL="0" indent="0">
              <a:buNone/>
            </a:pPr>
            <a:r>
              <a:rPr lang="en-US" sz="1400" b="1" dirty="0">
                <a:solidFill>
                  <a:schemeClr val="bg1"/>
                </a:solidFill>
              </a:rPr>
              <a:t>  </a:t>
            </a:r>
            <a:r>
              <a:rPr lang="en-US" sz="1400" b="1" dirty="0" smtClean="0">
                <a:solidFill>
                  <a:schemeClr val="bg1"/>
                </a:solidFill>
              </a:rPr>
              <a:t>	&lt;/</a:t>
            </a:r>
            <a:r>
              <a:rPr lang="en-US" sz="1400" b="1" dirty="0">
                <a:solidFill>
                  <a:schemeClr val="bg1"/>
                </a:solidFill>
              </a:rPr>
              <a:t>target&gt;</a:t>
            </a:r>
          </a:p>
          <a:p>
            <a:pPr marL="0" indent="0">
              <a:buNone/>
            </a:pPr>
            <a:endParaRPr lang="en-US" sz="1400" dirty="0">
              <a:solidFill>
                <a:schemeClr val="bg1"/>
              </a:solidFill>
            </a:endParaRPr>
          </a:p>
          <a:p>
            <a:pPr marL="0" indent="0">
              <a:buNone/>
            </a:pPr>
            <a:r>
              <a:rPr lang="en-US" sz="1400" dirty="0">
                <a:solidFill>
                  <a:schemeClr val="bg1"/>
                </a:solidFill>
              </a:rPr>
              <a:t>&lt;/</a:t>
            </a:r>
            <a:r>
              <a:rPr lang="en-US" sz="1400" dirty="0" smtClean="0">
                <a:solidFill>
                  <a:schemeClr val="bg1"/>
                </a:solidFill>
              </a:rPr>
              <a:t>project</a:t>
            </a:r>
            <a:r>
              <a:rPr lang="en-US" sz="1400" dirty="0">
                <a:solidFill>
                  <a:schemeClr val="bg1"/>
                </a:solidFill>
              </a:rPr>
              <a:t>&gt;</a:t>
            </a:r>
          </a:p>
          <a:p>
            <a:endParaRPr lang="en-US" dirty="0"/>
          </a:p>
        </p:txBody>
      </p:sp>
    </p:spTree>
    <p:extLst>
      <p:ext uri="{BB962C8B-B14F-4D97-AF65-F5344CB8AC3E}">
        <p14:creationId xmlns:p14="http://schemas.microsoft.com/office/powerpoint/2010/main" val="2813226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3792" y="3747752"/>
            <a:ext cx="7920507" cy="2292440"/>
          </a:xfrm>
          <a:prstGeom prst="rect">
            <a:avLst/>
          </a:prstGeom>
          <a:solidFill>
            <a:schemeClr val="tx1"/>
          </a:solidFill>
          <a:ln>
            <a:solidFill>
              <a:schemeClr val="accent1"/>
            </a:solidFill>
          </a:ln>
          <a:effectLst>
            <a:glow rad="1397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Tasks</a:t>
            </a:r>
            <a:endParaRPr lang="en-US" dirty="0"/>
          </a:p>
        </p:txBody>
      </p:sp>
      <p:sp>
        <p:nvSpPr>
          <p:cNvPr id="5" name="Flowchart: Alternate Process 4"/>
          <p:cNvSpPr/>
          <p:nvPr/>
        </p:nvSpPr>
        <p:spPr>
          <a:xfrm>
            <a:off x="2266682" y="4713668"/>
            <a:ext cx="3026535" cy="528033"/>
          </a:xfrm>
          <a:prstGeom prst="flowChartAlternateProcess">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 Placeholder 2"/>
          <p:cNvSpPr>
            <a:spLocks noGrp="1"/>
          </p:cNvSpPr>
          <p:nvPr>
            <p:ph type="body" sz="quarter" idx="10"/>
          </p:nvPr>
        </p:nvSpPr>
        <p:spPr>
          <a:xfrm>
            <a:off x="283335" y="1416676"/>
            <a:ext cx="8422515" cy="4708987"/>
          </a:xfrm>
        </p:spPr>
        <p:txBody>
          <a:bodyPr/>
          <a:lstStyle/>
          <a:p>
            <a:pPr>
              <a:lnSpc>
                <a:spcPct val="90000"/>
              </a:lnSpc>
            </a:pPr>
            <a:r>
              <a:rPr lang="en-US" dirty="0">
                <a:solidFill>
                  <a:schemeClr val="bg1"/>
                </a:solidFill>
              </a:rPr>
              <a:t>A task represents an action that needs execution</a:t>
            </a:r>
          </a:p>
          <a:p>
            <a:pPr>
              <a:lnSpc>
                <a:spcPct val="90000"/>
              </a:lnSpc>
            </a:pPr>
            <a:r>
              <a:rPr lang="en-US" dirty="0">
                <a:solidFill>
                  <a:schemeClr val="bg1"/>
                </a:solidFill>
              </a:rPr>
              <a:t>Tasks have a variable number of attributes which are task </a:t>
            </a:r>
            <a:r>
              <a:rPr lang="en-US" dirty="0" err="1">
                <a:solidFill>
                  <a:schemeClr val="bg1"/>
                </a:solidFill>
              </a:rPr>
              <a:t>dependant</a:t>
            </a:r>
            <a:endParaRPr lang="en-US" dirty="0">
              <a:solidFill>
                <a:schemeClr val="bg1"/>
              </a:solidFill>
            </a:endParaRPr>
          </a:p>
          <a:p>
            <a:pPr>
              <a:lnSpc>
                <a:spcPct val="90000"/>
              </a:lnSpc>
            </a:pPr>
            <a:r>
              <a:rPr lang="en-US" dirty="0">
                <a:solidFill>
                  <a:schemeClr val="bg1"/>
                </a:solidFill>
              </a:rPr>
              <a:t>There are a number of build-in tasks, most of which are things which you would typically do as part of a build process</a:t>
            </a:r>
          </a:p>
          <a:p>
            <a:pPr lvl="2">
              <a:lnSpc>
                <a:spcPct val="90000"/>
              </a:lnSpc>
            </a:pPr>
            <a:r>
              <a:rPr lang="en-US" dirty="0">
                <a:solidFill>
                  <a:schemeClr val="bg1"/>
                </a:solidFill>
              </a:rPr>
              <a:t>Create a directory</a:t>
            </a:r>
          </a:p>
          <a:p>
            <a:pPr lvl="2">
              <a:lnSpc>
                <a:spcPct val="90000"/>
              </a:lnSpc>
            </a:pPr>
            <a:r>
              <a:rPr lang="en-US" dirty="0">
                <a:solidFill>
                  <a:schemeClr val="bg1"/>
                </a:solidFill>
              </a:rPr>
              <a:t>Compile java source code</a:t>
            </a:r>
          </a:p>
          <a:p>
            <a:pPr lvl="2">
              <a:lnSpc>
                <a:spcPct val="90000"/>
              </a:lnSpc>
            </a:pPr>
            <a:r>
              <a:rPr lang="en-US" dirty="0">
                <a:solidFill>
                  <a:schemeClr val="bg1"/>
                </a:solidFill>
              </a:rPr>
              <a:t>Run the </a:t>
            </a:r>
            <a:r>
              <a:rPr lang="en-US" dirty="0" err="1">
                <a:solidFill>
                  <a:schemeClr val="bg1"/>
                </a:solidFill>
              </a:rPr>
              <a:t>javadoc</a:t>
            </a:r>
            <a:r>
              <a:rPr lang="en-US" dirty="0">
                <a:solidFill>
                  <a:schemeClr val="bg1"/>
                </a:solidFill>
              </a:rPr>
              <a:t> tool over some files</a:t>
            </a:r>
          </a:p>
          <a:p>
            <a:pPr lvl="2">
              <a:lnSpc>
                <a:spcPct val="90000"/>
              </a:lnSpc>
            </a:pPr>
            <a:r>
              <a:rPr lang="en-US" dirty="0">
                <a:solidFill>
                  <a:schemeClr val="bg1"/>
                </a:solidFill>
              </a:rPr>
              <a:t>Create a jar file from a set of files</a:t>
            </a:r>
          </a:p>
          <a:p>
            <a:pPr lvl="2">
              <a:lnSpc>
                <a:spcPct val="90000"/>
              </a:lnSpc>
            </a:pPr>
            <a:r>
              <a:rPr lang="en-US" dirty="0">
                <a:solidFill>
                  <a:schemeClr val="bg1"/>
                </a:solidFill>
              </a:rPr>
              <a:t>Remove </a:t>
            </a:r>
            <a:r>
              <a:rPr lang="en-US" dirty="0" smtClean="0">
                <a:solidFill>
                  <a:schemeClr val="bg1"/>
                </a:solidFill>
              </a:rPr>
              <a:t>files/directories</a:t>
            </a:r>
          </a:p>
          <a:p>
            <a:pPr lvl="2">
              <a:lnSpc>
                <a:spcPct val="90000"/>
              </a:lnSpc>
            </a:pPr>
            <a:endParaRPr lang="en-US" dirty="0">
              <a:solidFill>
                <a:schemeClr val="bg1"/>
              </a:solidFill>
            </a:endParaRPr>
          </a:p>
          <a:p>
            <a:pPr marL="0" indent="0">
              <a:buNone/>
            </a:pPr>
            <a:r>
              <a:rPr lang="en-US" dirty="0" smtClean="0">
                <a:solidFill>
                  <a:schemeClr val="bg1"/>
                </a:solidFill>
              </a:rPr>
              <a:t>      &lt;</a:t>
            </a:r>
            <a:r>
              <a:rPr lang="en-US" dirty="0">
                <a:solidFill>
                  <a:schemeClr val="bg1"/>
                </a:solidFill>
              </a:rPr>
              <a:t>project name="Sample Project" default="compile" </a:t>
            </a:r>
            <a:r>
              <a:rPr lang="en-US" dirty="0" err="1">
                <a:solidFill>
                  <a:schemeClr val="bg1"/>
                </a:solidFill>
              </a:rPr>
              <a:t>basedir</a:t>
            </a:r>
            <a:r>
              <a:rPr lang="en-US" dirty="0" smtClean="0">
                <a:solidFill>
                  <a:schemeClr val="bg1"/>
                </a:solidFill>
              </a:rPr>
              <a:t>="."&gt;</a:t>
            </a:r>
            <a:endParaRPr lang="en-US" dirty="0">
              <a:solidFill>
                <a:schemeClr val="bg1"/>
              </a:solidFill>
            </a:endParaRPr>
          </a:p>
          <a:p>
            <a:pPr marL="0" indent="0">
              <a:buNone/>
            </a:pPr>
            <a:r>
              <a:rPr lang="en-US" dirty="0">
                <a:solidFill>
                  <a:schemeClr val="bg1"/>
                </a:solidFill>
              </a:rPr>
              <a:t> </a:t>
            </a:r>
            <a:r>
              <a:rPr lang="en-US" dirty="0" smtClean="0">
                <a:solidFill>
                  <a:schemeClr val="bg1"/>
                </a:solidFill>
              </a:rPr>
              <a:t>	 </a:t>
            </a:r>
            <a:r>
              <a:rPr lang="en-US" dirty="0">
                <a:solidFill>
                  <a:schemeClr val="bg1"/>
                </a:solidFill>
              </a:rPr>
              <a:t>&lt;!-- set up some directories used by this project --&gt;</a:t>
            </a:r>
          </a:p>
          <a:p>
            <a:pPr marL="0" indent="0">
              <a:buNone/>
            </a:pPr>
            <a:r>
              <a:rPr lang="en-US" dirty="0">
                <a:solidFill>
                  <a:schemeClr val="bg1"/>
                </a:solidFill>
              </a:rPr>
              <a:t>  </a:t>
            </a:r>
            <a:r>
              <a:rPr lang="en-US" dirty="0" smtClean="0">
                <a:solidFill>
                  <a:schemeClr val="bg1"/>
                </a:solidFill>
              </a:rPr>
              <a:t>	&lt;</a:t>
            </a:r>
            <a:r>
              <a:rPr lang="en-US" dirty="0">
                <a:solidFill>
                  <a:schemeClr val="bg1"/>
                </a:solidFill>
              </a:rPr>
              <a:t>target name="</a:t>
            </a:r>
            <a:r>
              <a:rPr lang="en-US" dirty="0" err="1">
                <a:solidFill>
                  <a:schemeClr val="bg1"/>
                </a:solidFill>
              </a:rPr>
              <a:t>init</a:t>
            </a:r>
            <a:r>
              <a:rPr lang="en-US" dirty="0">
                <a:solidFill>
                  <a:schemeClr val="bg1"/>
                </a:solidFill>
              </a:rPr>
              <a:t>" description="setup project directories"&gt;</a:t>
            </a:r>
          </a:p>
          <a:p>
            <a:pPr marL="0" indent="0">
              <a:buNone/>
            </a:pPr>
            <a:r>
              <a:rPr lang="en-US" b="1" dirty="0">
                <a:solidFill>
                  <a:schemeClr val="bg1"/>
                </a:solidFill>
              </a:rPr>
              <a:t>    </a:t>
            </a:r>
            <a:r>
              <a:rPr lang="en-US" b="1" dirty="0" smtClean="0">
                <a:solidFill>
                  <a:schemeClr val="bg1"/>
                </a:solidFill>
              </a:rPr>
              <a:t>		   &lt;</a:t>
            </a:r>
            <a:r>
              <a:rPr lang="en-US" b="1" dirty="0" err="1">
                <a:solidFill>
                  <a:schemeClr val="bg1"/>
                </a:solidFill>
              </a:rPr>
              <a:t>mkdir</a:t>
            </a:r>
            <a:r>
              <a:rPr lang="en-US" b="1" dirty="0">
                <a:solidFill>
                  <a:schemeClr val="bg1"/>
                </a:solidFill>
              </a:rPr>
              <a:t> </a:t>
            </a:r>
            <a:r>
              <a:rPr lang="en-US" b="1" dirty="0" err="1">
                <a:solidFill>
                  <a:schemeClr val="bg1"/>
                </a:solidFill>
              </a:rPr>
              <a:t>dir</a:t>
            </a:r>
            <a:r>
              <a:rPr lang="en-US" b="1" dirty="0">
                <a:solidFill>
                  <a:schemeClr val="bg1"/>
                </a:solidFill>
              </a:rPr>
              <a:t>="${</a:t>
            </a:r>
            <a:r>
              <a:rPr lang="en-US" b="1" dirty="0" err="1">
                <a:solidFill>
                  <a:schemeClr val="bg1"/>
                </a:solidFill>
              </a:rPr>
              <a:t>build.dir</a:t>
            </a:r>
            <a:r>
              <a:rPr lang="en-US" b="1" dirty="0">
                <a:solidFill>
                  <a:schemeClr val="bg1"/>
                </a:solidFill>
              </a:rPr>
              <a:t>}"/&gt;</a:t>
            </a:r>
          </a:p>
          <a:p>
            <a:pPr marL="0" indent="0">
              <a:buNone/>
            </a:pPr>
            <a:r>
              <a:rPr lang="en-US" b="1" dirty="0">
                <a:solidFill>
                  <a:schemeClr val="bg1"/>
                </a:solidFill>
              </a:rPr>
              <a:t>   </a:t>
            </a:r>
            <a:r>
              <a:rPr lang="en-US" b="1" dirty="0" smtClean="0">
                <a:solidFill>
                  <a:schemeClr val="bg1"/>
                </a:solidFill>
              </a:rPr>
              <a:t>		   &lt;</a:t>
            </a:r>
            <a:r>
              <a:rPr lang="en-US" b="1" dirty="0" err="1">
                <a:solidFill>
                  <a:schemeClr val="bg1"/>
                </a:solidFill>
              </a:rPr>
              <a:t>mkdir</a:t>
            </a:r>
            <a:r>
              <a:rPr lang="en-US" b="1" dirty="0">
                <a:solidFill>
                  <a:schemeClr val="bg1"/>
                </a:solidFill>
              </a:rPr>
              <a:t> </a:t>
            </a:r>
            <a:r>
              <a:rPr lang="en-US" b="1" dirty="0" err="1">
                <a:solidFill>
                  <a:schemeClr val="bg1"/>
                </a:solidFill>
              </a:rPr>
              <a:t>dir</a:t>
            </a:r>
            <a:r>
              <a:rPr lang="en-US" b="1" dirty="0">
                <a:solidFill>
                  <a:schemeClr val="bg1"/>
                </a:solidFill>
              </a:rPr>
              <a:t>="${</a:t>
            </a:r>
            <a:r>
              <a:rPr lang="en-US" b="1" dirty="0" err="1">
                <a:solidFill>
                  <a:schemeClr val="bg1"/>
                </a:solidFill>
              </a:rPr>
              <a:t>doc.dir</a:t>
            </a:r>
            <a:r>
              <a:rPr lang="en-US" b="1" dirty="0">
                <a:solidFill>
                  <a:schemeClr val="bg1"/>
                </a:solidFill>
              </a:rPr>
              <a:t>}"/&gt;</a:t>
            </a:r>
          </a:p>
          <a:p>
            <a:pPr marL="0" indent="0">
              <a:buNone/>
            </a:pPr>
            <a:r>
              <a:rPr lang="en-US" dirty="0">
                <a:solidFill>
                  <a:schemeClr val="bg1"/>
                </a:solidFill>
              </a:rPr>
              <a:t> </a:t>
            </a:r>
            <a:r>
              <a:rPr lang="en-US" dirty="0" smtClean="0">
                <a:solidFill>
                  <a:schemeClr val="bg1"/>
                </a:solidFill>
              </a:rPr>
              <a:t>	 </a:t>
            </a:r>
            <a:r>
              <a:rPr lang="en-US" dirty="0">
                <a:solidFill>
                  <a:schemeClr val="bg1"/>
                </a:solidFill>
              </a:rPr>
              <a:t>&lt;/target</a:t>
            </a:r>
            <a:r>
              <a:rPr lang="en-US" dirty="0" smtClean="0">
                <a:solidFill>
                  <a:schemeClr val="bg1"/>
                </a:solidFill>
              </a:rPr>
              <a:t>&gt; </a:t>
            </a:r>
            <a:endParaRPr lang="en-US" dirty="0">
              <a:solidFill>
                <a:schemeClr val="bg1"/>
              </a:solidFill>
            </a:endParaRPr>
          </a:p>
          <a:p>
            <a:pPr marL="0" indent="0">
              <a:buNone/>
            </a:pPr>
            <a:r>
              <a:rPr lang="en-US" dirty="0" smtClean="0">
                <a:solidFill>
                  <a:schemeClr val="bg1"/>
                </a:solidFill>
              </a:rPr>
              <a:t>      &lt;/</a:t>
            </a:r>
            <a:r>
              <a:rPr lang="en-US" dirty="0">
                <a:solidFill>
                  <a:schemeClr val="bg1"/>
                </a:solidFill>
              </a:rPr>
              <a:t>project&gt;</a:t>
            </a:r>
          </a:p>
          <a:p>
            <a:pPr marL="0" indent="0">
              <a:buNone/>
            </a:pPr>
            <a:endParaRPr lang="en-US" dirty="0"/>
          </a:p>
        </p:txBody>
      </p:sp>
    </p:spTree>
    <p:extLst>
      <p:ext uri="{BB962C8B-B14F-4D97-AF65-F5344CB8AC3E}">
        <p14:creationId xmlns:p14="http://schemas.microsoft.com/office/powerpoint/2010/main" val="223993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719144"/>
            <a:ext cx="8224837" cy="246221"/>
          </a:xfrm>
        </p:spPr>
        <p:txBody>
          <a:bodyPr/>
          <a:lstStyle/>
          <a:p>
            <a:r>
              <a:rPr lang="en-US" sz="1600" dirty="0"/>
              <a:t>Compilation Target &amp; Tasks</a:t>
            </a:r>
            <a:endParaRPr lang="en-US" sz="1600" dirty="0"/>
          </a:p>
        </p:txBody>
      </p:sp>
      <p:sp>
        <p:nvSpPr>
          <p:cNvPr id="3" name="Text Placeholder 2"/>
          <p:cNvSpPr>
            <a:spLocks noGrp="1"/>
          </p:cNvSpPr>
          <p:nvPr>
            <p:ph type="body" sz="quarter" idx="10"/>
          </p:nvPr>
        </p:nvSpPr>
        <p:spPr>
          <a:xfrm>
            <a:off x="463650" y="1800097"/>
            <a:ext cx="4261029" cy="553998"/>
          </a:xfrm>
        </p:spPr>
        <p:txBody>
          <a:bodyPr/>
          <a:lstStyle/>
          <a:p>
            <a:pPr lvl="1"/>
            <a:endParaRPr lang="en-US" dirty="0">
              <a:solidFill>
                <a:schemeClr val="bg1"/>
              </a:solidFill>
              <a:latin typeface="Arial" pitchFamily="34" charset="0"/>
            </a:endParaRPr>
          </a:p>
          <a:p>
            <a:pPr marL="0" indent="0">
              <a:buNone/>
            </a:pPr>
            <a:endParaRPr lang="en-US" dirty="0">
              <a:solidFill>
                <a:schemeClr val="bg1"/>
              </a:solidFill>
            </a:endParaRPr>
          </a:p>
        </p:txBody>
      </p:sp>
      <p:sp>
        <p:nvSpPr>
          <p:cNvPr id="4" name="Text Placeholder 3"/>
          <p:cNvSpPr>
            <a:spLocks noGrp="1"/>
          </p:cNvSpPr>
          <p:nvPr>
            <p:ph type="body" sz="quarter" idx="13"/>
          </p:nvPr>
        </p:nvSpPr>
        <p:spPr>
          <a:xfrm>
            <a:off x="481012" y="1270451"/>
            <a:ext cx="8224838" cy="4585871"/>
          </a:xfrm>
        </p:spPr>
        <p:txBody>
          <a:bodyPr/>
          <a:lstStyle/>
          <a:p>
            <a:r>
              <a:rPr lang="en-US" sz="1200" b="0" dirty="0">
                <a:solidFill>
                  <a:schemeClr val="bg1"/>
                </a:solidFill>
                <a:latin typeface="Bitstream Vera Sans Mono" pitchFamily="49" charset="0"/>
              </a:rPr>
              <a:t>	</a:t>
            </a:r>
            <a:r>
              <a:rPr lang="en-US" sz="1200" b="0" dirty="0" smtClean="0">
                <a:solidFill>
                  <a:schemeClr val="bg1"/>
                </a:solidFill>
              </a:rPr>
              <a:t>&lt;!-- </a:t>
            </a:r>
            <a:r>
              <a:rPr lang="en-US" sz="1200" b="0" dirty="0">
                <a:solidFill>
                  <a:schemeClr val="bg1"/>
                </a:solidFill>
              </a:rPr>
              <a:t>Compile the java code in ${</a:t>
            </a:r>
            <a:r>
              <a:rPr lang="en-US" sz="1200" b="0" dirty="0" err="1">
                <a:solidFill>
                  <a:schemeClr val="bg1"/>
                </a:solidFill>
              </a:rPr>
              <a:t>src.dir</a:t>
            </a:r>
            <a:r>
              <a:rPr lang="en-US" sz="1200" b="0" dirty="0">
                <a:solidFill>
                  <a:schemeClr val="bg1"/>
                </a:solidFill>
              </a:rPr>
              <a:t>} into ${</a:t>
            </a:r>
            <a:r>
              <a:rPr lang="en-US" sz="1200" b="0" dirty="0" err="1">
                <a:solidFill>
                  <a:schemeClr val="bg1"/>
                </a:solidFill>
              </a:rPr>
              <a:t>build.dir</a:t>
            </a:r>
            <a:r>
              <a:rPr lang="en-US" sz="1200" b="0" dirty="0">
                <a:solidFill>
                  <a:schemeClr val="bg1"/>
                </a:solidFill>
              </a:rPr>
              <a:t>} --&gt;</a:t>
            </a:r>
          </a:p>
          <a:p>
            <a:r>
              <a:rPr lang="en-US" sz="1200" b="0" dirty="0">
                <a:solidFill>
                  <a:schemeClr val="bg1"/>
                </a:solidFill>
              </a:rPr>
              <a:t>  </a:t>
            </a:r>
            <a:r>
              <a:rPr lang="en-US" sz="1200" b="0" dirty="0" smtClean="0">
                <a:solidFill>
                  <a:schemeClr val="bg1"/>
                </a:solidFill>
              </a:rPr>
              <a:t>	&lt;</a:t>
            </a:r>
            <a:r>
              <a:rPr lang="en-US" sz="1200" b="0" dirty="0">
                <a:solidFill>
                  <a:schemeClr val="bg1"/>
                </a:solidFill>
              </a:rPr>
              <a:t>target name="compile" depends="</a:t>
            </a:r>
            <a:r>
              <a:rPr lang="en-US" sz="1200" b="0" dirty="0" err="1">
                <a:solidFill>
                  <a:schemeClr val="bg1"/>
                </a:solidFill>
              </a:rPr>
              <a:t>init</a:t>
            </a:r>
            <a:r>
              <a:rPr lang="en-US" sz="1200" b="0" dirty="0">
                <a:solidFill>
                  <a:schemeClr val="bg1"/>
                </a:solidFill>
              </a:rPr>
              <a:t>" description="compile java sources"&gt;</a:t>
            </a:r>
          </a:p>
          <a:p>
            <a:r>
              <a:rPr lang="en-US" sz="1200" b="0" dirty="0">
                <a:solidFill>
                  <a:schemeClr val="bg1"/>
                </a:solidFill>
              </a:rPr>
              <a:t>   </a:t>
            </a:r>
            <a:r>
              <a:rPr lang="en-US" sz="1200" b="0" dirty="0" smtClean="0">
                <a:solidFill>
                  <a:schemeClr val="bg1"/>
                </a:solidFill>
              </a:rPr>
              <a:t>		 </a:t>
            </a:r>
            <a:r>
              <a:rPr lang="en-US" sz="1200" b="0" dirty="0">
                <a:solidFill>
                  <a:schemeClr val="bg1"/>
                </a:solidFill>
              </a:rPr>
              <a:t>&lt;</a:t>
            </a:r>
            <a:r>
              <a:rPr lang="en-US" sz="1200" b="0" dirty="0" err="1">
                <a:solidFill>
                  <a:schemeClr val="bg1"/>
                </a:solidFill>
              </a:rPr>
              <a:t>javac</a:t>
            </a:r>
            <a:r>
              <a:rPr lang="en-US" sz="1200" b="0" dirty="0">
                <a:solidFill>
                  <a:schemeClr val="bg1"/>
                </a:solidFill>
              </a:rPr>
              <a:t> </a:t>
            </a:r>
            <a:r>
              <a:rPr lang="en-US" sz="1200" b="0" dirty="0" err="1">
                <a:solidFill>
                  <a:schemeClr val="bg1"/>
                </a:solidFill>
              </a:rPr>
              <a:t>srcdir</a:t>
            </a:r>
            <a:r>
              <a:rPr lang="en-US" sz="1200" b="0" dirty="0">
                <a:solidFill>
                  <a:schemeClr val="bg1"/>
                </a:solidFill>
              </a:rPr>
              <a:t>="${</a:t>
            </a:r>
            <a:r>
              <a:rPr lang="en-US" sz="1200" b="0" dirty="0" err="1">
                <a:solidFill>
                  <a:schemeClr val="bg1"/>
                </a:solidFill>
              </a:rPr>
              <a:t>source.dir</a:t>
            </a:r>
            <a:r>
              <a:rPr lang="en-US" sz="1200" b="0" dirty="0">
                <a:solidFill>
                  <a:schemeClr val="bg1"/>
                </a:solidFill>
              </a:rPr>
              <a:t>}" </a:t>
            </a:r>
            <a:r>
              <a:rPr lang="en-US" sz="1200" b="0" dirty="0" err="1">
                <a:solidFill>
                  <a:schemeClr val="bg1"/>
                </a:solidFill>
              </a:rPr>
              <a:t>destdir</a:t>
            </a:r>
            <a:r>
              <a:rPr lang="en-US" sz="1200" b="0" dirty="0">
                <a:solidFill>
                  <a:schemeClr val="bg1"/>
                </a:solidFill>
              </a:rPr>
              <a:t>="${</a:t>
            </a:r>
            <a:r>
              <a:rPr lang="en-US" sz="1200" b="0" dirty="0" err="1">
                <a:solidFill>
                  <a:schemeClr val="bg1"/>
                </a:solidFill>
              </a:rPr>
              <a:t>build.dir</a:t>
            </a:r>
            <a:r>
              <a:rPr lang="en-US" sz="1200" b="0" dirty="0">
                <a:solidFill>
                  <a:schemeClr val="bg1"/>
                </a:solidFill>
              </a:rPr>
              <a:t>}"/&gt;</a:t>
            </a:r>
          </a:p>
          <a:p>
            <a:r>
              <a:rPr lang="en-US" sz="1200" b="0" dirty="0">
                <a:solidFill>
                  <a:schemeClr val="bg1"/>
                </a:solidFill>
              </a:rPr>
              <a:t>  </a:t>
            </a:r>
            <a:r>
              <a:rPr lang="en-US" sz="1200" b="0" dirty="0" smtClean="0">
                <a:solidFill>
                  <a:schemeClr val="bg1"/>
                </a:solidFill>
              </a:rPr>
              <a:t>	&lt;/</a:t>
            </a:r>
            <a:r>
              <a:rPr lang="en-US" sz="1200" b="0" dirty="0">
                <a:solidFill>
                  <a:schemeClr val="bg1"/>
                </a:solidFill>
              </a:rPr>
              <a:t>target&gt; </a:t>
            </a:r>
            <a:endParaRPr lang="en-US" sz="1200" b="0" dirty="0" smtClean="0">
              <a:solidFill>
                <a:schemeClr val="bg1"/>
              </a:solidFill>
            </a:endParaRPr>
          </a:p>
          <a:p>
            <a:r>
              <a:rPr lang="en-US" sz="1200" b="0" dirty="0" smtClean="0">
                <a:solidFill>
                  <a:schemeClr val="bg1"/>
                </a:solidFill>
                <a:latin typeface="Bitstream Vera Sans Mono" pitchFamily="49" charset="0"/>
              </a:rPr>
              <a:t> </a:t>
            </a:r>
            <a:endParaRPr lang="en-US" sz="1200" b="0" dirty="0">
              <a:solidFill>
                <a:schemeClr val="bg1"/>
              </a:solidFill>
              <a:latin typeface="Bitstream Vera Sans Mono" pitchFamily="49" charset="0"/>
            </a:endParaRPr>
          </a:p>
          <a:p>
            <a:r>
              <a:rPr lang="en-US" sz="1600" dirty="0" err="1">
                <a:solidFill>
                  <a:schemeClr val="tx2"/>
                </a:solidFill>
              </a:rPr>
              <a:t>Javadoc</a:t>
            </a:r>
            <a:r>
              <a:rPr lang="en-US" sz="1600" dirty="0">
                <a:solidFill>
                  <a:schemeClr val="tx2"/>
                </a:solidFill>
              </a:rPr>
              <a:t> Target &amp; </a:t>
            </a:r>
            <a:r>
              <a:rPr lang="en-US" sz="1600" dirty="0" smtClean="0">
                <a:solidFill>
                  <a:schemeClr val="tx2"/>
                </a:solidFill>
              </a:rPr>
              <a:t>Tasks</a:t>
            </a:r>
          </a:p>
          <a:p>
            <a:endParaRPr lang="en-US" sz="1600" dirty="0" smtClean="0">
              <a:solidFill>
                <a:schemeClr val="tx2"/>
              </a:solidFill>
            </a:endParaRPr>
          </a:p>
          <a:p>
            <a:r>
              <a:rPr lang="en-US" sz="1200" b="0" dirty="0" smtClean="0">
                <a:solidFill>
                  <a:schemeClr val="bg1"/>
                </a:solidFill>
                <a:latin typeface="Bitstream Vera Sans Mono" pitchFamily="49" charset="0"/>
              </a:rPr>
              <a:t>	</a:t>
            </a:r>
            <a:r>
              <a:rPr lang="en-US" sz="1200" b="0" dirty="0" smtClean="0">
                <a:solidFill>
                  <a:schemeClr val="bg1"/>
                </a:solidFill>
              </a:rPr>
              <a:t>&lt;!-- </a:t>
            </a:r>
            <a:r>
              <a:rPr lang="en-US" sz="1200" b="0" dirty="0">
                <a:solidFill>
                  <a:schemeClr val="bg1"/>
                </a:solidFill>
              </a:rPr>
              <a:t>Generate </a:t>
            </a:r>
            <a:r>
              <a:rPr lang="en-US" sz="1200" b="0" dirty="0" err="1">
                <a:solidFill>
                  <a:schemeClr val="bg1"/>
                </a:solidFill>
              </a:rPr>
              <a:t>javadocs</a:t>
            </a:r>
            <a:r>
              <a:rPr lang="en-US" sz="1200" b="0" dirty="0">
                <a:solidFill>
                  <a:schemeClr val="bg1"/>
                </a:solidFill>
              </a:rPr>
              <a:t> for current project into ${</a:t>
            </a:r>
            <a:r>
              <a:rPr lang="en-US" sz="1200" b="0" dirty="0" err="1">
                <a:solidFill>
                  <a:schemeClr val="bg1"/>
                </a:solidFill>
              </a:rPr>
              <a:t>doc.dir</a:t>
            </a:r>
            <a:r>
              <a:rPr lang="en-US" sz="1200" b="0" dirty="0">
                <a:solidFill>
                  <a:schemeClr val="bg1"/>
                </a:solidFill>
              </a:rPr>
              <a:t>} --&gt;</a:t>
            </a:r>
          </a:p>
          <a:p>
            <a:r>
              <a:rPr lang="en-US" sz="1200" b="0" dirty="0">
                <a:solidFill>
                  <a:schemeClr val="bg1"/>
                </a:solidFill>
              </a:rPr>
              <a:t>  </a:t>
            </a:r>
            <a:r>
              <a:rPr lang="en-US" sz="1200" b="0" dirty="0" smtClean="0">
                <a:solidFill>
                  <a:schemeClr val="bg1"/>
                </a:solidFill>
              </a:rPr>
              <a:t>	&lt;</a:t>
            </a:r>
            <a:r>
              <a:rPr lang="en-US" sz="1200" b="0" dirty="0">
                <a:solidFill>
                  <a:schemeClr val="bg1"/>
                </a:solidFill>
              </a:rPr>
              <a:t>target name="doc" depends="</a:t>
            </a:r>
            <a:r>
              <a:rPr lang="en-US" sz="1200" b="0" dirty="0" err="1">
                <a:solidFill>
                  <a:schemeClr val="bg1"/>
                </a:solidFill>
              </a:rPr>
              <a:t>init</a:t>
            </a:r>
            <a:r>
              <a:rPr lang="en-US" sz="1200" b="0" dirty="0">
                <a:solidFill>
                  <a:schemeClr val="bg1"/>
                </a:solidFill>
              </a:rPr>
              <a:t>" description="generate documentation"&gt;</a:t>
            </a:r>
          </a:p>
          <a:p>
            <a:r>
              <a:rPr lang="en-US" sz="1200" b="0" dirty="0">
                <a:solidFill>
                  <a:schemeClr val="bg1"/>
                </a:solidFill>
              </a:rPr>
              <a:t>    </a:t>
            </a:r>
            <a:r>
              <a:rPr lang="en-US" sz="1200" b="0" dirty="0" smtClean="0">
                <a:solidFill>
                  <a:schemeClr val="bg1"/>
                </a:solidFill>
              </a:rPr>
              <a:t>		&lt;</a:t>
            </a:r>
            <a:r>
              <a:rPr lang="en-US" sz="1200" b="0" dirty="0" err="1">
                <a:solidFill>
                  <a:schemeClr val="bg1"/>
                </a:solidFill>
              </a:rPr>
              <a:t>javadoc</a:t>
            </a:r>
            <a:r>
              <a:rPr lang="en-US" sz="1200" b="0" dirty="0">
                <a:solidFill>
                  <a:schemeClr val="bg1"/>
                </a:solidFill>
              </a:rPr>
              <a:t> </a:t>
            </a:r>
            <a:r>
              <a:rPr lang="en-US" sz="1200" b="0" dirty="0" err="1">
                <a:solidFill>
                  <a:schemeClr val="bg1"/>
                </a:solidFill>
              </a:rPr>
              <a:t>sourcepath</a:t>
            </a:r>
            <a:r>
              <a:rPr lang="en-US" sz="1200" b="0" dirty="0">
                <a:solidFill>
                  <a:schemeClr val="bg1"/>
                </a:solidFill>
              </a:rPr>
              <a:t>="${</a:t>
            </a:r>
            <a:r>
              <a:rPr lang="en-US" sz="1200" b="0" dirty="0" err="1">
                <a:solidFill>
                  <a:schemeClr val="bg1"/>
                </a:solidFill>
              </a:rPr>
              <a:t>source.dir</a:t>
            </a:r>
            <a:r>
              <a:rPr lang="en-US" sz="1200" b="0" dirty="0">
                <a:solidFill>
                  <a:schemeClr val="bg1"/>
                </a:solidFill>
              </a:rPr>
              <a:t>}" </a:t>
            </a:r>
            <a:r>
              <a:rPr lang="en-US" sz="1200" b="0" dirty="0" err="1">
                <a:solidFill>
                  <a:schemeClr val="bg1"/>
                </a:solidFill>
              </a:rPr>
              <a:t>destdir</a:t>
            </a:r>
            <a:r>
              <a:rPr lang="en-US" sz="1200" b="0" dirty="0">
                <a:solidFill>
                  <a:schemeClr val="bg1"/>
                </a:solidFill>
              </a:rPr>
              <a:t>="${</a:t>
            </a:r>
            <a:r>
              <a:rPr lang="en-US" sz="1200" b="0" dirty="0" err="1">
                <a:solidFill>
                  <a:schemeClr val="bg1"/>
                </a:solidFill>
              </a:rPr>
              <a:t>doc.dir</a:t>
            </a:r>
            <a:r>
              <a:rPr lang="en-US" sz="1200" b="0" dirty="0">
                <a:solidFill>
                  <a:schemeClr val="bg1"/>
                </a:solidFill>
              </a:rPr>
              <a:t>}"/&gt;</a:t>
            </a:r>
          </a:p>
          <a:p>
            <a:r>
              <a:rPr lang="en-US" sz="1200" b="0" dirty="0">
                <a:solidFill>
                  <a:schemeClr val="bg1"/>
                </a:solidFill>
              </a:rPr>
              <a:t>  </a:t>
            </a:r>
            <a:r>
              <a:rPr lang="en-US" sz="1200" b="0" dirty="0" smtClean="0">
                <a:solidFill>
                  <a:schemeClr val="bg1"/>
                </a:solidFill>
              </a:rPr>
              <a:t>	&lt;/</a:t>
            </a:r>
            <a:r>
              <a:rPr lang="en-US" sz="1200" b="0" dirty="0">
                <a:solidFill>
                  <a:schemeClr val="bg1"/>
                </a:solidFill>
              </a:rPr>
              <a:t>target</a:t>
            </a:r>
            <a:r>
              <a:rPr lang="en-US" sz="1200" b="0" dirty="0" smtClean="0">
                <a:solidFill>
                  <a:schemeClr val="bg1"/>
                </a:solidFill>
              </a:rPr>
              <a:t>&gt;</a:t>
            </a:r>
          </a:p>
          <a:p>
            <a:endParaRPr lang="en-US" sz="1200" b="0" dirty="0">
              <a:solidFill>
                <a:schemeClr val="bg1"/>
              </a:solidFill>
              <a:latin typeface="Bitstream Vera Sans Mono" pitchFamily="49" charset="0"/>
            </a:endParaRPr>
          </a:p>
          <a:p>
            <a:r>
              <a:rPr lang="en-US" sz="1600" dirty="0">
                <a:solidFill>
                  <a:schemeClr val="tx2"/>
                </a:solidFill>
              </a:rPr>
              <a:t>Cleanup Target &amp; </a:t>
            </a:r>
            <a:r>
              <a:rPr lang="en-US" sz="1600" dirty="0" smtClean="0">
                <a:solidFill>
                  <a:schemeClr val="tx2"/>
                </a:solidFill>
              </a:rPr>
              <a:t>Tasks</a:t>
            </a:r>
          </a:p>
          <a:p>
            <a:endParaRPr lang="en-US" sz="1600" dirty="0" smtClean="0">
              <a:solidFill>
                <a:schemeClr val="tx2"/>
              </a:solidFill>
            </a:endParaRPr>
          </a:p>
          <a:p>
            <a:r>
              <a:rPr lang="en-US" sz="1200" dirty="0" smtClean="0">
                <a:latin typeface="Bitstream Vera Sans Mono" pitchFamily="49" charset="0"/>
              </a:rPr>
              <a:t>	</a:t>
            </a:r>
            <a:r>
              <a:rPr lang="en-US" sz="1200" b="0" dirty="0" smtClean="0">
                <a:solidFill>
                  <a:schemeClr val="bg1"/>
                </a:solidFill>
              </a:rPr>
              <a:t>&lt;!-- </a:t>
            </a:r>
            <a:r>
              <a:rPr lang="en-US" sz="1200" b="0" dirty="0">
                <a:solidFill>
                  <a:schemeClr val="bg1"/>
                </a:solidFill>
              </a:rPr>
              <a:t>Delete the build &amp; doc directories and </a:t>
            </a:r>
            <a:r>
              <a:rPr lang="en-US" sz="1200" b="0" dirty="0" err="1">
                <a:solidFill>
                  <a:schemeClr val="bg1"/>
                </a:solidFill>
              </a:rPr>
              <a:t>Emacs</a:t>
            </a:r>
            <a:r>
              <a:rPr lang="en-US" sz="1200" b="0" dirty="0">
                <a:solidFill>
                  <a:schemeClr val="bg1"/>
                </a:solidFill>
              </a:rPr>
              <a:t> backup (*~) files --&gt;</a:t>
            </a:r>
          </a:p>
          <a:p>
            <a:r>
              <a:rPr lang="en-US" sz="1200" b="0" dirty="0">
                <a:solidFill>
                  <a:schemeClr val="bg1"/>
                </a:solidFill>
              </a:rPr>
              <a:t>  </a:t>
            </a:r>
            <a:r>
              <a:rPr lang="en-US" sz="1200" b="0" dirty="0" smtClean="0">
                <a:solidFill>
                  <a:schemeClr val="bg1"/>
                </a:solidFill>
              </a:rPr>
              <a:t>	&lt;</a:t>
            </a:r>
            <a:r>
              <a:rPr lang="en-US" sz="1200" b="0" dirty="0">
                <a:solidFill>
                  <a:schemeClr val="bg1"/>
                </a:solidFill>
              </a:rPr>
              <a:t>target name="clean" description="tidy up the workspace"&gt;</a:t>
            </a:r>
          </a:p>
          <a:p>
            <a:r>
              <a:rPr lang="en-US" sz="1200" b="0" dirty="0">
                <a:solidFill>
                  <a:schemeClr val="bg1"/>
                </a:solidFill>
              </a:rPr>
              <a:t>    </a:t>
            </a:r>
            <a:r>
              <a:rPr lang="en-US" sz="1200" b="0" dirty="0" smtClean="0">
                <a:solidFill>
                  <a:schemeClr val="bg1"/>
                </a:solidFill>
              </a:rPr>
              <a:t>		&lt;</a:t>
            </a:r>
            <a:r>
              <a:rPr lang="en-US" sz="1200" b="0" dirty="0">
                <a:solidFill>
                  <a:schemeClr val="bg1"/>
                </a:solidFill>
              </a:rPr>
              <a:t>delete </a:t>
            </a:r>
            <a:r>
              <a:rPr lang="en-US" sz="1200" b="0" dirty="0" err="1">
                <a:solidFill>
                  <a:schemeClr val="bg1"/>
                </a:solidFill>
              </a:rPr>
              <a:t>dir</a:t>
            </a:r>
            <a:r>
              <a:rPr lang="en-US" sz="1200" b="0" dirty="0">
                <a:solidFill>
                  <a:schemeClr val="bg1"/>
                </a:solidFill>
              </a:rPr>
              <a:t>="${</a:t>
            </a:r>
            <a:r>
              <a:rPr lang="en-US" sz="1200" b="0" dirty="0" err="1">
                <a:solidFill>
                  <a:schemeClr val="bg1"/>
                </a:solidFill>
              </a:rPr>
              <a:t>build.dir</a:t>
            </a:r>
            <a:r>
              <a:rPr lang="en-US" sz="1200" b="0" dirty="0">
                <a:solidFill>
                  <a:schemeClr val="bg1"/>
                </a:solidFill>
              </a:rPr>
              <a:t>}"/&gt;</a:t>
            </a:r>
          </a:p>
          <a:p>
            <a:r>
              <a:rPr lang="en-US" sz="1200" b="0" dirty="0">
                <a:solidFill>
                  <a:schemeClr val="bg1"/>
                </a:solidFill>
              </a:rPr>
              <a:t>    </a:t>
            </a:r>
            <a:r>
              <a:rPr lang="en-US" sz="1200" b="0" dirty="0" smtClean="0">
                <a:solidFill>
                  <a:schemeClr val="bg1"/>
                </a:solidFill>
              </a:rPr>
              <a:t>		&lt;</a:t>
            </a:r>
            <a:r>
              <a:rPr lang="en-US" sz="1200" b="0" dirty="0">
                <a:solidFill>
                  <a:schemeClr val="bg1"/>
                </a:solidFill>
              </a:rPr>
              <a:t>delete </a:t>
            </a:r>
            <a:r>
              <a:rPr lang="en-US" sz="1200" b="0" dirty="0" err="1">
                <a:solidFill>
                  <a:schemeClr val="bg1"/>
                </a:solidFill>
              </a:rPr>
              <a:t>dir</a:t>
            </a:r>
            <a:r>
              <a:rPr lang="en-US" sz="1200" b="0" dirty="0">
                <a:solidFill>
                  <a:schemeClr val="bg1"/>
                </a:solidFill>
              </a:rPr>
              <a:t>="${</a:t>
            </a:r>
            <a:r>
              <a:rPr lang="en-US" sz="1200" b="0" dirty="0" err="1">
                <a:solidFill>
                  <a:schemeClr val="bg1"/>
                </a:solidFill>
              </a:rPr>
              <a:t>doc.dir</a:t>
            </a:r>
            <a:r>
              <a:rPr lang="en-US" sz="1200" b="0" dirty="0">
                <a:solidFill>
                  <a:schemeClr val="bg1"/>
                </a:solidFill>
              </a:rPr>
              <a:t>}"/&gt;</a:t>
            </a:r>
          </a:p>
          <a:p>
            <a:r>
              <a:rPr lang="en-US" sz="1200" b="0" dirty="0">
                <a:solidFill>
                  <a:schemeClr val="bg1"/>
                </a:solidFill>
              </a:rPr>
              <a:t>    </a:t>
            </a:r>
            <a:r>
              <a:rPr lang="en-US" sz="1200" b="0" dirty="0" smtClean="0">
                <a:solidFill>
                  <a:schemeClr val="bg1"/>
                </a:solidFill>
              </a:rPr>
              <a:t>		&lt;</a:t>
            </a:r>
            <a:r>
              <a:rPr lang="en-US" sz="1200" b="0" dirty="0">
                <a:solidFill>
                  <a:schemeClr val="bg1"/>
                </a:solidFill>
              </a:rPr>
              <a:t>delete&gt;</a:t>
            </a:r>
          </a:p>
          <a:p>
            <a:r>
              <a:rPr lang="en-US" sz="1200" b="0" dirty="0">
                <a:solidFill>
                  <a:schemeClr val="bg1"/>
                </a:solidFill>
              </a:rPr>
              <a:t>      </a:t>
            </a:r>
            <a:r>
              <a:rPr lang="en-US" sz="1200" b="0" dirty="0" smtClean="0">
                <a:solidFill>
                  <a:schemeClr val="bg1"/>
                </a:solidFill>
              </a:rPr>
              <a:t>		&lt;</a:t>
            </a:r>
            <a:r>
              <a:rPr lang="en-US" sz="1200" b="0" dirty="0" err="1">
                <a:solidFill>
                  <a:schemeClr val="bg1"/>
                </a:solidFill>
              </a:rPr>
              <a:t>fileset</a:t>
            </a:r>
            <a:r>
              <a:rPr lang="en-US" sz="1200" b="0" dirty="0">
                <a:solidFill>
                  <a:schemeClr val="bg1"/>
                </a:solidFill>
              </a:rPr>
              <a:t> </a:t>
            </a:r>
            <a:r>
              <a:rPr lang="en-US" sz="1200" b="0" dirty="0" err="1">
                <a:solidFill>
                  <a:schemeClr val="bg1"/>
                </a:solidFill>
              </a:rPr>
              <a:t>defaultexcludes</a:t>
            </a:r>
            <a:r>
              <a:rPr lang="en-US" sz="1200" b="0" dirty="0">
                <a:solidFill>
                  <a:schemeClr val="bg1"/>
                </a:solidFill>
              </a:rPr>
              <a:t>="no" </a:t>
            </a:r>
            <a:r>
              <a:rPr lang="en-US" sz="1200" b="0" dirty="0" err="1">
                <a:solidFill>
                  <a:schemeClr val="bg1"/>
                </a:solidFill>
              </a:rPr>
              <a:t>dir</a:t>
            </a:r>
            <a:r>
              <a:rPr lang="en-US" sz="1200" b="0" dirty="0">
                <a:solidFill>
                  <a:schemeClr val="bg1"/>
                </a:solidFill>
              </a:rPr>
              <a:t>="${</a:t>
            </a:r>
            <a:r>
              <a:rPr lang="en-US" sz="1200" b="0" dirty="0" err="1">
                <a:solidFill>
                  <a:schemeClr val="bg1"/>
                </a:solidFill>
              </a:rPr>
              <a:t>source.dir</a:t>
            </a:r>
            <a:r>
              <a:rPr lang="en-US" sz="1200" b="0" dirty="0">
                <a:solidFill>
                  <a:schemeClr val="bg1"/>
                </a:solidFill>
              </a:rPr>
              <a:t>}" includes="**/*~"/&gt;</a:t>
            </a:r>
          </a:p>
          <a:p>
            <a:r>
              <a:rPr lang="en-US" sz="1200" b="0" dirty="0">
                <a:solidFill>
                  <a:schemeClr val="bg1"/>
                </a:solidFill>
              </a:rPr>
              <a:t>   </a:t>
            </a:r>
            <a:r>
              <a:rPr lang="en-US" sz="1200" b="0" dirty="0" smtClean="0">
                <a:solidFill>
                  <a:schemeClr val="bg1"/>
                </a:solidFill>
              </a:rPr>
              <a:t>		 </a:t>
            </a:r>
            <a:r>
              <a:rPr lang="en-US" sz="1200" b="0" dirty="0">
                <a:solidFill>
                  <a:schemeClr val="bg1"/>
                </a:solidFill>
              </a:rPr>
              <a:t>&lt;/delete&gt;</a:t>
            </a:r>
          </a:p>
          <a:p>
            <a:r>
              <a:rPr lang="en-US" sz="1200" b="0" dirty="0">
                <a:solidFill>
                  <a:schemeClr val="bg1"/>
                </a:solidFill>
              </a:rPr>
              <a:t>  </a:t>
            </a:r>
            <a:r>
              <a:rPr lang="en-US" sz="1200" b="0" dirty="0" smtClean="0">
                <a:solidFill>
                  <a:schemeClr val="bg1"/>
                </a:solidFill>
              </a:rPr>
              <a:t>	&lt;/</a:t>
            </a:r>
            <a:r>
              <a:rPr lang="en-US" sz="1200" b="0" dirty="0">
                <a:solidFill>
                  <a:schemeClr val="bg1"/>
                </a:solidFill>
              </a:rPr>
              <a:t>target&gt;</a:t>
            </a:r>
          </a:p>
          <a:p>
            <a:endParaRPr lang="en-US" dirty="0"/>
          </a:p>
        </p:txBody>
      </p:sp>
    </p:spTree>
    <p:extLst>
      <p:ext uri="{BB962C8B-B14F-4D97-AF65-F5344CB8AC3E}">
        <p14:creationId xmlns:p14="http://schemas.microsoft.com/office/powerpoint/2010/main" val="1917444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70394" y="3084198"/>
            <a:ext cx="5524500" cy="615553"/>
          </a:xfrm>
        </p:spPr>
        <p:txBody>
          <a:bodyPr/>
          <a:lstStyle/>
          <a:p>
            <a:pPr algn="ctr"/>
            <a:r>
              <a:rPr lang="en-US" dirty="0" smtClean="0"/>
              <a:t>Demo</a:t>
            </a:r>
            <a:endParaRPr lang="en-US" dirty="0"/>
          </a:p>
        </p:txBody>
      </p:sp>
    </p:spTree>
    <p:extLst>
      <p:ext uri="{BB962C8B-B14F-4D97-AF65-F5344CB8AC3E}">
        <p14:creationId xmlns:p14="http://schemas.microsoft.com/office/powerpoint/2010/main" val="2628869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 </a:t>
            </a:r>
            <a:endParaRPr lang="en-US" dirty="0"/>
          </a:p>
        </p:txBody>
      </p:sp>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200389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6611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21286" y="2547960"/>
            <a:ext cx="5511800" cy="615553"/>
          </a:xfrm>
        </p:spPr>
        <p:txBody>
          <a:bodyPr/>
          <a:lstStyle/>
          <a:p>
            <a:pPr algn="ctr"/>
            <a:r>
              <a:rPr lang="en-US" dirty="0" smtClean="0"/>
              <a:t>Ant</a:t>
            </a:r>
            <a:endParaRPr lang="en-US" dirty="0"/>
          </a:p>
        </p:txBody>
      </p:sp>
      <p:sp>
        <p:nvSpPr>
          <p:cNvPr id="4" name="Title 2"/>
          <p:cNvSpPr txBox="1">
            <a:spLocks/>
          </p:cNvSpPr>
          <p:nvPr/>
        </p:nvSpPr>
        <p:spPr bwMode="gray">
          <a:xfrm>
            <a:off x="2971131" y="5068986"/>
            <a:ext cx="5511800" cy="61555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lang="en-US" sz="4000" b="1" kern="1200">
                <a:solidFill>
                  <a:schemeClr val="bg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a:lstStyle>
          <a:p>
            <a:pPr algn="ctr"/>
            <a:r>
              <a:rPr lang="en-US" dirty="0" smtClean="0"/>
              <a:t>Presenter</a:t>
            </a:r>
            <a:endParaRPr lang="en-US" dirty="0"/>
          </a:p>
        </p:txBody>
      </p:sp>
    </p:spTree>
    <p:extLst>
      <p:ext uri="{BB962C8B-B14F-4D97-AF65-F5344CB8AC3E}">
        <p14:creationId xmlns:p14="http://schemas.microsoft.com/office/powerpoint/2010/main" val="948638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xfrm>
            <a:off x="729408" y="1850495"/>
            <a:ext cx="3846512" cy="2077492"/>
          </a:xfrm>
        </p:spPr>
        <p:txBody>
          <a:bodyPr/>
          <a:lstStyle/>
          <a:p>
            <a:pPr marL="342900" indent="-342900">
              <a:lnSpc>
                <a:spcPct val="150000"/>
              </a:lnSpc>
              <a:buFont typeface="+mj-lt"/>
              <a:buAutoNum type="arabicPeriod"/>
            </a:pPr>
            <a:r>
              <a:rPr lang="en-US" dirty="0" err="1" smtClean="0">
                <a:solidFill>
                  <a:schemeClr val="bg1"/>
                </a:solidFill>
              </a:rPr>
              <a:t>Introduction</a:t>
            </a:r>
            <a:r>
              <a:rPr lang="en-US" dirty="0" err="1" smtClean="0"/>
              <a:t>nguage</a:t>
            </a:r>
            <a:r>
              <a:rPr lang="en-US" dirty="0" smtClean="0"/>
              <a:t> Introduction&gt;</a:t>
            </a:r>
          </a:p>
          <a:p>
            <a:pPr marL="342900" indent="-342900">
              <a:lnSpc>
                <a:spcPct val="150000"/>
              </a:lnSpc>
              <a:buFont typeface="+mj-lt"/>
              <a:buAutoNum type="arabicPeriod"/>
            </a:pPr>
            <a:r>
              <a:rPr lang="en-US" dirty="0" err="1" smtClean="0">
                <a:solidFill>
                  <a:schemeClr val="bg1"/>
                </a:solidFill>
              </a:rPr>
              <a:t>Installation</a:t>
            </a:r>
            <a:r>
              <a:rPr lang="en-US" dirty="0" err="1" smtClean="0"/>
              <a:t>es</a:t>
            </a:r>
            <a:r>
              <a:rPr lang="en-US" dirty="0" smtClean="0"/>
              <a:t>&gt;</a:t>
            </a:r>
          </a:p>
          <a:p>
            <a:pPr marL="342900" indent="-342900">
              <a:lnSpc>
                <a:spcPct val="150000"/>
              </a:lnSpc>
              <a:buFont typeface="+mj-lt"/>
              <a:buAutoNum type="arabicPeriod"/>
            </a:pPr>
            <a:r>
              <a:rPr lang="en-US" dirty="0">
                <a:solidFill>
                  <a:schemeClr val="bg1"/>
                </a:solidFill>
              </a:rPr>
              <a:t> </a:t>
            </a:r>
            <a:r>
              <a:rPr lang="en-US" dirty="0" smtClean="0">
                <a:solidFill>
                  <a:schemeClr val="bg1"/>
                </a:solidFill>
              </a:rPr>
              <a:t>Ant terminology</a:t>
            </a:r>
          </a:p>
          <a:p>
            <a:pPr marL="342900" indent="-342900">
              <a:lnSpc>
                <a:spcPct val="150000"/>
              </a:lnSpc>
              <a:buFont typeface="+mj-lt"/>
              <a:buAutoNum type="arabicPeriod"/>
            </a:pPr>
            <a:r>
              <a:rPr lang="en-US" dirty="0" smtClean="0">
                <a:solidFill>
                  <a:schemeClr val="bg1"/>
                </a:solidFill>
              </a:rPr>
              <a:t>Core Ant tasks</a:t>
            </a:r>
          </a:p>
          <a:p>
            <a:pPr marL="342900" indent="-342900">
              <a:lnSpc>
                <a:spcPct val="150000"/>
              </a:lnSpc>
              <a:buFont typeface="+mj-lt"/>
              <a:buAutoNum type="arabicPeriod"/>
            </a:pPr>
            <a:r>
              <a:rPr lang="en-US" dirty="0">
                <a:solidFill>
                  <a:schemeClr val="bg1"/>
                </a:solidFill>
              </a:rPr>
              <a:t> </a:t>
            </a:r>
            <a:r>
              <a:rPr lang="en-US" dirty="0" smtClean="0">
                <a:solidFill>
                  <a:schemeClr val="bg1"/>
                </a:solidFill>
              </a:rPr>
              <a:t>Demo</a:t>
            </a:r>
          </a:p>
        </p:txBody>
      </p:sp>
      <p:sp>
        <p:nvSpPr>
          <p:cNvPr id="4" name="Title 3"/>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4245354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738664"/>
          </a:xfrm>
        </p:spPr>
        <p:txBody>
          <a:bodyPr/>
          <a:lstStyle/>
          <a:p>
            <a:pPr marL="342900" indent="-342900">
              <a:lnSpc>
                <a:spcPct val="150000"/>
              </a:lnSpc>
            </a:pPr>
            <a:r>
              <a:rPr lang="en-US" dirty="0" smtClean="0"/>
              <a:t>Introduction</a:t>
            </a:r>
            <a:endParaRPr lang="en-US" dirty="0"/>
          </a:p>
        </p:txBody>
      </p:sp>
      <p:sp>
        <p:nvSpPr>
          <p:cNvPr id="7" name="TextBox 6"/>
          <p:cNvSpPr txBox="1"/>
          <p:nvPr/>
        </p:nvSpPr>
        <p:spPr>
          <a:xfrm>
            <a:off x="437892" y="1590647"/>
            <a:ext cx="8216721" cy="448738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463550" indent="-463550">
              <a:lnSpc>
                <a:spcPct val="110000"/>
              </a:lnSpc>
              <a:defRPr/>
            </a:pPr>
            <a:r>
              <a:rPr lang="en-US" b="1" dirty="0">
                <a:solidFill>
                  <a:schemeClr val="bg1"/>
                </a:solidFill>
                <a:cs typeface="Calibri" pitchFamily="34" charset="0"/>
              </a:rPr>
              <a:t>What is </a:t>
            </a:r>
            <a:r>
              <a:rPr lang="en-US" b="1" dirty="0" smtClean="0">
                <a:solidFill>
                  <a:schemeClr val="bg1"/>
                </a:solidFill>
                <a:cs typeface="Calibri" pitchFamily="34" charset="0"/>
              </a:rPr>
              <a:t>Ant?</a:t>
            </a:r>
          </a:p>
          <a:p>
            <a:pPr marL="463550" indent="-463550">
              <a:lnSpc>
                <a:spcPct val="110000"/>
              </a:lnSpc>
              <a:defRPr/>
            </a:pPr>
            <a:endParaRPr lang="en-US" b="1" dirty="0">
              <a:solidFill>
                <a:schemeClr val="bg1"/>
              </a:solidFill>
              <a:cs typeface="Calibri" pitchFamily="34" charset="0"/>
            </a:endParaRPr>
          </a:p>
          <a:p>
            <a:pPr lvl="1" fontAlgn="auto">
              <a:spcAft>
                <a:spcPts val="0"/>
              </a:spcAft>
              <a:buFont typeface="Arial" pitchFamily="34" charset="0"/>
              <a:buChar char="•"/>
              <a:defRPr/>
            </a:pPr>
            <a:r>
              <a:rPr lang="en-US" dirty="0" smtClean="0">
                <a:solidFill>
                  <a:schemeClr val="bg1"/>
                </a:solidFill>
              </a:rPr>
              <a:t>Ant is a Java-based build tool with the full portability of pure java code</a:t>
            </a:r>
            <a:endParaRPr lang="en-US" dirty="0">
              <a:solidFill>
                <a:schemeClr val="bg1"/>
              </a:solidFill>
            </a:endParaRPr>
          </a:p>
          <a:p>
            <a:pPr lvl="1" fontAlgn="auto">
              <a:spcAft>
                <a:spcPts val="0"/>
              </a:spcAft>
              <a:buFont typeface="Arial" pitchFamily="34" charset="0"/>
              <a:buChar char="•"/>
              <a:defRPr/>
            </a:pPr>
            <a:r>
              <a:rPr lang="en-US" i="1" dirty="0" smtClean="0">
                <a:solidFill>
                  <a:schemeClr val="bg1"/>
                </a:solidFill>
              </a:rPr>
              <a:t> </a:t>
            </a:r>
            <a:r>
              <a:rPr lang="en-US" dirty="0" smtClean="0">
                <a:solidFill>
                  <a:schemeClr val="bg1"/>
                </a:solidFill>
              </a:rPr>
              <a:t>Ant stands for  </a:t>
            </a:r>
            <a:r>
              <a:rPr lang="en-US" b="1" dirty="0" smtClean="0">
                <a:solidFill>
                  <a:schemeClr val="bg1"/>
                </a:solidFill>
              </a:rPr>
              <a:t>Another Neat Tool</a:t>
            </a:r>
          </a:p>
          <a:p>
            <a:pPr lvl="1" fontAlgn="auto">
              <a:spcAft>
                <a:spcPts val="0"/>
              </a:spcAft>
              <a:buFont typeface="Arial" pitchFamily="34" charset="0"/>
              <a:buChar char="•"/>
              <a:defRPr/>
            </a:pPr>
            <a:r>
              <a:rPr lang="en-US" b="1" dirty="0">
                <a:solidFill>
                  <a:schemeClr val="bg1"/>
                </a:solidFill>
              </a:rPr>
              <a:t> </a:t>
            </a:r>
            <a:r>
              <a:rPr lang="en-US" dirty="0" smtClean="0">
                <a:solidFill>
                  <a:schemeClr val="bg1"/>
                </a:solidFill>
              </a:rPr>
              <a:t>Ant is implemented in java</a:t>
            </a:r>
          </a:p>
          <a:p>
            <a:pPr lvl="1" fontAlgn="auto">
              <a:spcAft>
                <a:spcPts val="0"/>
              </a:spcAft>
              <a:buFont typeface="Arial" pitchFamily="34" charset="0"/>
              <a:buChar char="•"/>
              <a:defRPr/>
            </a:pPr>
            <a:r>
              <a:rPr lang="en-US" b="1" dirty="0">
                <a:solidFill>
                  <a:schemeClr val="bg1"/>
                </a:solidFill>
              </a:rPr>
              <a:t> </a:t>
            </a:r>
            <a:r>
              <a:rPr lang="en-US" dirty="0" smtClean="0">
                <a:solidFill>
                  <a:schemeClr val="bg1"/>
                </a:solidFill>
              </a:rPr>
              <a:t>Ant is open source, maintained by Apache</a:t>
            </a:r>
          </a:p>
          <a:p>
            <a:pPr lvl="1" fontAlgn="auto">
              <a:spcAft>
                <a:spcPts val="0"/>
              </a:spcAft>
              <a:buFont typeface="Arial" pitchFamily="34" charset="0"/>
              <a:buChar char="•"/>
              <a:defRPr/>
            </a:pPr>
            <a:r>
              <a:rPr lang="en-US" b="1" dirty="0">
                <a:solidFill>
                  <a:schemeClr val="bg1"/>
                </a:solidFill>
              </a:rPr>
              <a:t> </a:t>
            </a:r>
            <a:r>
              <a:rPr lang="en-US" dirty="0" smtClean="0">
                <a:solidFill>
                  <a:schemeClr val="bg1"/>
                </a:solidFill>
              </a:rPr>
              <a:t>Ant is cross platform and portable</a:t>
            </a:r>
          </a:p>
          <a:p>
            <a:pPr lvl="1" fontAlgn="auto">
              <a:spcAft>
                <a:spcPts val="0"/>
              </a:spcAft>
              <a:buFont typeface="Arial" pitchFamily="34" charset="0"/>
              <a:buChar char="•"/>
              <a:defRPr/>
            </a:pPr>
            <a:r>
              <a:rPr lang="en-US" dirty="0">
                <a:solidFill>
                  <a:schemeClr val="bg1"/>
                </a:solidFill>
              </a:rPr>
              <a:t> </a:t>
            </a:r>
            <a:r>
              <a:rPr lang="en-US" dirty="0" smtClean="0">
                <a:solidFill>
                  <a:schemeClr val="bg1"/>
                </a:solidFill>
              </a:rPr>
              <a:t>Ant is OS and language neutral</a:t>
            </a:r>
          </a:p>
          <a:p>
            <a:pPr lvl="1" fontAlgn="auto">
              <a:spcAft>
                <a:spcPts val="0"/>
              </a:spcAft>
              <a:defRPr/>
            </a:pPr>
            <a:endParaRPr lang="en-US" dirty="0" smtClean="0">
              <a:solidFill>
                <a:schemeClr val="bg1"/>
              </a:solidFill>
            </a:endParaRPr>
          </a:p>
          <a:p>
            <a:pPr fontAlgn="auto">
              <a:spcAft>
                <a:spcPts val="0"/>
              </a:spcAft>
              <a:defRPr/>
            </a:pPr>
            <a:r>
              <a:rPr lang="en-US" b="1" dirty="0" smtClean="0">
                <a:solidFill>
                  <a:schemeClr val="bg1"/>
                </a:solidFill>
              </a:rPr>
              <a:t>What can Ant do?</a:t>
            </a:r>
          </a:p>
          <a:p>
            <a:pPr marL="742950" lvl="1" indent="-285750" fontAlgn="auto">
              <a:spcAft>
                <a:spcPts val="0"/>
              </a:spcAft>
              <a:buFont typeface="Arial" pitchFamily="34" charset="0"/>
              <a:buChar char="•"/>
              <a:defRPr/>
            </a:pPr>
            <a:r>
              <a:rPr lang="en-US" b="1" dirty="0" smtClean="0">
                <a:solidFill>
                  <a:schemeClr val="bg1"/>
                </a:solidFill>
              </a:rPr>
              <a:t> </a:t>
            </a:r>
            <a:r>
              <a:rPr lang="en-US" dirty="0" smtClean="0">
                <a:solidFill>
                  <a:schemeClr val="bg1"/>
                </a:solidFill>
              </a:rPr>
              <a:t>Ant can compile source code</a:t>
            </a:r>
          </a:p>
          <a:p>
            <a:pPr marL="742950" lvl="1" indent="-285750" fontAlgn="auto">
              <a:spcAft>
                <a:spcPts val="0"/>
              </a:spcAft>
              <a:buFont typeface="Arial" pitchFamily="34" charset="0"/>
              <a:buChar char="•"/>
              <a:defRPr/>
            </a:pPr>
            <a:r>
              <a:rPr lang="en-US" dirty="0">
                <a:solidFill>
                  <a:schemeClr val="bg1"/>
                </a:solidFill>
              </a:rPr>
              <a:t> </a:t>
            </a:r>
            <a:r>
              <a:rPr lang="en-US" dirty="0" smtClean="0">
                <a:solidFill>
                  <a:schemeClr val="bg1"/>
                </a:solidFill>
              </a:rPr>
              <a:t>Ant can run test cases </a:t>
            </a:r>
            <a:endParaRPr lang="en-US" dirty="0">
              <a:solidFill>
                <a:schemeClr val="bg1"/>
              </a:solidFill>
            </a:endParaRPr>
          </a:p>
          <a:p>
            <a:pPr marL="1200150" lvl="2" indent="-285750" fontAlgn="auto">
              <a:spcAft>
                <a:spcPts val="0"/>
              </a:spcAft>
              <a:buFont typeface="Arial" pitchFamily="34" charset="0"/>
              <a:buChar char="•"/>
              <a:defRPr/>
            </a:pPr>
            <a:r>
              <a:rPr lang="en-US" dirty="0">
                <a:solidFill>
                  <a:schemeClr val="bg1"/>
                </a:solidFill>
              </a:rPr>
              <a:t>Junit3, Junit4, </a:t>
            </a:r>
            <a:r>
              <a:rPr lang="en-US" dirty="0" err="1">
                <a:solidFill>
                  <a:schemeClr val="bg1"/>
                </a:solidFill>
              </a:rPr>
              <a:t>TestNG</a:t>
            </a:r>
            <a:r>
              <a:rPr lang="en-US" dirty="0">
                <a:solidFill>
                  <a:schemeClr val="bg1"/>
                </a:solidFill>
              </a:rPr>
              <a:t> or any arbitrary test application </a:t>
            </a:r>
            <a:endParaRPr lang="en-US" dirty="0" smtClean="0">
              <a:solidFill>
                <a:schemeClr val="bg1"/>
              </a:solidFill>
            </a:endParaRPr>
          </a:p>
          <a:p>
            <a:pPr marL="742950" lvl="1" indent="-285750" fontAlgn="auto">
              <a:spcAft>
                <a:spcPts val="0"/>
              </a:spcAft>
              <a:buFont typeface="Arial" pitchFamily="34" charset="0"/>
              <a:buChar char="•"/>
              <a:defRPr/>
            </a:pPr>
            <a:r>
              <a:rPr lang="en-US" dirty="0">
                <a:solidFill>
                  <a:schemeClr val="bg1"/>
                </a:solidFill>
              </a:rPr>
              <a:t> </a:t>
            </a:r>
            <a:r>
              <a:rPr lang="en-US" dirty="0" smtClean="0">
                <a:solidFill>
                  <a:schemeClr val="bg1"/>
                </a:solidFill>
              </a:rPr>
              <a:t>Ant can package compiled code and resources</a:t>
            </a:r>
          </a:p>
          <a:p>
            <a:pPr marL="1200150" lvl="2" indent="-285750" fontAlgn="auto">
              <a:spcAft>
                <a:spcPts val="0"/>
              </a:spcAft>
              <a:buFont typeface="Arial" pitchFamily="34" charset="0"/>
              <a:buChar char="•"/>
              <a:defRPr/>
            </a:pPr>
            <a:r>
              <a:rPr lang="en-US" dirty="0" smtClean="0">
                <a:solidFill>
                  <a:schemeClr val="bg1"/>
                </a:solidFill>
              </a:rPr>
              <a:t>Jars, wars, ears, tars and zip</a:t>
            </a:r>
          </a:p>
          <a:p>
            <a:pPr fontAlgn="auto">
              <a:spcAft>
                <a:spcPts val="0"/>
              </a:spcAft>
              <a:buFont typeface="Arial" pitchFamily="34" charset="0"/>
              <a:buChar char="•"/>
              <a:defRPr/>
            </a:pPr>
            <a:endParaRPr lang="en-US" dirty="0"/>
          </a:p>
        </p:txBody>
      </p:sp>
    </p:spTree>
    <p:extLst>
      <p:ext uri="{BB962C8B-B14F-4D97-AF65-F5344CB8AC3E}">
        <p14:creationId xmlns:p14="http://schemas.microsoft.com/office/powerpoint/2010/main" val="2596341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738664"/>
          </a:xfrm>
        </p:spPr>
        <p:txBody>
          <a:bodyPr/>
          <a:lstStyle/>
          <a:p>
            <a:pPr marL="342900" indent="-342900">
              <a:lnSpc>
                <a:spcPct val="150000"/>
              </a:lnSpc>
            </a:pPr>
            <a:r>
              <a:rPr lang="en-US" dirty="0" smtClean="0"/>
              <a:t>Installation</a:t>
            </a:r>
            <a:endParaRPr lang="en-US" dirty="0"/>
          </a:p>
        </p:txBody>
      </p:sp>
      <p:sp>
        <p:nvSpPr>
          <p:cNvPr id="3" name="Text Placeholder 2"/>
          <p:cNvSpPr>
            <a:spLocks noGrp="1"/>
          </p:cNvSpPr>
          <p:nvPr>
            <p:ph type="body" sz="quarter" idx="10"/>
          </p:nvPr>
        </p:nvSpPr>
        <p:spPr>
          <a:xfrm>
            <a:off x="481012" y="1971674"/>
            <a:ext cx="8224838" cy="2769989"/>
          </a:xfrm>
        </p:spPr>
        <p:txBody>
          <a:bodyPr/>
          <a:lstStyle/>
          <a:p>
            <a:r>
              <a:rPr lang="en-US" dirty="0" smtClean="0">
                <a:solidFill>
                  <a:schemeClr val="bg1"/>
                </a:solidFill>
              </a:rPr>
              <a:t>Download Apache Ant zip </a:t>
            </a:r>
          </a:p>
          <a:p>
            <a:pPr marL="0" indent="0">
              <a:buNone/>
            </a:pPr>
            <a:r>
              <a:rPr lang="en-US" dirty="0" smtClean="0">
                <a:solidFill>
                  <a:schemeClr val="bg1"/>
                </a:solidFill>
              </a:rPr>
              <a:t>	</a:t>
            </a:r>
            <a:r>
              <a:rPr lang="en-US" dirty="0">
                <a:hlinkClick r:id="rId2"/>
              </a:rPr>
              <a:t>http</a:t>
            </a:r>
            <a:r>
              <a:rPr lang="en-US" dirty="0" smtClean="0">
                <a:hlinkClick r:id="rId2"/>
              </a:rPr>
              <a:t>://ant.apache.org/bindownload.cgi</a:t>
            </a:r>
            <a:r>
              <a:rPr lang="en-US" dirty="0" smtClean="0"/>
              <a:t> </a:t>
            </a:r>
            <a:r>
              <a:rPr lang="en-US" dirty="0" smtClean="0"/>
              <a:t>  </a:t>
            </a:r>
            <a:endParaRPr lang="en-US" dirty="0" smtClean="0"/>
          </a:p>
          <a:p>
            <a:r>
              <a:rPr lang="en-US" dirty="0" smtClean="0">
                <a:solidFill>
                  <a:schemeClr val="bg1"/>
                </a:solidFill>
              </a:rPr>
              <a:t> Unzip downloaded file into a directory</a:t>
            </a:r>
          </a:p>
          <a:p>
            <a:r>
              <a:rPr lang="en-US" dirty="0" smtClean="0">
                <a:solidFill>
                  <a:schemeClr val="bg1"/>
                </a:solidFill>
              </a:rPr>
              <a:t>Setup environment variables </a:t>
            </a:r>
          </a:p>
          <a:p>
            <a:pPr lvl="3"/>
            <a:r>
              <a:rPr lang="en-US" dirty="0" smtClean="0">
                <a:solidFill>
                  <a:schemeClr val="bg1"/>
                </a:solidFill>
              </a:rPr>
              <a:t>Define  ANT_HOME to be the location where Ant was unzipped</a:t>
            </a:r>
          </a:p>
          <a:p>
            <a:pPr lvl="3"/>
            <a:r>
              <a:rPr lang="en-US" dirty="0">
                <a:solidFill>
                  <a:schemeClr val="bg1"/>
                </a:solidFill>
              </a:rPr>
              <a:t> </a:t>
            </a:r>
            <a:r>
              <a:rPr lang="en-US" dirty="0" smtClean="0">
                <a:solidFill>
                  <a:schemeClr val="bg1"/>
                </a:solidFill>
              </a:rPr>
              <a:t>Define JAVA_HOME to be location where JDK </a:t>
            </a:r>
            <a:r>
              <a:rPr lang="en-US" dirty="0">
                <a:solidFill>
                  <a:schemeClr val="bg1"/>
                </a:solidFill>
              </a:rPr>
              <a:t> </a:t>
            </a:r>
            <a:r>
              <a:rPr lang="en-US" dirty="0" smtClean="0">
                <a:solidFill>
                  <a:schemeClr val="bg1"/>
                </a:solidFill>
              </a:rPr>
              <a:t>is installed </a:t>
            </a:r>
            <a:endParaRPr lang="en-US" dirty="0" smtClean="0">
              <a:solidFill>
                <a:schemeClr val="bg1"/>
              </a:solidFill>
            </a:endParaRPr>
          </a:p>
          <a:p>
            <a:pPr lvl="3"/>
            <a:r>
              <a:rPr lang="en-US" dirty="0">
                <a:solidFill>
                  <a:schemeClr val="bg1"/>
                </a:solidFill>
              </a:rPr>
              <a:t> </a:t>
            </a:r>
            <a:r>
              <a:rPr lang="en-US" dirty="0" smtClean="0">
                <a:solidFill>
                  <a:schemeClr val="bg1"/>
                </a:solidFill>
              </a:rPr>
              <a:t>Append %ANT_HOME%\bin to the PATH</a:t>
            </a:r>
            <a:endParaRPr lang="en-US" dirty="0" smtClean="0">
              <a:solidFill>
                <a:schemeClr val="bg1"/>
              </a:solidFill>
            </a:endParaRPr>
          </a:p>
          <a:p>
            <a:pPr marL="290513" lvl="1" indent="-290513">
              <a:buSzPct val="120000"/>
            </a:pPr>
            <a:r>
              <a:rPr lang="en-US" dirty="0" smtClean="0">
                <a:solidFill>
                  <a:schemeClr val="bg1"/>
                </a:solidFill>
              </a:rPr>
              <a:t> Verify maven installation using </a:t>
            </a:r>
            <a:r>
              <a:rPr lang="en-US" dirty="0" smtClean="0">
                <a:solidFill>
                  <a:schemeClr val="bg1"/>
                </a:solidFill>
              </a:rPr>
              <a:t>ant command </a:t>
            </a:r>
            <a:endParaRPr lang="en-US" dirty="0" smtClean="0">
              <a:solidFill>
                <a:schemeClr val="bg1"/>
              </a:solidFill>
            </a:endParaRPr>
          </a:p>
          <a:p>
            <a:pPr marL="0" indent="0">
              <a:buNone/>
            </a:pPr>
            <a:endParaRPr lang="en-US" dirty="0" smtClean="0">
              <a:solidFill>
                <a:schemeClr val="bg1"/>
              </a:solidFill>
            </a:endParaRPr>
          </a:p>
          <a:p>
            <a:endParaRPr lang="en-US" dirty="0"/>
          </a:p>
        </p:txBody>
      </p:sp>
    </p:spTree>
    <p:extLst>
      <p:ext uri="{BB962C8B-B14F-4D97-AF65-F5344CB8AC3E}">
        <p14:creationId xmlns:p14="http://schemas.microsoft.com/office/powerpoint/2010/main" val="4222426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Build File</a:t>
            </a:r>
          </a:p>
        </p:txBody>
      </p:sp>
      <p:sp>
        <p:nvSpPr>
          <p:cNvPr id="3" name="Text Placeholder 2"/>
          <p:cNvSpPr>
            <a:spLocks noGrp="1"/>
          </p:cNvSpPr>
          <p:nvPr>
            <p:ph type="body" sz="quarter" idx="10"/>
          </p:nvPr>
        </p:nvSpPr>
        <p:spPr>
          <a:xfrm>
            <a:off x="481012" y="1326524"/>
            <a:ext cx="8224838" cy="4520484"/>
          </a:xfrm>
        </p:spPr>
        <p:txBody>
          <a:bodyPr/>
          <a:lstStyle/>
          <a:p>
            <a:r>
              <a:rPr lang="en-US" dirty="0">
                <a:solidFill>
                  <a:schemeClr val="bg1"/>
                </a:solidFill>
              </a:rPr>
              <a:t>Ant’s build files are written in XML</a:t>
            </a:r>
          </a:p>
          <a:p>
            <a:pPr lvl="2"/>
            <a:r>
              <a:rPr lang="en-US" dirty="0">
                <a:solidFill>
                  <a:schemeClr val="bg1"/>
                </a:solidFill>
              </a:rPr>
              <a:t>Convention is to call file build.xml</a:t>
            </a:r>
          </a:p>
          <a:p>
            <a:r>
              <a:rPr lang="en-US" dirty="0">
                <a:solidFill>
                  <a:schemeClr val="bg1"/>
                </a:solidFill>
              </a:rPr>
              <a:t>Each build file contains</a:t>
            </a:r>
          </a:p>
          <a:p>
            <a:pPr lvl="2"/>
            <a:r>
              <a:rPr lang="en-US" dirty="0">
                <a:solidFill>
                  <a:schemeClr val="bg1"/>
                </a:solidFill>
              </a:rPr>
              <a:t>A project</a:t>
            </a:r>
          </a:p>
          <a:p>
            <a:pPr lvl="2"/>
            <a:r>
              <a:rPr lang="en-US" dirty="0">
                <a:solidFill>
                  <a:schemeClr val="bg1"/>
                </a:solidFill>
              </a:rPr>
              <a:t>At least 1 target</a:t>
            </a:r>
          </a:p>
          <a:p>
            <a:r>
              <a:rPr lang="en-US" dirty="0">
                <a:solidFill>
                  <a:schemeClr val="bg1"/>
                </a:solidFill>
              </a:rPr>
              <a:t>Targets are composed of some number of tasks</a:t>
            </a:r>
          </a:p>
          <a:p>
            <a:r>
              <a:rPr lang="en-US" dirty="0">
                <a:solidFill>
                  <a:schemeClr val="bg1"/>
                </a:solidFill>
              </a:rPr>
              <a:t>Build files may also contain properties</a:t>
            </a:r>
          </a:p>
          <a:p>
            <a:r>
              <a:rPr lang="en-US" dirty="0" smtClean="0">
                <a:solidFill>
                  <a:schemeClr val="bg1"/>
                </a:solidFill>
              </a:rPr>
              <a:t>Comments </a:t>
            </a:r>
            <a:r>
              <a:rPr lang="en-US" dirty="0">
                <a:solidFill>
                  <a:schemeClr val="bg1"/>
                </a:solidFill>
              </a:rPr>
              <a:t>are within </a:t>
            </a:r>
            <a:r>
              <a:rPr lang="en-US" dirty="0">
                <a:solidFill>
                  <a:schemeClr val="bg1"/>
                </a:solidFill>
                <a:latin typeface="Bitstream Vera Sans" pitchFamily="34" charset="0"/>
              </a:rPr>
              <a:t>&lt;!-- --&gt;</a:t>
            </a:r>
            <a:r>
              <a:rPr lang="en-US" dirty="0">
                <a:solidFill>
                  <a:schemeClr val="bg1"/>
                </a:solidFill>
              </a:rPr>
              <a:t> </a:t>
            </a:r>
            <a:r>
              <a:rPr lang="en-US" dirty="0" smtClean="0">
                <a:solidFill>
                  <a:schemeClr val="bg1"/>
                </a:solidFill>
              </a:rPr>
              <a:t>blocks</a:t>
            </a:r>
          </a:p>
          <a:p>
            <a:r>
              <a:rPr lang="en-US" b="1" dirty="0" smtClean="0">
                <a:solidFill>
                  <a:srgbClr val="C00000"/>
                </a:solidFill>
              </a:rPr>
              <a:t>Ant project: </a:t>
            </a:r>
            <a:r>
              <a:rPr lang="en-US" dirty="0" smtClean="0">
                <a:solidFill>
                  <a:schemeClr val="bg1"/>
                </a:solidFill>
              </a:rPr>
              <a:t>a collection of named targets that  can run in any order depending on the time stamps of the files in the system. Each build file contains one project. </a:t>
            </a:r>
          </a:p>
          <a:p>
            <a:r>
              <a:rPr lang="en-US" b="1" dirty="0" smtClean="0">
                <a:solidFill>
                  <a:srgbClr val="C00000"/>
                </a:solidFill>
              </a:rPr>
              <a:t>Ant target: </a:t>
            </a:r>
            <a:r>
              <a:rPr lang="en-US" dirty="0" smtClean="0">
                <a:solidFill>
                  <a:schemeClr val="bg1"/>
                </a:solidFill>
              </a:rPr>
              <a:t>a fixed series of tasks in a specified order that can depend on any other named tasks.</a:t>
            </a:r>
          </a:p>
          <a:p>
            <a:r>
              <a:rPr lang="en-US" b="1" dirty="0" smtClean="0">
                <a:solidFill>
                  <a:srgbClr val="C00000"/>
                </a:solidFill>
              </a:rPr>
              <a:t>Ant task: </a:t>
            </a:r>
            <a:r>
              <a:rPr lang="en-US" dirty="0" smtClean="0">
                <a:solidFill>
                  <a:schemeClr val="bg1"/>
                </a:solidFill>
              </a:rPr>
              <a:t>something that ant can execute such as a compile, copy or replace.</a:t>
            </a:r>
            <a:endParaRPr lang="en-US" dirty="0">
              <a:solidFill>
                <a:schemeClr val="bg1"/>
              </a:solidFill>
            </a:endParaRPr>
          </a:p>
          <a:p>
            <a:endParaRPr lang="en-US" dirty="0"/>
          </a:p>
        </p:txBody>
      </p:sp>
    </p:spTree>
    <p:extLst>
      <p:ext uri="{BB962C8B-B14F-4D97-AF65-F5344CB8AC3E}">
        <p14:creationId xmlns:p14="http://schemas.microsoft.com/office/powerpoint/2010/main" val="748006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28034" y="3644721"/>
            <a:ext cx="7972022" cy="2421228"/>
          </a:xfrm>
          <a:prstGeom prst="rect">
            <a:avLst/>
          </a:prstGeom>
          <a:solidFill>
            <a:schemeClr val="tx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a:xfrm>
            <a:off x="481022" y="566738"/>
            <a:ext cx="8224837" cy="647421"/>
          </a:xfrm>
        </p:spPr>
        <p:txBody>
          <a:bodyPr/>
          <a:lstStyle/>
          <a:p>
            <a:pPr marL="342900" indent="-342900">
              <a:lnSpc>
                <a:spcPct val="150000"/>
              </a:lnSpc>
            </a:pPr>
            <a:r>
              <a:rPr lang="en-US" dirty="0" smtClean="0"/>
              <a:t> </a:t>
            </a:r>
            <a:r>
              <a:rPr lang="en-US" dirty="0" smtClean="0"/>
              <a:t>Project</a:t>
            </a:r>
            <a:endParaRPr lang="en-US" dirty="0"/>
          </a:p>
        </p:txBody>
      </p:sp>
      <p:sp>
        <p:nvSpPr>
          <p:cNvPr id="3" name="Text Placeholder 2"/>
          <p:cNvSpPr>
            <a:spLocks noGrp="1"/>
          </p:cNvSpPr>
          <p:nvPr>
            <p:ph type="body" sz="quarter" idx="10"/>
          </p:nvPr>
        </p:nvSpPr>
        <p:spPr>
          <a:xfrm>
            <a:off x="481012" y="1365162"/>
            <a:ext cx="8224838" cy="4930581"/>
          </a:xfrm>
        </p:spPr>
        <p:txBody>
          <a:bodyPr/>
          <a:lstStyle/>
          <a:p>
            <a:pPr>
              <a:lnSpc>
                <a:spcPct val="90000"/>
              </a:lnSpc>
            </a:pPr>
            <a:r>
              <a:rPr lang="en-US" dirty="0" smtClean="0">
                <a:solidFill>
                  <a:schemeClr val="bg1"/>
                </a:solidFill>
              </a:rPr>
              <a:t>Projects </a:t>
            </a:r>
            <a:r>
              <a:rPr lang="en-US" dirty="0">
                <a:solidFill>
                  <a:schemeClr val="bg1"/>
                </a:solidFill>
              </a:rPr>
              <a:t>tags typically contain 3 attributes</a:t>
            </a:r>
          </a:p>
          <a:p>
            <a:pPr lvl="2">
              <a:lnSpc>
                <a:spcPct val="90000"/>
              </a:lnSpc>
              <a:buFont typeface="Wingdings" pitchFamily="2" charset="2"/>
              <a:buChar char="Ø"/>
            </a:pPr>
            <a:r>
              <a:rPr lang="en-US" dirty="0">
                <a:solidFill>
                  <a:schemeClr val="bg1"/>
                </a:solidFill>
              </a:rPr>
              <a:t>name – a logical name for the project</a:t>
            </a:r>
          </a:p>
          <a:p>
            <a:pPr lvl="2">
              <a:lnSpc>
                <a:spcPct val="90000"/>
              </a:lnSpc>
              <a:buFont typeface="Wingdings" pitchFamily="2" charset="2"/>
              <a:buChar char="Ø"/>
            </a:pPr>
            <a:r>
              <a:rPr lang="en-US" dirty="0">
                <a:solidFill>
                  <a:schemeClr val="bg1"/>
                </a:solidFill>
              </a:rPr>
              <a:t>default – the default target to </a:t>
            </a:r>
            <a:r>
              <a:rPr lang="en-US" dirty="0" smtClean="0">
                <a:solidFill>
                  <a:schemeClr val="bg1"/>
                </a:solidFill>
              </a:rPr>
              <a:t>execute</a:t>
            </a:r>
          </a:p>
          <a:p>
            <a:pPr lvl="2">
              <a:lnSpc>
                <a:spcPct val="90000"/>
              </a:lnSpc>
              <a:buFont typeface="Wingdings" pitchFamily="2" charset="2"/>
              <a:buChar char="Ø"/>
            </a:pPr>
            <a:r>
              <a:rPr lang="en-US" dirty="0" err="1" smtClean="0">
                <a:solidFill>
                  <a:schemeClr val="bg1"/>
                </a:solidFill>
              </a:rPr>
              <a:t>basedir</a:t>
            </a:r>
            <a:r>
              <a:rPr lang="en-US" dirty="0" smtClean="0">
                <a:solidFill>
                  <a:schemeClr val="bg1"/>
                </a:solidFill>
              </a:rPr>
              <a:t> </a:t>
            </a:r>
            <a:r>
              <a:rPr lang="en-US" dirty="0">
                <a:solidFill>
                  <a:schemeClr val="bg1"/>
                </a:solidFill>
              </a:rPr>
              <a:t>– the base directory for which all operations are done relative to</a:t>
            </a:r>
          </a:p>
          <a:p>
            <a:pPr>
              <a:lnSpc>
                <a:spcPct val="90000"/>
              </a:lnSpc>
            </a:pPr>
            <a:r>
              <a:rPr lang="en-US" dirty="0">
                <a:solidFill>
                  <a:schemeClr val="bg1"/>
                </a:solidFill>
              </a:rPr>
              <a:t>Additionally, a description for the project can be specified from within the project </a:t>
            </a:r>
            <a:r>
              <a:rPr lang="en-US" dirty="0" smtClean="0">
                <a:solidFill>
                  <a:schemeClr val="bg1"/>
                </a:solidFill>
              </a:rPr>
              <a:t>tag</a:t>
            </a:r>
          </a:p>
          <a:p>
            <a:pPr marL="0" indent="0">
              <a:lnSpc>
                <a:spcPct val="90000"/>
              </a:lnSpc>
              <a:buNone/>
            </a:pPr>
            <a:endParaRPr lang="en-US" dirty="0">
              <a:solidFill>
                <a:schemeClr val="bg1"/>
              </a:solidFill>
            </a:endParaRPr>
          </a:p>
          <a:p>
            <a:pPr marL="0" indent="0" defTabSz="1015960" fontAlgn="auto">
              <a:lnSpc>
                <a:spcPct val="150000"/>
              </a:lnSpc>
              <a:buNone/>
              <a:defRPr/>
            </a:pPr>
            <a:r>
              <a:rPr lang="en-US" b="1" dirty="0" smtClean="0">
                <a:solidFill>
                  <a:srgbClr val="C00000"/>
                </a:solidFill>
              </a:rPr>
              <a:t>Build.xml</a:t>
            </a:r>
          </a:p>
          <a:p>
            <a:pPr marL="0" indent="0" defTabSz="1015960" fontAlgn="auto">
              <a:lnSpc>
                <a:spcPct val="150000"/>
              </a:lnSpc>
              <a:buNone/>
              <a:defRPr/>
            </a:pPr>
            <a:endParaRPr lang="en-US" dirty="0">
              <a:solidFill>
                <a:srgbClr val="C00000"/>
              </a:solidFill>
            </a:endParaRPr>
          </a:p>
          <a:p>
            <a:pPr marL="0" indent="0">
              <a:buNone/>
            </a:pPr>
            <a:r>
              <a:rPr lang="en-US" dirty="0" smtClean="0">
                <a:solidFill>
                  <a:schemeClr val="bg1"/>
                </a:solidFill>
                <a:latin typeface="Arial Unicode MS" pitchFamily="34" charset="-128"/>
                <a:ea typeface="Arial Unicode MS" pitchFamily="34" charset="-128"/>
                <a:cs typeface="Arial Unicode MS" pitchFamily="34" charset="-128"/>
              </a:rPr>
              <a:t>  &lt;</a:t>
            </a:r>
            <a:r>
              <a:rPr lang="en-US" dirty="0">
                <a:solidFill>
                  <a:schemeClr val="bg1"/>
                </a:solidFill>
                <a:latin typeface="Arial Unicode MS" pitchFamily="34" charset="-128"/>
                <a:ea typeface="Arial Unicode MS" pitchFamily="34" charset="-128"/>
                <a:cs typeface="Arial Unicode MS" pitchFamily="34" charset="-128"/>
              </a:rPr>
              <a:t>project name="Sample Project" default="compile" </a:t>
            </a:r>
            <a:r>
              <a:rPr lang="en-US" dirty="0" err="1" smtClean="0">
                <a:solidFill>
                  <a:schemeClr val="bg1"/>
                </a:solidFill>
                <a:latin typeface="Arial Unicode MS" pitchFamily="34" charset="-128"/>
                <a:ea typeface="Arial Unicode MS" pitchFamily="34" charset="-128"/>
                <a:cs typeface="Arial Unicode MS" pitchFamily="34" charset="-128"/>
              </a:rPr>
              <a:t>basedir</a:t>
            </a:r>
            <a:r>
              <a:rPr lang="en-US" dirty="0">
                <a:solidFill>
                  <a:schemeClr val="bg1"/>
                </a:solidFill>
                <a:latin typeface="Arial Unicode MS" pitchFamily="34" charset="-128"/>
                <a:ea typeface="Arial Unicode MS" pitchFamily="34" charset="-128"/>
                <a:cs typeface="Arial Unicode MS" pitchFamily="34" charset="-128"/>
              </a:rPr>
              <a:t>="."&gt;</a:t>
            </a:r>
          </a:p>
          <a:p>
            <a:pPr marL="0" indent="0">
              <a:buNone/>
            </a:pPr>
            <a:r>
              <a:rPr lang="en-US" dirty="0" smtClean="0">
                <a:solidFill>
                  <a:schemeClr val="bg1"/>
                </a:solidFill>
                <a:latin typeface="Arial Unicode MS" pitchFamily="34" charset="-128"/>
                <a:ea typeface="Arial Unicode MS" pitchFamily="34" charset="-128"/>
                <a:cs typeface="Arial Unicode MS" pitchFamily="34" charset="-128"/>
              </a:rPr>
              <a:t>	&lt;</a:t>
            </a:r>
            <a:r>
              <a:rPr lang="en-US" dirty="0">
                <a:solidFill>
                  <a:schemeClr val="bg1"/>
                </a:solidFill>
                <a:latin typeface="Arial Unicode MS" pitchFamily="34" charset="-128"/>
                <a:ea typeface="Arial Unicode MS" pitchFamily="34" charset="-128"/>
                <a:cs typeface="Arial Unicode MS" pitchFamily="34" charset="-128"/>
              </a:rPr>
              <a:t>description&gt;</a:t>
            </a:r>
          </a:p>
          <a:p>
            <a:pPr marL="0" indent="0">
              <a:buNone/>
            </a:pPr>
            <a:r>
              <a:rPr lang="en-US" dirty="0">
                <a:solidFill>
                  <a:schemeClr val="bg1"/>
                </a:solidFill>
                <a:latin typeface="Arial Unicode MS" pitchFamily="34" charset="-128"/>
                <a:ea typeface="Arial Unicode MS" pitchFamily="34" charset="-128"/>
                <a:cs typeface="Arial Unicode MS" pitchFamily="34" charset="-128"/>
              </a:rPr>
              <a:t>   </a:t>
            </a:r>
            <a:r>
              <a:rPr lang="en-US" dirty="0" smtClean="0">
                <a:solidFill>
                  <a:schemeClr val="bg1"/>
                </a:solidFill>
                <a:latin typeface="Arial Unicode MS" pitchFamily="34" charset="-128"/>
                <a:ea typeface="Arial Unicode MS" pitchFamily="34" charset="-128"/>
                <a:cs typeface="Arial Unicode MS" pitchFamily="34" charset="-128"/>
              </a:rPr>
              <a:t>		 </a:t>
            </a:r>
            <a:r>
              <a:rPr lang="en-US" dirty="0">
                <a:solidFill>
                  <a:schemeClr val="bg1"/>
                </a:solidFill>
                <a:latin typeface="Arial Unicode MS" pitchFamily="34" charset="-128"/>
                <a:ea typeface="Arial Unicode MS" pitchFamily="34" charset="-128"/>
                <a:cs typeface="Arial Unicode MS" pitchFamily="34" charset="-128"/>
              </a:rPr>
              <a:t>A sample build file for this project</a:t>
            </a:r>
          </a:p>
          <a:p>
            <a:pPr marL="0" indent="0">
              <a:buNone/>
            </a:pPr>
            <a:r>
              <a:rPr lang="en-US" dirty="0">
                <a:solidFill>
                  <a:schemeClr val="bg1"/>
                </a:solidFill>
                <a:latin typeface="Arial Unicode MS" pitchFamily="34" charset="-128"/>
                <a:ea typeface="Arial Unicode MS" pitchFamily="34" charset="-128"/>
                <a:cs typeface="Arial Unicode MS" pitchFamily="34" charset="-128"/>
              </a:rPr>
              <a:t>  </a:t>
            </a:r>
            <a:r>
              <a:rPr lang="en-US" dirty="0" smtClean="0">
                <a:solidFill>
                  <a:schemeClr val="bg1"/>
                </a:solidFill>
                <a:latin typeface="Arial Unicode MS" pitchFamily="34" charset="-128"/>
                <a:ea typeface="Arial Unicode MS" pitchFamily="34" charset="-128"/>
                <a:cs typeface="Arial Unicode MS" pitchFamily="34" charset="-128"/>
              </a:rPr>
              <a:t>	&lt;/</a:t>
            </a:r>
            <a:r>
              <a:rPr lang="en-US" dirty="0">
                <a:solidFill>
                  <a:schemeClr val="bg1"/>
                </a:solidFill>
                <a:latin typeface="Arial Unicode MS" pitchFamily="34" charset="-128"/>
                <a:ea typeface="Arial Unicode MS" pitchFamily="34" charset="-128"/>
                <a:cs typeface="Arial Unicode MS" pitchFamily="34" charset="-128"/>
              </a:rPr>
              <a:t>description&gt;</a:t>
            </a:r>
          </a:p>
          <a:p>
            <a:pPr marL="0" indent="0">
              <a:buNone/>
            </a:pPr>
            <a:r>
              <a:rPr lang="en-US" dirty="0">
                <a:solidFill>
                  <a:schemeClr val="bg1"/>
                </a:solidFill>
                <a:latin typeface="Arial Unicode MS" pitchFamily="34" charset="-128"/>
                <a:ea typeface="Arial Unicode MS" pitchFamily="34" charset="-128"/>
                <a:cs typeface="Arial Unicode MS" pitchFamily="34" charset="-128"/>
              </a:rPr>
              <a:t>  </a:t>
            </a:r>
          </a:p>
          <a:p>
            <a:pPr marL="0" indent="0">
              <a:buNone/>
            </a:pPr>
            <a:r>
              <a:rPr lang="en-US" dirty="0" smtClean="0">
                <a:solidFill>
                  <a:schemeClr val="bg1"/>
                </a:solidFill>
                <a:latin typeface="Arial Unicode MS" pitchFamily="34" charset="-128"/>
                <a:ea typeface="Arial Unicode MS" pitchFamily="34" charset="-128"/>
                <a:cs typeface="Arial Unicode MS" pitchFamily="34" charset="-128"/>
              </a:rPr>
              <a:t>  &lt;/</a:t>
            </a:r>
            <a:r>
              <a:rPr lang="en-US" dirty="0">
                <a:solidFill>
                  <a:schemeClr val="bg1"/>
                </a:solidFill>
                <a:latin typeface="Arial Unicode MS" pitchFamily="34" charset="-128"/>
                <a:ea typeface="Arial Unicode MS" pitchFamily="34" charset="-128"/>
                <a:cs typeface="Arial Unicode MS" pitchFamily="34" charset="-128"/>
              </a:rPr>
              <a:t>project&gt;</a:t>
            </a:r>
          </a:p>
          <a:p>
            <a:pPr defTabSz="1015960" fontAlgn="auto">
              <a:lnSpc>
                <a:spcPct val="150000"/>
              </a:lnSpc>
              <a:defRPr/>
            </a:pPr>
            <a:endParaRPr lang="en-US" dirty="0">
              <a:solidFill>
                <a:schemeClr val="bg1"/>
              </a:solidFill>
            </a:endParaRPr>
          </a:p>
          <a:p>
            <a:endParaRPr lang="en-US" dirty="0"/>
          </a:p>
        </p:txBody>
      </p:sp>
    </p:spTree>
    <p:extLst>
      <p:ext uri="{BB962C8B-B14F-4D97-AF65-F5344CB8AC3E}">
        <p14:creationId xmlns:p14="http://schemas.microsoft.com/office/powerpoint/2010/main" val="1327759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60608" y="3309870"/>
            <a:ext cx="7946265" cy="2884868"/>
          </a:xfrm>
          <a:prstGeom prst="rect">
            <a:avLst/>
          </a:prstGeom>
          <a:solidFill>
            <a:schemeClr val="tx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a:xfrm>
            <a:off x="481022" y="566738"/>
            <a:ext cx="8224837" cy="647421"/>
          </a:xfrm>
        </p:spPr>
        <p:txBody>
          <a:bodyPr/>
          <a:lstStyle/>
          <a:p>
            <a:pPr marL="342900" indent="-342900">
              <a:lnSpc>
                <a:spcPct val="150000"/>
              </a:lnSpc>
            </a:pPr>
            <a:r>
              <a:rPr lang="en-US" dirty="0" smtClean="0"/>
              <a:t>Properties</a:t>
            </a:r>
            <a:endParaRPr lang="en-US" dirty="0"/>
          </a:p>
        </p:txBody>
      </p:sp>
      <p:sp>
        <p:nvSpPr>
          <p:cNvPr id="3" name="Text Placeholder 2"/>
          <p:cNvSpPr>
            <a:spLocks noGrp="1"/>
          </p:cNvSpPr>
          <p:nvPr>
            <p:ph type="body" sz="quarter" idx="10"/>
          </p:nvPr>
        </p:nvSpPr>
        <p:spPr>
          <a:xfrm>
            <a:off x="334861" y="1378039"/>
            <a:ext cx="8370999" cy="5256824"/>
          </a:xfrm>
        </p:spPr>
        <p:txBody>
          <a:bodyPr/>
          <a:lstStyle/>
          <a:p>
            <a:pPr>
              <a:lnSpc>
                <a:spcPct val="90000"/>
              </a:lnSpc>
            </a:pPr>
            <a:r>
              <a:rPr lang="en-US" dirty="0">
                <a:solidFill>
                  <a:schemeClr val="bg1"/>
                </a:solidFill>
              </a:rPr>
              <a:t>Build files may contain constants (known as properties) to assign a value to a variable which can then be used throughout the project</a:t>
            </a:r>
          </a:p>
          <a:p>
            <a:pPr lvl="1">
              <a:lnSpc>
                <a:spcPct val="90000"/>
              </a:lnSpc>
            </a:pPr>
            <a:r>
              <a:rPr lang="en-US" dirty="0">
                <a:solidFill>
                  <a:schemeClr val="bg1"/>
                </a:solidFill>
              </a:rPr>
              <a:t>Makes maintaining large build files more manageable</a:t>
            </a:r>
          </a:p>
          <a:p>
            <a:pPr>
              <a:lnSpc>
                <a:spcPct val="90000"/>
              </a:lnSpc>
            </a:pPr>
            <a:r>
              <a:rPr lang="en-US" dirty="0">
                <a:solidFill>
                  <a:schemeClr val="bg1"/>
                </a:solidFill>
              </a:rPr>
              <a:t>Projects can have a set of properties</a:t>
            </a:r>
          </a:p>
          <a:p>
            <a:pPr>
              <a:lnSpc>
                <a:spcPct val="90000"/>
              </a:lnSpc>
            </a:pPr>
            <a:r>
              <a:rPr lang="en-US" dirty="0">
                <a:solidFill>
                  <a:schemeClr val="bg1"/>
                </a:solidFill>
              </a:rPr>
              <a:t>Property </a:t>
            </a:r>
            <a:r>
              <a:rPr lang="en-US" dirty="0" smtClean="0">
                <a:solidFill>
                  <a:schemeClr val="bg1"/>
                </a:solidFill>
              </a:rPr>
              <a:t>tags consist </a:t>
            </a:r>
            <a:r>
              <a:rPr lang="en-US" dirty="0">
                <a:solidFill>
                  <a:schemeClr val="bg1"/>
                </a:solidFill>
              </a:rPr>
              <a:t>of a name/value </a:t>
            </a:r>
            <a:r>
              <a:rPr lang="en-US" dirty="0" smtClean="0">
                <a:solidFill>
                  <a:schemeClr val="bg1"/>
                </a:solidFill>
              </a:rPr>
              <a:t>pair</a:t>
            </a:r>
          </a:p>
          <a:p>
            <a:pPr marL="0" indent="0">
              <a:lnSpc>
                <a:spcPct val="90000"/>
              </a:lnSpc>
              <a:buNone/>
            </a:pPr>
            <a:endParaRPr lang="en-US" b="1" dirty="0" smtClean="0">
              <a:solidFill>
                <a:srgbClr val="C00000"/>
              </a:solidFill>
            </a:endParaRPr>
          </a:p>
          <a:p>
            <a:pPr marL="0" indent="0">
              <a:lnSpc>
                <a:spcPct val="90000"/>
              </a:lnSpc>
              <a:buNone/>
            </a:pPr>
            <a:r>
              <a:rPr lang="en-US" b="1" dirty="0" smtClean="0">
                <a:solidFill>
                  <a:srgbClr val="C00000"/>
                </a:solidFill>
              </a:rPr>
              <a:t>Build file with properties:</a:t>
            </a:r>
          </a:p>
          <a:p>
            <a:pPr marL="0" indent="0">
              <a:buNone/>
            </a:pPr>
            <a:endParaRPr lang="en-US" b="1" dirty="0">
              <a:solidFill>
                <a:srgbClr val="C00000"/>
              </a:solidFill>
            </a:endParaRPr>
          </a:p>
          <a:p>
            <a:pPr marL="0" indent="0">
              <a:buNone/>
            </a:pPr>
            <a:r>
              <a:rPr lang="en-US" sz="1600" dirty="0" smtClean="0">
                <a:solidFill>
                  <a:schemeClr val="bg1"/>
                </a:solidFill>
              </a:rPr>
              <a:t>   &lt;</a:t>
            </a:r>
            <a:r>
              <a:rPr lang="en-US" sz="1600" dirty="0">
                <a:solidFill>
                  <a:schemeClr val="bg1"/>
                </a:solidFill>
              </a:rPr>
              <a:t>project name="Sample Project" default="compile" </a:t>
            </a:r>
            <a:r>
              <a:rPr lang="en-US" sz="1600" dirty="0" err="1">
                <a:solidFill>
                  <a:schemeClr val="bg1"/>
                </a:solidFill>
              </a:rPr>
              <a:t>basedir</a:t>
            </a:r>
            <a:r>
              <a:rPr lang="en-US" sz="1600" dirty="0">
                <a:solidFill>
                  <a:schemeClr val="bg1"/>
                </a:solidFill>
              </a:rPr>
              <a:t>="."&gt;</a:t>
            </a:r>
          </a:p>
          <a:p>
            <a:pPr marL="0" indent="0">
              <a:buNone/>
            </a:pPr>
            <a:r>
              <a:rPr lang="en-US" sz="1600" dirty="0" smtClean="0">
                <a:solidFill>
                  <a:schemeClr val="bg1"/>
                </a:solidFill>
              </a:rPr>
              <a:t>	&lt;</a:t>
            </a:r>
            <a:r>
              <a:rPr lang="en-US" sz="1600" dirty="0">
                <a:solidFill>
                  <a:schemeClr val="bg1"/>
                </a:solidFill>
              </a:rPr>
              <a:t>description&gt;</a:t>
            </a:r>
          </a:p>
          <a:p>
            <a:pPr marL="0" indent="0">
              <a:buNone/>
            </a:pPr>
            <a:r>
              <a:rPr lang="en-US" sz="1600" dirty="0">
                <a:solidFill>
                  <a:schemeClr val="bg1"/>
                </a:solidFill>
              </a:rPr>
              <a:t>    </a:t>
            </a:r>
            <a:r>
              <a:rPr lang="en-US" sz="1600" dirty="0" smtClean="0">
                <a:solidFill>
                  <a:schemeClr val="bg1"/>
                </a:solidFill>
              </a:rPr>
              <a:t>		A </a:t>
            </a:r>
            <a:r>
              <a:rPr lang="en-US" sz="1600" dirty="0">
                <a:solidFill>
                  <a:schemeClr val="bg1"/>
                </a:solidFill>
              </a:rPr>
              <a:t>sample build file for this project</a:t>
            </a:r>
          </a:p>
          <a:p>
            <a:pPr marL="0" indent="0">
              <a:buNone/>
            </a:pPr>
            <a:r>
              <a:rPr lang="en-US" sz="1600" dirty="0">
                <a:solidFill>
                  <a:schemeClr val="bg1"/>
                </a:solidFill>
              </a:rPr>
              <a:t>  </a:t>
            </a:r>
            <a:r>
              <a:rPr lang="en-US" sz="1600" dirty="0" smtClean="0">
                <a:solidFill>
                  <a:schemeClr val="bg1"/>
                </a:solidFill>
              </a:rPr>
              <a:t>	&lt;/</a:t>
            </a:r>
            <a:r>
              <a:rPr lang="en-US" sz="1600" dirty="0">
                <a:solidFill>
                  <a:schemeClr val="bg1"/>
                </a:solidFill>
              </a:rPr>
              <a:t>description&gt;</a:t>
            </a:r>
          </a:p>
          <a:p>
            <a:pPr marL="0" indent="0">
              <a:buNone/>
            </a:pPr>
            <a:r>
              <a:rPr lang="en-US" sz="1600" dirty="0">
                <a:solidFill>
                  <a:schemeClr val="bg1"/>
                </a:solidFill>
              </a:rPr>
              <a:t>  </a:t>
            </a:r>
          </a:p>
          <a:p>
            <a:pPr marL="0" indent="0">
              <a:buNone/>
            </a:pPr>
            <a:r>
              <a:rPr lang="en-US" sz="1600" b="1" dirty="0">
                <a:solidFill>
                  <a:schemeClr val="bg1"/>
                </a:solidFill>
              </a:rPr>
              <a:t>  </a:t>
            </a:r>
            <a:r>
              <a:rPr lang="en-US" sz="1600" b="1" dirty="0" smtClean="0">
                <a:solidFill>
                  <a:schemeClr val="bg1"/>
                </a:solidFill>
              </a:rPr>
              <a:t>	&lt;!-- </a:t>
            </a:r>
            <a:r>
              <a:rPr lang="en-US" sz="1600" b="1" dirty="0">
                <a:solidFill>
                  <a:schemeClr val="bg1"/>
                </a:solidFill>
              </a:rPr>
              <a:t>global properties for this build file --&gt;</a:t>
            </a:r>
          </a:p>
          <a:p>
            <a:pPr marL="0" indent="0">
              <a:buNone/>
            </a:pPr>
            <a:r>
              <a:rPr lang="en-US" sz="1600" b="1" dirty="0">
                <a:solidFill>
                  <a:schemeClr val="bg1"/>
                </a:solidFill>
              </a:rPr>
              <a:t>  </a:t>
            </a:r>
            <a:r>
              <a:rPr lang="en-US" sz="1600" b="1" dirty="0" smtClean="0">
                <a:solidFill>
                  <a:schemeClr val="bg1"/>
                </a:solidFill>
              </a:rPr>
              <a:t>	&lt;</a:t>
            </a:r>
            <a:r>
              <a:rPr lang="en-US" sz="1600" b="1" dirty="0">
                <a:solidFill>
                  <a:schemeClr val="bg1"/>
                </a:solidFill>
              </a:rPr>
              <a:t>property name="</a:t>
            </a:r>
            <a:r>
              <a:rPr lang="en-US" sz="1600" b="1" dirty="0" err="1">
                <a:solidFill>
                  <a:schemeClr val="bg1"/>
                </a:solidFill>
              </a:rPr>
              <a:t>source.dir</a:t>
            </a:r>
            <a:r>
              <a:rPr lang="en-US" sz="1600" b="1" dirty="0">
                <a:solidFill>
                  <a:schemeClr val="bg1"/>
                </a:solidFill>
              </a:rPr>
              <a:t>" location="</a:t>
            </a:r>
            <a:r>
              <a:rPr lang="en-US" sz="1600" b="1" dirty="0" err="1">
                <a:solidFill>
                  <a:schemeClr val="bg1"/>
                </a:solidFill>
              </a:rPr>
              <a:t>src</a:t>
            </a:r>
            <a:r>
              <a:rPr lang="en-US" sz="1600" b="1" dirty="0">
                <a:solidFill>
                  <a:schemeClr val="bg1"/>
                </a:solidFill>
              </a:rPr>
              <a:t>"/&gt;</a:t>
            </a:r>
          </a:p>
          <a:p>
            <a:pPr marL="0" indent="0">
              <a:buNone/>
            </a:pPr>
            <a:r>
              <a:rPr lang="en-US" sz="1600" b="1" dirty="0">
                <a:solidFill>
                  <a:schemeClr val="bg1"/>
                </a:solidFill>
              </a:rPr>
              <a:t>  </a:t>
            </a:r>
            <a:r>
              <a:rPr lang="en-US" sz="1600" b="1" dirty="0" smtClean="0">
                <a:solidFill>
                  <a:schemeClr val="bg1"/>
                </a:solidFill>
              </a:rPr>
              <a:t>	&lt;</a:t>
            </a:r>
            <a:r>
              <a:rPr lang="en-US" sz="1600" b="1" dirty="0">
                <a:solidFill>
                  <a:schemeClr val="bg1"/>
                </a:solidFill>
              </a:rPr>
              <a:t>property name="</a:t>
            </a:r>
            <a:r>
              <a:rPr lang="en-US" sz="1600" b="1" dirty="0" err="1">
                <a:solidFill>
                  <a:schemeClr val="bg1"/>
                </a:solidFill>
              </a:rPr>
              <a:t>build.dir</a:t>
            </a:r>
            <a:r>
              <a:rPr lang="en-US" sz="1600" b="1" dirty="0">
                <a:solidFill>
                  <a:schemeClr val="bg1"/>
                </a:solidFill>
              </a:rPr>
              <a:t>" location="bin"/&gt;</a:t>
            </a:r>
          </a:p>
          <a:p>
            <a:pPr marL="0" indent="0">
              <a:buNone/>
            </a:pPr>
            <a:r>
              <a:rPr lang="en-US" sz="1600" b="1" dirty="0">
                <a:solidFill>
                  <a:schemeClr val="bg1"/>
                </a:solidFill>
              </a:rPr>
              <a:t>  </a:t>
            </a:r>
            <a:r>
              <a:rPr lang="en-US" sz="1600" b="1" dirty="0" smtClean="0">
                <a:solidFill>
                  <a:schemeClr val="bg1"/>
                </a:solidFill>
              </a:rPr>
              <a:t>	&lt;</a:t>
            </a:r>
            <a:r>
              <a:rPr lang="en-US" sz="1600" b="1" dirty="0">
                <a:solidFill>
                  <a:schemeClr val="bg1"/>
                </a:solidFill>
              </a:rPr>
              <a:t>property name="</a:t>
            </a:r>
            <a:r>
              <a:rPr lang="en-US" sz="1600" b="1" dirty="0" err="1">
                <a:solidFill>
                  <a:schemeClr val="bg1"/>
                </a:solidFill>
              </a:rPr>
              <a:t>doc.dir</a:t>
            </a:r>
            <a:r>
              <a:rPr lang="en-US" sz="1600" b="1" dirty="0">
                <a:solidFill>
                  <a:schemeClr val="bg1"/>
                </a:solidFill>
              </a:rPr>
              <a:t>" location="doc"/&gt;</a:t>
            </a:r>
          </a:p>
          <a:p>
            <a:pPr marL="0" indent="0">
              <a:buNone/>
            </a:pPr>
            <a:r>
              <a:rPr lang="en-US" sz="1600" dirty="0">
                <a:solidFill>
                  <a:schemeClr val="bg1"/>
                </a:solidFill>
              </a:rPr>
              <a:t>  </a:t>
            </a:r>
          </a:p>
          <a:p>
            <a:pPr marL="0" indent="0">
              <a:buNone/>
            </a:pPr>
            <a:r>
              <a:rPr lang="en-US" sz="1600" dirty="0" smtClean="0">
                <a:solidFill>
                  <a:schemeClr val="bg1"/>
                </a:solidFill>
              </a:rPr>
              <a:t>   &lt;/</a:t>
            </a:r>
            <a:r>
              <a:rPr lang="en-US" sz="1600" dirty="0">
                <a:solidFill>
                  <a:schemeClr val="bg1"/>
                </a:solidFill>
              </a:rPr>
              <a:t>project&gt;</a:t>
            </a:r>
          </a:p>
          <a:p>
            <a:pPr>
              <a:lnSpc>
                <a:spcPct val="90000"/>
              </a:lnSpc>
            </a:pPr>
            <a:endParaRPr lang="en-US" dirty="0">
              <a:solidFill>
                <a:schemeClr val="bg1"/>
              </a:solidFill>
            </a:endParaRPr>
          </a:p>
          <a:p>
            <a:pPr marL="0" indent="0">
              <a:buNone/>
            </a:pPr>
            <a:endParaRPr lang="en-US" dirty="0" smtClean="0">
              <a:solidFill>
                <a:schemeClr val="bg1"/>
              </a:solidFill>
            </a:endParaRPr>
          </a:p>
        </p:txBody>
      </p:sp>
    </p:spTree>
    <p:extLst>
      <p:ext uri="{BB962C8B-B14F-4D97-AF65-F5344CB8AC3E}">
        <p14:creationId xmlns:p14="http://schemas.microsoft.com/office/powerpoint/2010/main" val="580036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22" y="566738"/>
            <a:ext cx="8224837" cy="647421"/>
          </a:xfrm>
        </p:spPr>
        <p:txBody>
          <a:bodyPr/>
          <a:lstStyle/>
          <a:p>
            <a:pPr marL="342900" indent="-342900">
              <a:lnSpc>
                <a:spcPct val="150000"/>
              </a:lnSpc>
            </a:pPr>
            <a:r>
              <a:rPr lang="en-US" dirty="0" smtClean="0"/>
              <a:t>Targets</a:t>
            </a:r>
            <a:endParaRPr lang="en-US" dirty="0"/>
          </a:p>
        </p:txBody>
      </p:sp>
      <p:sp>
        <p:nvSpPr>
          <p:cNvPr id="3" name="Text Placeholder 2"/>
          <p:cNvSpPr>
            <a:spLocks noGrp="1"/>
          </p:cNvSpPr>
          <p:nvPr>
            <p:ph type="body" sz="quarter" idx="10"/>
          </p:nvPr>
        </p:nvSpPr>
        <p:spPr>
          <a:xfrm>
            <a:off x="481012" y="1365162"/>
            <a:ext cx="8224838" cy="2520690"/>
          </a:xfrm>
        </p:spPr>
        <p:txBody>
          <a:bodyPr/>
          <a:lstStyle/>
          <a:p>
            <a:pPr>
              <a:lnSpc>
                <a:spcPct val="90000"/>
              </a:lnSpc>
            </a:pPr>
            <a:r>
              <a:rPr lang="en-US" dirty="0">
                <a:solidFill>
                  <a:schemeClr val="bg1"/>
                </a:solidFill>
              </a:rPr>
              <a:t>The target </a:t>
            </a:r>
            <a:r>
              <a:rPr lang="en-US" dirty="0" smtClean="0">
                <a:solidFill>
                  <a:schemeClr val="bg1"/>
                </a:solidFill>
              </a:rPr>
              <a:t>tag </a:t>
            </a:r>
            <a:r>
              <a:rPr lang="en-US" dirty="0">
                <a:solidFill>
                  <a:schemeClr val="bg1"/>
                </a:solidFill>
              </a:rPr>
              <a:t>has the following required attribute</a:t>
            </a:r>
          </a:p>
          <a:p>
            <a:pPr lvl="2">
              <a:lnSpc>
                <a:spcPct val="90000"/>
              </a:lnSpc>
            </a:pPr>
            <a:r>
              <a:rPr lang="en-US" dirty="0">
                <a:solidFill>
                  <a:schemeClr val="bg1"/>
                </a:solidFill>
              </a:rPr>
              <a:t>name – the logical name for a target</a:t>
            </a:r>
          </a:p>
          <a:p>
            <a:pPr lvl="2">
              <a:lnSpc>
                <a:spcPct val="90000"/>
              </a:lnSpc>
            </a:pPr>
            <a:r>
              <a:rPr lang="en-US" dirty="0" smtClean="0">
                <a:solidFill>
                  <a:schemeClr val="bg1"/>
                </a:solidFill>
              </a:rPr>
              <a:t>optional </a:t>
            </a:r>
            <a:r>
              <a:rPr lang="en-US" dirty="0">
                <a:solidFill>
                  <a:schemeClr val="bg1"/>
                </a:solidFill>
              </a:rPr>
              <a:t>attributes such as</a:t>
            </a:r>
          </a:p>
          <a:p>
            <a:pPr lvl="3">
              <a:lnSpc>
                <a:spcPct val="90000"/>
              </a:lnSpc>
            </a:pPr>
            <a:r>
              <a:rPr lang="en-US" dirty="0">
                <a:solidFill>
                  <a:schemeClr val="bg1"/>
                </a:solidFill>
              </a:rPr>
              <a:t>depends – a list of other target names for which this task is </a:t>
            </a:r>
            <a:r>
              <a:rPr lang="en-US" dirty="0" err="1">
                <a:solidFill>
                  <a:schemeClr val="bg1"/>
                </a:solidFill>
              </a:rPr>
              <a:t>dependant</a:t>
            </a:r>
            <a:r>
              <a:rPr lang="en-US" dirty="0">
                <a:solidFill>
                  <a:schemeClr val="bg1"/>
                </a:solidFill>
              </a:rPr>
              <a:t> upon, the specified task(s) get executed first</a:t>
            </a:r>
          </a:p>
          <a:p>
            <a:pPr lvl="3">
              <a:lnSpc>
                <a:spcPct val="90000"/>
              </a:lnSpc>
            </a:pPr>
            <a:r>
              <a:rPr lang="en-US" dirty="0">
                <a:solidFill>
                  <a:schemeClr val="bg1"/>
                </a:solidFill>
              </a:rPr>
              <a:t>description – a description of what a target does</a:t>
            </a:r>
          </a:p>
          <a:p>
            <a:pPr lvl="1">
              <a:lnSpc>
                <a:spcPct val="90000"/>
              </a:lnSpc>
            </a:pPr>
            <a:r>
              <a:rPr lang="en-US" dirty="0" smtClean="0">
                <a:solidFill>
                  <a:schemeClr val="bg1"/>
                </a:solidFill>
              </a:rPr>
              <a:t>For </a:t>
            </a:r>
            <a:r>
              <a:rPr lang="en-US" dirty="0">
                <a:solidFill>
                  <a:schemeClr val="bg1"/>
                </a:solidFill>
              </a:rPr>
              <a:t>example, we might have a target to create a </a:t>
            </a:r>
            <a:r>
              <a:rPr lang="en-US" dirty="0" err="1">
                <a:solidFill>
                  <a:schemeClr val="bg1"/>
                </a:solidFill>
              </a:rPr>
              <a:t>jarfile</a:t>
            </a:r>
            <a:r>
              <a:rPr lang="en-US" dirty="0">
                <a:solidFill>
                  <a:schemeClr val="bg1"/>
                </a:solidFill>
              </a:rPr>
              <a:t>, which first depends upon another target to compile the code</a:t>
            </a:r>
          </a:p>
          <a:p>
            <a:pPr>
              <a:lnSpc>
                <a:spcPct val="90000"/>
              </a:lnSpc>
            </a:pPr>
            <a:r>
              <a:rPr lang="en-US" dirty="0">
                <a:solidFill>
                  <a:schemeClr val="bg1"/>
                </a:solidFill>
              </a:rPr>
              <a:t>A build file may additionally specify a default target</a:t>
            </a:r>
          </a:p>
          <a:p>
            <a:pPr marL="0" indent="0">
              <a:buNone/>
            </a:pPr>
            <a:endParaRPr lang="en-US" dirty="0"/>
          </a:p>
        </p:txBody>
      </p:sp>
    </p:spTree>
    <p:extLst>
      <p:ext uri="{BB962C8B-B14F-4D97-AF65-F5344CB8AC3E}">
        <p14:creationId xmlns:p14="http://schemas.microsoft.com/office/powerpoint/2010/main" val="573635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 xmlns:thm15="http://schemas.microsoft.com/office/thememl/2012/main" name="TechM PPT Template 2016.potx" id="{6ACBD4B3-A66C-4815-8E28-90331BB9745D}" vid="{7C5506E5-C65E-4798-9CF8-59A9802C7E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0B3A14-0F09-4A5A-AEC4-1E6EBA155821}">
  <ds:schemaRefs>
    <ds:schemaRef ds:uri="4d6ad1ba-d08e-4b75-8db3-2812d04b0920"/>
    <ds:schemaRef ds:uri="http://purl.org/dc/dcmitype/"/>
    <ds:schemaRef ds:uri="http://purl.org/dc/elements/1.1/"/>
    <ds:schemaRef ds:uri="http://www.w3.org/XML/1998/namespac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573</Words>
  <Application>Microsoft Office PowerPoint</Application>
  <PresentationFormat>On-screen Show (4:3)</PresentationFormat>
  <Paragraphs>154</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Blank</vt:lpstr>
      <vt:lpstr>Tech Mahindra</vt:lpstr>
      <vt:lpstr>Ant</vt:lpstr>
      <vt:lpstr>Agenda</vt:lpstr>
      <vt:lpstr>Introduction</vt:lpstr>
      <vt:lpstr>Installation</vt:lpstr>
      <vt:lpstr>Anatomy of a Build File</vt:lpstr>
      <vt:lpstr> Project</vt:lpstr>
      <vt:lpstr>Properties</vt:lpstr>
      <vt:lpstr>Targets</vt:lpstr>
      <vt:lpstr>Build file with targets:</vt:lpstr>
      <vt:lpstr>Tasks</vt:lpstr>
      <vt:lpstr>Compilation Target &amp; Tasks</vt:lpstr>
      <vt:lpstr>Demo</vt:lpstr>
      <vt:lpstr>Thank you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2016-08-05T07:05:45Z</dcterms:created>
  <dcterms:modified xsi:type="dcterms:W3CDTF">2016-08-19T10:07:03Z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