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sldIdLst>
    <p:sldId id="321" r:id="rId5"/>
    <p:sldId id="322" r:id="rId6"/>
    <p:sldId id="323" r:id="rId7"/>
    <p:sldId id="325" r:id="rId8"/>
    <p:sldId id="326" r:id="rId9"/>
    <p:sldId id="339" r:id="rId10"/>
    <p:sldId id="327" r:id="rId11"/>
    <p:sldId id="340" r:id="rId12"/>
    <p:sldId id="328" r:id="rId13"/>
    <p:sldId id="329" r:id="rId14"/>
    <p:sldId id="334" r:id="rId15"/>
    <p:sldId id="332" r:id="rId16"/>
    <p:sldId id="341" r:id="rId17"/>
    <p:sldId id="342" r:id="rId18"/>
    <p:sldId id="324" r:id="rId19"/>
    <p:sldId id="330" r:id="rId20"/>
    <p:sldId id="331"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67" autoAdjust="0"/>
  </p:normalViewPr>
  <p:slideViewPr>
    <p:cSldViewPr snapToGrid="0" showGuides="1">
      <p:cViewPr varScale="1">
        <p:scale>
          <a:sx n="74" d="100"/>
          <a:sy n="74" d="100"/>
        </p:scale>
        <p:origin x="-1290" y="-90"/>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8/24/2016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3029708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806" y="6613576"/>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23" y="4581527"/>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23" y="4581527"/>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23" y="1980844"/>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23" y="1980844"/>
            <a:ext cx="3933825"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23"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23"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23" y="4217165"/>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23" y="4217165"/>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1"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23"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4"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6"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1"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23"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94"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6"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5"/>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300"/>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6"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23" y="2717806"/>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sp>
        <p:nvSpPr>
          <p:cNvPr id="20" name="TextBox 20"/>
          <p:cNvSpPr txBox="1">
            <a:spLocks noChangeArrowheads="1"/>
          </p:cNvSpPr>
          <p:nvPr userDrawn="1"/>
        </p:nvSpPr>
        <p:spPr bwMode="gray">
          <a:xfrm>
            <a:off x="481013" y="66294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7000"/>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7"/>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7"/>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7"/>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23" y="1971675"/>
            <a:ext cx="4078287" cy="4162426"/>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7"/>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82"/>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81"/>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83"/>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7"/>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23" y="1980844"/>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23" y="1980844"/>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23" y="1980844"/>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23" y="1980844"/>
            <a:ext cx="3933825"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23" y="470329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23" y="470329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23" y="4217165"/>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23" y="4217165"/>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1" y="197168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23"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94" y="197168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6"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401" y="4241807"/>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23"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94" y="4241807"/>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6"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300"/>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49" y="3369514"/>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46"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98" y="2717232"/>
            <a:ext cx="5603207" cy="14910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23" y="1971675"/>
            <a:ext cx="407828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7"/>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
        <p:nvSpPr>
          <p:cNvPr id="3" name="Subtitle 2"/>
          <p:cNvSpPr>
            <a:spLocks noGrp="1"/>
          </p:cNvSpPr>
          <p:nvPr>
            <p:ph type="subTitle" idx="1"/>
          </p:nvPr>
        </p:nvSpPr>
        <p:spPr bwMode="gray">
          <a:xfrm>
            <a:off x="1839913" y="4067182"/>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81"/>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83"/>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7"/>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23" y="1980844"/>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23" y="1980844"/>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10" y="3"/>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23" y="711206"/>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8" y="1971674"/>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806" y="6613576"/>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6"/>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sz="2400" dirty="0" smtClean="0">
                <a:latin typeface="Arial" charset="0"/>
                <a:cs typeface="Arial" charset="0"/>
              </a:rPr>
              <a:t>2016</a:t>
            </a:r>
          </a:p>
        </p:txBody>
      </p:sp>
      <p:sp>
        <p:nvSpPr>
          <p:cNvPr id="11267" name="Title 2"/>
          <p:cNvSpPr>
            <a:spLocks noGrp="1"/>
          </p:cNvSpPr>
          <p:nvPr>
            <p:ph type="title"/>
          </p:nvPr>
        </p:nvSpPr>
        <p:spPr>
          <a:xfrm>
            <a:off x="1517650" y="2805114"/>
            <a:ext cx="6680200" cy="615553"/>
          </a:xfrm>
        </p:spPr>
        <p:txBody>
          <a:bodyPr/>
          <a:lstStyle/>
          <a:p>
            <a:r>
              <a:rPr dirty="0" smtClean="0">
                <a:solidFill>
                  <a:srgbClr val="E31837"/>
                </a:solidFill>
                <a:latin typeface="Arial" charset="0"/>
                <a:cs typeface="Arial" charset="0"/>
              </a:rPr>
              <a:t>Tech Mahindra</a:t>
            </a:r>
            <a:endParaRPr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647421"/>
          </a:xfrm>
        </p:spPr>
        <p:txBody>
          <a:bodyPr/>
          <a:lstStyle/>
          <a:p>
            <a:pPr marL="342900" indent="-342900">
              <a:lnSpc>
                <a:spcPct val="150000"/>
              </a:lnSpc>
            </a:pPr>
            <a:r>
              <a:rPr lang="en-US" dirty="0" err="1" smtClean="0"/>
              <a:t>Liferay</a:t>
            </a:r>
            <a:r>
              <a:rPr lang="en-US" dirty="0" smtClean="0"/>
              <a:t> Project</a:t>
            </a:r>
            <a:endParaRPr lang="en-US" dirty="0"/>
          </a:p>
        </p:txBody>
      </p:sp>
      <p:sp>
        <p:nvSpPr>
          <p:cNvPr id="3" name="Text Placeholder 2"/>
          <p:cNvSpPr>
            <a:spLocks noGrp="1"/>
          </p:cNvSpPr>
          <p:nvPr>
            <p:ph type="body" sz="quarter" idx="10"/>
          </p:nvPr>
        </p:nvSpPr>
        <p:spPr>
          <a:xfrm>
            <a:off x="481012" y="1287887"/>
            <a:ext cx="8224838" cy="2400657"/>
          </a:xfrm>
        </p:spPr>
        <p:txBody>
          <a:bodyPr/>
          <a:lstStyle/>
          <a:p>
            <a:pPr marL="0" indent="0">
              <a:buNone/>
            </a:pPr>
            <a:r>
              <a:rPr lang="en-US" sz="2400" b="1" dirty="0" err="1">
                <a:solidFill>
                  <a:schemeClr val="bg1"/>
                </a:solidFill>
              </a:rPr>
              <a:t>View.jsp</a:t>
            </a:r>
            <a:r>
              <a:rPr lang="en-US" sz="2400" b="1" dirty="0">
                <a:solidFill>
                  <a:schemeClr val="bg1"/>
                </a:solidFill>
              </a:rPr>
              <a:t> </a:t>
            </a:r>
            <a:endParaRPr lang="en-US" sz="2400" b="1" dirty="0" smtClean="0">
              <a:solidFill>
                <a:schemeClr val="bg1"/>
              </a:solidFill>
            </a:endParaRPr>
          </a:p>
          <a:p>
            <a:pPr>
              <a:buFont typeface="Arial" pitchFamily="34" charset="0"/>
              <a:buChar char="•"/>
            </a:pPr>
            <a:r>
              <a:rPr lang="en-US" dirty="0" smtClean="0">
                <a:solidFill>
                  <a:schemeClr val="bg1"/>
                </a:solidFill>
              </a:rPr>
              <a:t>Contains </a:t>
            </a:r>
            <a:r>
              <a:rPr lang="en-US" dirty="0">
                <a:solidFill>
                  <a:schemeClr val="bg1"/>
                </a:solidFill>
              </a:rPr>
              <a:t>portlet</a:t>
            </a:r>
            <a:r>
              <a:rPr lang="en-US" dirty="0">
                <a:solidFill>
                  <a:schemeClr val="bg1"/>
                </a:solidFill>
              </a:rPr>
              <a:t> data </a:t>
            </a:r>
            <a:endParaRPr lang="en-US" dirty="0" smtClean="0">
              <a:solidFill>
                <a:schemeClr val="bg1"/>
              </a:solidFill>
            </a:endParaRPr>
          </a:p>
          <a:p>
            <a:pPr>
              <a:buFont typeface="Arial" pitchFamily="34" charset="0"/>
              <a:buChar char="•"/>
            </a:pPr>
            <a:r>
              <a:rPr lang="en-US" dirty="0" smtClean="0">
                <a:solidFill>
                  <a:schemeClr val="bg1"/>
                </a:solidFill>
              </a:rPr>
              <a:t>Our </a:t>
            </a:r>
            <a:r>
              <a:rPr lang="en-US" dirty="0" err="1">
                <a:solidFill>
                  <a:schemeClr val="bg1"/>
                </a:solidFill>
              </a:rPr>
              <a:t>portlet</a:t>
            </a:r>
            <a:r>
              <a:rPr lang="en-US" dirty="0">
                <a:solidFill>
                  <a:schemeClr val="bg1"/>
                </a:solidFill>
              </a:rPr>
              <a:t>  will be found in </a:t>
            </a:r>
            <a:r>
              <a:rPr lang="en-US" dirty="0" smtClean="0">
                <a:solidFill>
                  <a:schemeClr val="bg1"/>
                </a:solidFill>
              </a:rPr>
              <a:t>doc bar’s </a:t>
            </a:r>
            <a:r>
              <a:rPr lang="en-US" b="1" dirty="0" smtClean="0">
                <a:solidFill>
                  <a:schemeClr val="bg1"/>
                </a:solidFill>
              </a:rPr>
              <a:t>add-&gt;more-&gt; sample</a:t>
            </a:r>
            <a:r>
              <a:rPr lang="en-US" dirty="0" smtClean="0">
                <a:solidFill>
                  <a:schemeClr val="bg1"/>
                </a:solidFill>
              </a:rPr>
              <a:t>  when you run the project on server. We can drag it on to the page to view it.</a:t>
            </a:r>
          </a:p>
          <a:p>
            <a:pPr marL="0" indent="0">
              <a:buNone/>
            </a:pPr>
            <a:r>
              <a:rPr lang="en-US" sz="2400" b="1" dirty="0" smtClean="0">
                <a:solidFill>
                  <a:schemeClr val="bg1"/>
                </a:solidFill>
              </a:rPr>
              <a:t>Web.xml:</a:t>
            </a:r>
          </a:p>
          <a:p>
            <a:r>
              <a:rPr lang="en-US" dirty="0" smtClean="0">
                <a:solidFill>
                  <a:schemeClr val="bg1"/>
                </a:solidFill>
              </a:rPr>
              <a:t>contains information </a:t>
            </a:r>
            <a:r>
              <a:rPr lang="en-US" dirty="0">
                <a:solidFill>
                  <a:schemeClr val="bg1"/>
                </a:solidFill>
              </a:rPr>
              <a:t>like allow </a:t>
            </a:r>
            <a:r>
              <a:rPr lang="en-US" dirty="0">
                <a:solidFill>
                  <a:schemeClr val="bg1"/>
                </a:solidFill>
              </a:rPr>
              <a:t>ui(aui.tld</a:t>
            </a:r>
            <a:r>
              <a:rPr lang="en-US" dirty="0">
                <a:solidFill>
                  <a:schemeClr val="bg1"/>
                </a:solidFill>
              </a:rPr>
              <a:t>) and similar configurations like </a:t>
            </a:r>
            <a:r>
              <a:rPr lang="en-US" dirty="0" err="1" smtClean="0">
                <a:solidFill>
                  <a:schemeClr val="bg1"/>
                </a:solidFill>
              </a:rPr>
              <a:t>jstl</a:t>
            </a:r>
            <a:endParaRPr lang="en-US" dirty="0" smtClean="0">
              <a:solidFill>
                <a:schemeClr val="bg1"/>
              </a:solidFill>
            </a:endParaRPr>
          </a:p>
          <a:p>
            <a:endParaRPr lang="en-US" dirty="0">
              <a:solidFill>
                <a:schemeClr val="bg1"/>
              </a:solidFill>
            </a:endParaRPr>
          </a:p>
          <a:p>
            <a:endParaRPr lang="en-US" dirty="0"/>
          </a:p>
        </p:txBody>
      </p:sp>
      <p:pic>
        <p:nvPicPr>
          <p:cNvPr id="4098" name="Picture 2" descr="C:\Users\ad00431454\Desktop\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818" y="3206839"/>
            <a:ext cx="6364287" cy="2884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635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Liferay</a:t>
            </a:r>
            <a:r>
              <a:rPr lang="en-US" dirty="0" smtClean="0"/>
              <a:t> Project</a:t>
            </a:r>
            <a:endParaRPr lang="en-US" dirty="0"/>
          </a:p>
        </p:txBody>
      </p:sp>
      <p:sp>
        <p:nvSpPr>
          <p:cNvPr id="3" name="Text Placeholder 2"/>
          <p:cNvSpPr>
            <a:spLocks noGrp="1"/>
          </p:cNvSpPr>
          <p:nvPr>
            <p:ph type="body" sz="quarter" idx="10"/>
          </p:nvPr>
        </p:nvSpPr>
        <p:spPr>
          <a:xfrm>
            <a:off x="481012" y="1352283"/>
            <a:ext cx="8224838" cy="1477328"/>
          </a:xfrm>
        </p:spPr>
        <p:txBody>
          <a:bodyPr/>
          <a:lstStyle/>
          <a:p>
            <a:pPr marL="0" indent="0">
              <a:buNone/>
            </a:pPr>
            <a:r>
              <a:rPr lang="en-US" sz="2400" b="1" dirty="0" smtClean="0">
                <a:solidFill>
                  <a:schemeClr val="bg1"/>
                </a:solidFill>
              </a:rPr>
              <a:t>Portlet.xml</a:t>
            </a:r>
            <a:r>
              <a:rPr lang="en-US" sz="2400" b="1" dirty="0">
                <a:solidFill>
                  <a:schemeClr val="bg1"/>
                </a:solidFill>
              </a:rPr>
              <a:t>:</a:t>
            </a:r>
            <a:r>
              <a:rPr lang="en-US" sz="2400" dirty="0">
                <a:solidFill>
                  <a:schemeClr val="bg1"/>
                </a:solidFill>
              </a:rPr>
              <a:t> </a:t>
            </a:r>
            <a:endParaRPr lang="en-US" sz="2400" dirty="0" smtClean="0">
              <a:solidFill>
                <a:schemeClr val="bg1"/>
              </a:solidFill>
            </a:endParaRPr>
          </a:p>
          <a:p>
            <a:pPr>
              <a:buFont typeface="Arial" pitchFamily="34" charset="0"/>
              <a:buChar char="•"/>
            </a:pPr>
            <a:r>
              <a:rPr lang="en-US" dirty="0" smtClean="0">
                <a:solidFill>
                  <a:schemeClr val="bg1"/>
                </a:solidFill>
              </a:rPr>
              <a:t>contains </a:t>
            </a:r>
            <a:r>
              <a:rPr lang="en-US" dirty="0">
                <a:solidFill>
                  <a:schemeClr val="bg1"/>
                </a:solidFill>
              </a:rPr>
              <a:t>details of </a:t>
            </a:r>
            <a:r>
              <a:rPr lang="en-US" dirty="0">
                <a:solidFill>
                  <a:schemeClr val="bg1"/>
                </a:solidFill>
              </a:rPr>
              <a:t>portlet info such as</a:t>
            </a:r>
          </a:p>
          <a:p>
            <a:pPr>
              <a:buFont typeface="Arial" pitchFamily="34" charset="0"/>
              <a:buChar char="•"/>
            </a:pPr>
            <a:r>
              <a:rPr lang="en-US" dirty="0">
                <a:solidFill>
                  <a:schemeClr val="bg1"/>
                </a:solidFill>
              </a:rPr>
              <a:t>Portlet-name, display-name, init-param (contains view.jsp by default), portlet-info, security-role-ref (contains who can view my portlet)  tags</a:t>
            </a:r>
          </a:p>
          <a:p>
            <a:pPr marL="0" indent="0">
              <a:buNone/>
            </a:pPr>
            <a:endParaRPr lang="en-US" dirty="0"/>
          </a:p>
        </p:txBody>
      </p:sp>
      <p:pic>
        <p:nvPicPr>
          <p:cNvPr id="5122" name="Picture 2" descr="C:\Users\ad00431454\Desktop\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551" y="2678805"/>
            <a:ext cx="7225049" cy="3554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226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Liferay</a:t>
            </a:r>
            <a:r>
              <a:rPr lang="en-US" dirty="0" smtClean="0"/>
              <a:t> Project</a:t>
            </a:r>
            <a:endParaRPr lang="en-US" dirty="0"/>
          </a:p>
        </p:txBody>
      </p:sp>
      <p:sp>
        <p:nvSpPr>
          <p:cNvPr id="3" name="Text Placeholder 2"/>
          <p:cNvSpPr>
            <a:spLocks noGrp="1"/>
          </p:cNvSpPr>
          <p:nvPr>
            <p:ph type="body" sz="quarter" idx="10"/>
          </p:nvPr>
        </p:nvSpPr>
        <p:spPr>
          <a:xfrm>
            <a:off x="481012" y="1416682"/>
            <a:ext cx="8224838" cy="1569660"/>
          </a:xfrm>
        </p:spPr>
        <p:txBody>
          <a:bodyPr/>
          <a:lstStyle/>
          <a:p>
            <a:r>
              <a:rPr lang="en-US" sz="2400" b="1" dirty="0">
                <a:solidFill>
                  <a:schemeClr val="bg1"/>
                </a:solidFill>
              </a:rPr>
              <a:t>Liferay-portal.xml: </a:t>
            </a:r>
            <a:endParaRPr lang="en-US" sz="2400" b="1" dirty="0" smtClean="0">
              <a:solidFill>
                <a:schemeClr val="bg1"/>
              </a:solidFill>
            </a:endParaRPr>
          </a:p>
          <a:p>
            <a:pPr marL="0" indent="0">
              <a:buNone/>
            </a:pPr>
            <a:r>
              <a:rPr lang="en-US" sz="2400" b="1" dirty="0">
                <a:solidFill>
                  <a:schemeClr val="bg1"/>
                </a:solidFill>
              </a:rPr>
              <a:t>	</a:t>
            </a:r>
            <a:r>
              <a:rPr lang="en-US" dirty="0" smtClean="0">
                <a:solidFill>
                  <a:schemeClr val="bg1"/>
                </a:solidFill>
              </a:rPr>
              <a:t>which </a:t>
            </a:r>
            <a:r>
              <a:rPr lang="en-US" dirty="0">
                <a:solidFill>
                  <a:schemeClr val="bg1"/>
                </a:solidFill>
              </a:rPr>
              <a:t>contains tags/elements such as </a:t>
            </a:r>
            <a:r>
              <a:rPr lang="en-US" dirty="0">
                <a:solidFill>
                  <a:schemeClr val="bg1"/>
                </a:solidFill>
              </a:rPr>
              <a:t>portlet-name, icon, instanceable (false: means, we can have only once instance of that portlet), and role-mapper similar to that in portlet.xml</a:t>
            </a:r>
          </a:p>
          <a:p>
            <a:endParaRPr lang="en-US" dirty="0"/>
          </a:p>
        </p:txBody>
      </p:sp>
      <p:pic>
        <p:nvPicPr>
          <p:cNvPr id="6146" name="Picture 2" descr="C:\Users\ad00431454\Desktop\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279" y="2897747"/>
            <a:ext cx="7302321" cy="3341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93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Liferay</a:t>
            </a:r>
            <a:r>
              <a:rPr lang="en-US" dirty="0" smtClean="0"/>
              <a:t> Project</a:t>
            </a:r>
            <a:endParaRPr lang="en-US" dirty="0"/>
          </a:p>
        </p:txBody>
      </p:sp>
      <p:sp>
        <p:nvSpPr>
          <p:cNvPr id="3" name="Text Placeholder 2"/>
          <p:cNvSpPr>
            <a:spLocks noGrp="1"/>
          </p:cNvSpPr>
          <p:nvPr>
            <p:ph type="body" sz="quarter" idx="10"/>
          </p:nvPr>
        </p:nvSpPr>
        <p:spPr>
          <a:xfrm>
            <a:off x="481012" y="1416682"/>
            <a:ext cx="8224838" cy="1200329"/>
          </a:xfrm>
        </p:spPr>
        <p:txBody>
          <a:bodyPr/>
          <a:lstStyle/>
          <a:p>
            <a:r>
              <a:rPr lang="en-US" sz="2400" b="1" dirty="0">
                <a:solidFill>
                  <a:schemeClr val="bg1"/>
                </a:solidFill>
              </a:rPr>
              <a:t>Liferay-plugin-package.properties</a:t>
            </a:r>
            <a:r>
              <a:rPr lang="en-US" sz="2400" b="1" dirty="0">
                <a:solidFill>
                  <a:schemeClr val="bg1"/>
                </a:solidFill>
              </a:rPr>
              <a:t>: </a:t>
            </a:r>
            <a:endParaRPr lang="en-US" sz="2400" b="1" dirty="0" smtClean="0">
              <a:solidFill>
                <a:schemeClr val="bg1"/>
              </a:solidFill>
            </a:endParaRPr>
          </a:p>
          <a:p>
            <a:pPr marL="0" indent="0">
              <a:buNone/>
            </a:pPr>
            <a:r>
              <a:rPr lang="en-US" dirty="0" smtClean="0">
                <a:solidFill>
                  <a:schemeClr val="bg1"/>
                </a:solidFill>
              </a:rPr>
              <a:t>we </a:t>
            </a:r>
            <a:r>
              <a:rPr lang="en-US" dirty="0">
                <a:solidFill>
                  <a:schemeClr val="bg1"/>
                </a:solidFill>
              </a:rPr>
              <a:t>can add jar files(if any) </a:t>
            </a:r>
            <a:r>
              <a:rPr lang="en-US" dirty="0" smtClean="0">
                <a:solidFill>
                  <a:schemeClr val="bg1"/>
                </a:solidFill>
              </a:rPr>
              <a:t>here. We </a:t>
            </a:r>
            <a:r>
              <a:rPr lang="en-US" dirty="0">
                <a:solidFill>
                  <a:schemeClr val="bg1"/>
                </a:solidFill>
              </a:rPr>
              <a:t>can add from properties, and see it in source as “</a:t>
            </a:r>
            <a:r>
              <a:rPr lang="en-US" dirty="0">
                <a:solidFill>
                  <a:schemeClr val="bg1"/>
                </a:solidFill>
              </a:rPr>
              <a:t>portlet-dependency-jar=\groovy.jar,\...,\...”.</a:t>
            </a:r>
          </a:p>
          <a:p>
            <a:endParaRPr lang="en-US" dirty="0">
              <a:solidFill>
                <a:schemeClr val="bg1"/>
              </a:solidFill>
            </a:endParaRPr>
          </a:p>
        </p:txBody>
      </p:sp>
      <p:pic>
        <p:nvPicPr>
          <p:cNvPr id="7172" name="Picture 4" descr="C:\Users\ad00431454\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269" y="2486562"/>
            <a:ext cx="2447925" cy="3790950"/>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ad00431454\Deskto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901" y="2567524"/>
            <a:ext cx="5071502"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253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Liferay</a:t>
            </a:r>
            <a:r>
              <a:rPr lang="en-US" dirty="0" smtClean="0"/>
              <a:t> Project</a:t>
            </a:r>
            <a:endParaRPr lang="en-US" dirty="0"/>
          </a:p>
        </p:txBody>
      </p:sp>
      <p:sp>
        <p:nvSpPr>
          <p:cNvPr id="3" name="Text Placeholder 2"/>
          <p:cNvSpPr>
            <a:spLocks noGrp="1"/>
          </p:cNvSpPr>
          <p:nvPr>
            <p:ph type="body" sz="quarter" idx="10"/>
          </p:nvPr>
        </p:nvSpPr>
        <p:spPr>
          <a:xfrm>
            <a:off x="481012" y="1416682"/>
            <a:ext cx="8224838" cy="1200329"/>
          </a:xfrm>
        </p:spPr>
        <p:txBody>
          <a:bodyPr/>
          <a:lstStyle/>
          <a:p>
            <a:r>
              <a:rPr lang="en-US" sz="2400" b="1" dirty="0">
                <a:solidFill>
                  <a:schemeClr val="bg1"/>
                </a:solidFill>
              </a:rPr>
              <a:t>Liferay-display.xml:  </a:t>
            </a:r>
            <a:r>
              <a:rPr lang="en-US" dirty="0">
                <a:solidFill>
                  <a:schemeClr val="bg1"/>
                </a:solidFill>
              </a:rPr>
              <a:t>contains </a:t>
            </a:r>
            <a:r>
              <a:rPr lang="en-US" dirty="0" smtClean="0">
                <a:solidFill>
                  <a:schemeClr val="bg1"/>
                </a:solidFill>
              </a:rPr>
              <a:t>information </a:t>
            </a:r>
            <a:r>
              <a:rPr lang="en-US" dirty="0">
                <a:solidFill>
                  <a:schemeClr val="bg1"/>
                </a:solidFill>
              </a:rPr>
              <a:t>of</a:t>
            </a:r>
            <a:r>
              <a:rPr lang="en-US" b="1" dirty="0">
                <a:solidFill>
                  <a:schemeClr val="bg1"/>
                </a:solidFill>
              </a:rPr>
              <a:t> </a:t>
            </a:r>
            <a:r>
              <a:rPr lang="en-US" dirty="0">
                <a:solidFill>
                  <a:schemeClr val="bg1"/>
                </a:solidFill>
              </a:rPr>
              <a:t>where to display the </a:t>
            </a:r>
            <a:r>
              <a:rPr lang="en-US" dirty="0">
                <a:solidFill>
                  <a:schemeClr val="bg1"/>
                </a:solidFill>
              </a:rPr>
              <a:t>portlet. </a:t>
            </a:r>
            <a:r>
              <a:rPr lang="en-US" dirty="0">
                <a:solidFill>
                  <a:schemeClr val="bg1"/>
                </a:solidFill>
              </a:rPr>
              <a:t>(Default is inside </a:t>
            </a:r>
            <a:r>
              <a:rPr lang="en-US" b="1" dirty="0">
                <a:solidFill>
                  <a:schemeClr val="bg1"/>
                </a:solidFill>
              </a:rPr>
              <a:t>add-&gt;more-&gt; sample) </a:t>
            </a:r>
            <a:r>
              <a:rPr lang="en-US" dirty="0">
                <a:solidFill>
                  <a:schemeClr val="bg1"/>
                </a:solidFill>
              </a:rPr>
              <a:t>we can change it or create new category of </a:t>
            </a:r>
            <a:r>
              <a:rPr lang="en-US" dirty="0" smtClean="0">
                <a:solidFill>
                  <a:schemeClr val="bg1"/>
                </a:solidFill>
              </a:rPr>
              <a:t>our </a:t>
            </a:r>
            <a:r>
              <a:rPr lang="en-US" dirty="0">
                <a:solidFill>
                  <a:schemeClr val="bg1"/>
                </a:solidFill>
              </a:rPr>
              <a:t>wish. </a:t>
            </a:r>
          </a:p>
          <a:p>
            <a:endParaRPr lang="en-US" dirty="0">
              <a:solidFill>
                <a:schemeClr val="bg1"/>
              </a:solidFill>
            </a:endParaRPr>
          </a:p>
        </p:txBody>
      </p:sp>
      <p:pic>
        <p:nvPicPr>
          <p:cNvPr id="8194" name="Picture 2" descr="C:\Users\ad00431454\Desktop\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524" y="2495549"/>
            <a:ext cx="6619741" cy="3287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642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70394" y="3084198"/>
            <a:ext cx="5524500" cy="615553"/>
          </a:xfrm>
        </p:spPr>
        <p:txBody>
          <a:bodyPr/>
          <a:lstStyle/>
          <a:p>
            <a:pPr algn="ctr"/>
            <a:r>
              <a:rPr lang="en-US" dirty="0" smtClean="0"/>
              <a:t>Demo</a:t>
            </a:r>
            <a:endParaRPr lang="en-US" dirty="0"/>
          </a:p>
        </p:txBody>
      </p:sp>
    </p:spTree>
    <p:extLst>
      <p:ext uri="{BB962C8B-B14F-4D97-AF65-F5344CB8AC3E}">
        <p14:creationId xmlns:p14="http://schemas.microsoft.com/office/powerpoint/2010/main" val="2628869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200389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6611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21286" y="2547960"/>
            <a:ext cx="5511800" cy="615553"/>
          </a:xfrm>
        </p:spPr>
        <p:txBody>
          <a:bodyPr/>
          <a:lstStyle/>
          <a:p>
            <a:pPr algn="ctr"/>
            <a:r>
              <a:rPr lang="en-US" dirty="0" err="1" smtClean="0"/>
              <a:t>Liferay</a:t>
            </a:r>
            <a:r>
              <a:rPr lang="en-US" dirty="0" smtClean="0"/>
              <a:t> portal</a:t>
            </a:r>
            <a:endParaRPr lang="en-US" dirty="0"/>
          </a:p>
        </p:txBody>
      </p:sp>
    </p:spTree>
    <p:extLst>
      <p:ext uri="{BB962C8B-B14F-4D97-AF65-F5344CB8AC3E}">
        <p14:creationId xmlns:p14="http://schemas.microsoft.com/office/powerpoint/2010/main" val="948638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xfrm>
            <a:off x="729408" y="1850495"/>
            <a:ext cx="3846512" cy="2077492"/>
          </a:xfrm>
        </p:spPr>
        <p:txBody>
          <a:bodyPr/>
          <a:lstStyle/>
          <a:p>
            <a:pPr marL="342900" indent="-342900">
              <a:lnSpc>
                <a:spcPct val="150000"/>
              </a:lnSpc>
              <a:buFont typeface="+mj-lt"/>
              <a:buAutoNum type="arabicPeriod"/>
            </a:pPr>
            <a:r>
              <a:rPr lang="en-US" dirty="0" err="1" smtClean="0">
                <a:solidFill>
                  <a:schemeClr val="bg1"/>
                </a:solidFill>
              </a:rPr>
              <a:t>Introduction</a:t>
            </a:r>
            <a:r>
              <a:rPr lang="en-US" dirty="0" err="1" smtClean="0"/>
              <a:t>nguage</a:t>
            </a:r>
            <a:r>
              <a:rPr lang="en-US" dirty="0" smtClean="0"/>
              <a:t> Introduction&gt;</a:t>
            </a:r>
          </a:p>
          <a:p>
            <a:pPr marL="342900" indent="-342900">
              <a:lnSpc>
                <a:spcPct val="150000"/>
              </a:lnSpc>
              <a:buFont typeface="+mj-lt"/>
              <a:buAutoNum type="arabicPeriod"/>
            </a:pPr>
            <a:r>
              <a:rPr lang="en-US" dirty="0" err="1" smtClean="0">
                <a:solidFill>
                  <a:schemeClr val="bg1"/>
                </a:solidFill>
              </a:rPr>
              <a:t>Installation</a:t>
            </a:r>
            <a:r>
              <a:rPr lang="en-US" dirty="0" err="1" smtClean="0"/>
              <a:t>es</a:t>
            </a:r>
            <a:r>
              <a:rPr lang="en-US" dirty="0" smtClean="0"/>
              <a:t>&gt;</a:t>
            </a:r>
          </a:p>
          <a:p>
            <a:pPr marL="342900" indent="-342900">
              <a:lnSpc>
                <a:spcPct val="150000"/>
              </a:lnSpc>
              <a:buFont typeface="+mj-lt"/>
              <a:buAutoNum type="arabicPeriod"/>
            </a:pPr>
            <a:r>
              <a:rPr lang="en-US" dirty="0">
                <a:solidFill>
                  <a:schemeClr val="bg1"/>
                </a:solidFill>
              </a:rPr>
              <a:t> </a:t>
            </a:r>
            <a:r>
              <a:rPr lang="en-US" dirty="0" smtClean="0">
                <a:solidFill>
                  <a:schemeClr val="bg1"/>
                </a:solidFill>
              </a:rPr>
              <a:t>Features</a:t>
            </a:r>
          </a:p>
          <a:p>
            <a:pPr marL="342900" indent="-342900">
              <a:lnSpc>
                <a:spcPct val="150000"/>
              </a:lnSpc>
              <a:buFont typeface="+mj-lt"/>
              <a:buAutoNum type="arabicPeriod"/>
            </a:pPr>
            <a:r>
              <a:rPr lang="en-US" dirty="0">
                <a:solidFill>
                  <a:schemeClr val="bg1"/>
                </a:solidFill>
              </a:rPr>
              <a:t> </a:t>
            </a:r>
            <a:r>
              <a:rPr lang="en-US" dirty="0" smtClean="0">
                <a:solidFill>
                  <a:schemeClr val="bg1"/>
                </a:solidFill>
              </a:rPr>
              <a:t>Project in Eclipse</a:t>
            </a:r>
          </a:p>
          <a:p>
            <a:pPr marL="342900" indent="-342900">
              <a:lnSpc>
                <a:spcPct val="150000"/>
              </a:lnSpc>
              <a:buFont typeface="+mj-lt"/>
              <a:buAutoNum type="arabicPeriod"/>
            </a:pPr>
            <a:r>
              <a:rPr lang="en-US" dirty="0" smtClean="0">
                <a:solidFill>
                  <a:schemeClr val="bg1"/>
                </a:solidFill>
              </a:rPr>
              <a:t>Demo</a:t>
            </a:r>
          </a:p>
        </p:txBody>
      </p:sp>
      <p:sp>
        <p:nvSpPr>
          <p:cNvPr id="4" name="Title 3"/>
          <p:cNvSpPr>
            <a:spLocks noGrp="1"/>
          </p:cNvSpPr>
          <p:nvPr>
            <p:ph type="title"/>
          </p:nvPr>
        </p:nvSpPr>
        <p:spPr/>
        <p:txBody>
          <a:bodyPr/>
          <a:lstStyle/>
          <a:p>
            <a:r>
              <a:rPr lang="en-US" dirty="0" smtClean="0"/>
              <a:t>Agenda</a:t>
            </a:r>
            <a:endParaRPr lang="en-US" dirty="0"/>
          </a:p>
        </p:txBody>
      </p:sp>
      <p:sp>
        <p:nvSpPr>
          <p:cNvPr id="2" name="Text Placeholder 1"/>
          <p:cNvSpPr>
            <a:spLocks noGrp="1"/>
          </p:cNvSpPr>
          <p:nvPr>
            <p:ph type="body" sz="quarter" idx="13"/>
          </p:nvPr>
        </p:nvSpPr>
        <p:spPr/>
        <p:txBody>
          <a:bodyPr/>
          <a:lstStyle/>
          <a:p>
            <a:r>
              <a:rPr lang="en-US" dirty="0" smtClean="0"/>
              <a:t>Maven</a:t>
            </a:r>
            <a:endParaRPr lang="en-US" dirty="0"/>
          </a:p>
        </p:txBody>
      </p:sp>
    </p:spTree>
    <p:extLst>
      <p:ext uri="{BB962C8B-B14F-4D97-AF65-F5344CB8AC3E}">
        <p14:creationId xmlns:p14="http://schemas.microsoft.com/office/powerpoint/2010/main" val="4245354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Introduction</a:t>
            </a:r>
            <a:endParaRPr lang="en-US" dirty="0"/>
          </a:p>
        </p:txBody>
      </p:sp>
      <p:sp>
        <p:nvSpPr>
          <p:cNvPr id="7" name="TextBox 6"/>
          <p:cNvSpPr txBox="1"/>
          <p:nvPr/>
        </p:nvSpPr>
        <p:spPr>
          <a:xfrm>
            <a:off x="437892" y="1590647"/>
            <a:ext cx="8216721" cy="38779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85750" indent="-285750" fontAlgn="auto">
              <a:spcAft>
                <a:spcPts val="0"/>
              </a:spcAft>
              <a:buFont typeface="Arial" pitchFamily="34" charset="0"/>
              <a:buChar char="•"/>
              <a:defRPr/>
            </a:pPr>
            <a:r>
              <a:rPr lang="en-US" b="1" dirty="0" err="1">
                <a:solidFill>
                  <a:schemeClr val="bg1"/>
                </a:solidFill>
              </a:rPr>
              <a:t>Liferay</a:t>
            </a:r>
            <a:r>
              <a:rPr lang="en-US" b="1" dirty="0">
                <a:solidFill>
                  <a:schemeClr val="bg1"/>
                </a:solidFill>
              </a:rPr>
              <a:t> Portal</a:t>
            </a:r>
            <a:r>
              <a:rPr lang="en-US" dirty="0">
                <a:solidFill>
                  <a:schemeClr val="bg1"/>
                </a:solidFill>
              </a:rPr>
              <a:t> is a free and open </a:t>
            </a:r>
            <a:r>
              <a:rPr lang="en-US" dirty="0" smtClean="0">
                <a:solidFill>
                  <a:schemeClr val="bg1"/>
                </a:solidFill>
              </a:rPr>
              <a:t>source </a:t>
            </a:r>
            <a:r>
              <a:rPr lang="en-US" dirty="0">
                <a:solidFill>
                  <a:schemeClr val="bg1"/>
                </a:solidFill>
              </a:rPr>
              <a:t> enterprise </a:t>
            </a:r>
            <a:r>
              <a:rPr lang="en-US" dirty="0" smtClean="0">
                <a:solidFill>
                  <a:schemeClr val="bg1"/>
                </a:solidFill>
              </a:rPr>
              <a:t>portal </a:t>
            </a:r>
            <a:r>
              <a:rPr lang="en-US" dirty="0">
                <a:solidFill>
                  <a:schemeClr val="bg1"/>
                </a:solidFill>
              </a:rPr>
              <a:t> software product. Distributed under the GNU Lesser General Public </a:t>
            </a:r>
            <a:r>
              <a:rPr lang="en-US" dirty="0" smtClean="0">
                <a:solidFill>
                  <a:schemeClr val="bg1"/>
                </a:solidFill>
              </a:rPr>
              <a:t>License</a:t>
            </a:r>
            <a:r>
              <a:rPr lang="en-US" dirty="0">
                <a:solidFill>
                  <a:schemeClr val="bg1"/>
                </a:solidFill>
              </a:rPr>
              <a:t> and optional commercial </a:t>
            </a:r>
            <a:r>
              <a:rPr lang="en-US" dirty="0" smtClean="0">
                <a:solidFill>
                  <a:schemeClr val="bg1"/>
                </a:solidFill>
              </a:rPr>
              <a:t>license.</a:t>
            </a:r>
          </a:p>
          <a:p>
            <a:pPr marL="285750" indent="-285750" fontAlgn="auto">
              <a:spcAft>
                <a:spcPts val="0"/>
              </a:spcAft>
              <a:buFont typeface="Arial" pitchFamily="34" charset="0"/>
              <a:buChar char="•"/>
              <a:defRPr/>
            </a:pPr>
            <a:r>
              <a:rPr lang="en-US" dirty="0" smtClean="0">
                <a:solidFill>
                  <a:schemeClr val="bg1"/>
                </a:solidFill>
              </a:rPr>
              <a:t>Written </a:t>
            </a:r>
            <a:r>
              <a:rPr lang="en-US" dirty="0">
                <a:solidFill>
                  <a:schemeClr val="bg1"/>
                </a:solidFill>
              </a:rPr>
              <a:t>in </a:t>
            </a:r>
            <a:r>
              <a:rPr lang="en-US" dirty="0" smtClean="0">
                <a:solidFill>
                  <a:schemeClr val="bg1"/>
                </a:solidFill>
              </a:rPr>
              <a:t>Java, </a:t>
            </a:r>
            <a:r>
              <a:rPr lang="en-US" dirty="0" err="1">
                <a:solidFill>
                  <a:schemeClr val="bg1"/>
                </a:solidFill>
              </a:rPr>
              <a:t>Liferay</a:t>
            </a:r>
            <a:r>
              <a:rPr lang="en-US" dirty="0">
                <a:solidFill>
                  <a:schemeClr val="bg1"/>
                </a:solidFill>
              </a:rPr>
              <a:t> Portal is a web platform with features commonly required for the development of websites and portals. </a:t>
            </a:r>
            <a:r>
              <a:rPr lang="en-US" dirty="0" err="1">
                <a:solidFill>
                  <a:schemeClr val="bg1"/>
                </a:solidFill>
              </a:rPr>
              <a:t>Liferay</a:t>
            </a:r>
            <a:r>
              <a:rPr lang="en-US" dirty="0">
                <a:solidFill>
                  <a:schemeClr val="bg1"/>
                </a:solidFill>
              </a:rPr>
              <a:t> includes a built-in web content management system allowing users to build websites and portals as an assembly of themes, pages, </a:t>
            </a:r>
            <a:r>
              <a:rPr lang="en-US" dirty="0" err="1">
                <a:solidFill>
                  <a:schemeClr val="bg1"/>
                </a:solidFill>
              </a:rPr>
              <a:t>portlets</a:t>
            </a:r>
            <a:r>
              <a:rPr lang="en-US" dirty="0">
                <a:solidFill>
                  <a:schemeClr val="bg1"/>
                </a:solidFill>
              </a:rPr>
              <a:t>/gadgets and a common </a:t>
            </a:r>
            <a:r>
              <a:rPr lang="en-US" dirty="0" err="1" smtClean="0">
                <a:solidFill>
                  <a:schemeClr val="bg1"/>
                </a:solidFill>
              </a:rPr>
              <a:t>navigation.Liferay</a:t>
            </a:r>
            <a:r>
              <a:rPr lang="en-US" dirty="0" smtClean="0">
                <a:solidFill>
                  <a:schemeClr val="bg1"/>
                </a:solidFill>
              </a:rPr>
              <a:t> </a:t>
            </a:r>
            <a:r>
              <a:rPr lang="en-US" dirty="0">
                <a:solidFill>
                  <a:schemeClr val="bg1"/>
                </a:solidFill>
              </a:rPr>
              <a:t>is sometimes described as a content management framework or a </a:t>
            </a:r>
            <a:r>
              <a:rPr lang="en-US" dirty="0" smtClean="0">
                <a:solidFill>
                  <a:schemeClr val="bg1"/>
                </a:solidFill>
              </a:rPr>
              <a:t>web </a:t>
            </a:r>
            <a:r>
              <a:rPr lang="en-US" dirty="0">
                <a:solidFill>
                  <a:schemeClr val="bg1"/>
                </a:solidFill>
              </a:rPr>
              <a:t>application </a:t>
            </a:r>
            <a:r>
              <a:rPr lang="en-US" dirty="0" smtClean="0">
                <a:solidFill>
                  <a:schemeClr val="bg1"/>
                </a:solidFill>
              </a:rPr>
              <a:t>framework.</a:t>
            </a:r>
          </a:p>
          <a:p>
            <a:pPr marL="285750" indent="-285750" fontAlgn="auto">
              <a:spcAft>
                <a:spcPts val="0"/>
              </a:spcAft>
              <a:buFont typeface="Arial" pitchFamily="34" charset="0"/>
              <a:buChar char="•"/>
              <a:defRPr/>
            </a:pPr>
            <a:r>
              <a:rPr lang="en-US" dirty="0" err="1" smtClean="0">
                <a:solidFill>
                  <a:schemeClr val="bg1"/>
                </a:solidFill>
              </a:rPr>
              <a:t>Liferay</a:t>
            </a:r>
            <a:r>
              <a:rPr lang="en-US" dirty="0" smtClean="0">
                <a:solidFill>
                  <a:schemeClr val="bg1"/>
                </a:solidFill>
              </a:rPr>
              <a:t> </a:t>
            </a:r>
            <a:r>
              <a:rPr lang="en-US" dirty="0">
                <a:solidFill>
                  <a:schemeClr val="bg1"/>
                </a:solidFill>
              </a:rPr>
              <a:t>Portal is Java-based and runs on any computing platform capable of running the Java Runtime Environment and </a:t>
            </a:r>
            <a:r>
              <a:rPr lang="en-US" dirty="0" err="1">
                <a:solidFill>
                  <a:schemeClr val="bg1"/>
                </a:solidFill>
              </a:rPr>
              <a:t>anapplication</a:t>
            </a:r>
            <a:r>
              <a:rPr lang="en-US" dirty="0">
                <a:solidFill>
                  <a:schemeClr val="bg1"/>
                </a:solidFill>
              </a:rPr>
              <a:t> server. </a:t>
            </a:r>
            <a:r>
              <a:rPr lang="en-US" dirty="0" err="1">
                <a:solidFill>
                  <a:schemeClr val="bg1"/>
                </a:solidFill>
              </a:rPr>
              <a:t>Liferay</a:t>
            </a:r>
            <a:r>
              <a:rPr lang="en-US" dirty="0">
                <a:solidFill>
                  <a:schemeClr val="bg1"/>
                </a:solidFill>
              </a:rPr>
              <a:t> is available bundled with a servlet container such as Apache Tomcat</a:t>
            </a:r>
            <a:endParaRPr lang="en-US" i="1" dirty="0" smtClean="0">
              <a:solidFill>
                <a:schemeClr val="bg1"/>
              </a:solidFill>
            </a:endParaRPr>
          </a:p>
          <a:p>
            <a:pPr fontAlgn="auto">
              <a:spcAft>
                <a:spcPts val="0"/>
              </a:spcAft>
              <a:buFont typeface="Arial" pitchFamily="34" charset="0"/>
              <a:buChar char="•"/>
              <a:defRPr/>
            </a:pPr>
            <a:endParaRPr lang="en-US" dirty="0" smtClean="0">
              <a:solidFill>
                <a:schemeClr val="bg1"/>
              </a:solidFill>
            </a:endParaRPr>
          </a:p>
          <a:p>
            <a:pPr fontAlgn="auto">
              <a:spcAft>
                <a:spcPts val="0"/>
              </a:spcAft>
              <a:buFont typeface="Arial" pitchFamily="34" charset="0"/>
              <a:buChar char="•"/>
              <a:defRPr/>
            </a:pPr>
            <a:endParaRPr lang="en-US" dirty="0"/>
          </a:p>
        </p:txBody>
      </p:sp>
    </p:spTree>
    <p:extLst>
      <p:ext uri="{BB962C8B-B14F-4D97-AF65-F5344CB8AC3E}">
        <p14:creationId xmlns:p14="http://schemas.microsoft.com/office/powerpoint/2010/main" val="2596341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Installation</a:t>
            </a:r>
            <a:endParaRPr lang="en-US" dirty="0"/>
          </a:p>
        </p:txBody>
      </p:sp>
      <p:sp>
        <p:nvSpPr>
          <p:cNvPr id="3" name="Text Placeholder 2"/>
          <p:cNvSpPr>
            <a:spLocks noGrp="1"/>
          </p:cNvSpPr>
          <p:nvPr>
            <p:ph type="body" sz="quarter" idx="10"/>
          </p:nvPr>
        </p:nvSpPr>
        <p:spPr>
          <a:xfrm>
            <a:off x="481012" y="1365162"/>
            <a:ext cx="8224838" cy="4708981"/>
          </a:xfrm>
        </p:spPr>
        <p:txBody>
          <a:bodyPr/>
          <a:lstStyle/>
          <a:p>
            <a:r>
              <a:rPr lang="en-US" dirty="0" smtClean="0">
                <a:solidFill>
                  <a:schemeClr val="bg1"/>
                </a:solidFill>
              </a:rPr>
              <a:t>Download </a:t>
            </a:r>
            <a:r>
              <a:rPr lang="en-US" b="1" dirty="0" smtClean="0">
                <a:solidFill>
                  <a:schemeClr val="bg1"/>
                </a:solidFill>
              </a:rPr>
              <a:t>liferay-ide-eclipse-updatesites-1.6.2.zip</a:t>
            </a:r>
          </a:p>
          <a:p>
            <a:pPr marL="0" indent="0">
              <a:buNone/>
            </a:pPr>
            <a:endParaRPr lang="en-US" dirty="0">
              <a:solidFill>
                <a:schemeClr val="bg1"/>
              </a:solidFill>
            </a:endParaRPr>
          </a:p>
          <a:p>
            <a:r>
              <a:rPr lang="en-US" dirty="0" smtClean="0">
                <a:solidFill>
                  <a:schemeClr val="bg1"/>
                </a:solidFill>
              </a:rPr>
              <a:t>Open eclipse, go to Help -&gt; Install new software -&gt; add, select the zip file and install. (In toolbar, </a:t>
            </a:r>
            <a:r>
              <a:rPr lang="en-US" dirty="0" err="1" smtClean="0">
                <a:solidFill>
                  <a:schemeClr val="bg1"/>
                </a:solidFill>
              </a:rPr>
              <a:t>liferay</a:t>
            </a:r>
            <a:r>
              <a:rPr lang="en-US" dirty="0" smtClean="0">
                <a:solidFill>
                  <a:schemeClr val="bg1"/>
                </a:solidFill>
              </a:rPr>
              <a:t> entries will get added)</a:t>
            </a:r>
          </a:p>
          <a:p>
            <a:pPr marL="0" indent="0">
              <a:buNone/>
            </a:pPr>
            <a:endParaRPr lang="en-US" dirty="0">
              <a:solidFill>
                <a:schemeClr val="bg1"/>
              </a:solidFill>
            </a:endParaRPr>
          </a:p>
          <a:p>
            <a:r>
              <a:rPr lang="en-US" dirty="0" smtClean="0">
                <a:solidFill>
                  <a:schemeClr val="bg1"/>
                </a:solidFill>
              </a:rPr>
              <a:t>D</a:t>
            </a:r>
            <a:r>
              <a:rPr lang="en-US" dirty="0" smtClean="0">
                <a:solidFill>
                  <a:schemeClr val="bg1"/>
                </a:solidFill>
              </a:rPr>
              <a:t>ownload </a:t>
            </a:r>
            <a:r>
              <a:rPr lang="en-US" b="1" dirty="0">
                <a:solidFill>
                  <a:schemeClr val="bg1"/>
                </a:solidFill>
              </a:rPr>
              <a:t>liferay-plugins-sdk-6.1.1-master</a:t>
            </a:r>
            <a:r>
              <a:rPr lang="en-US" dirty="0">
                <a:solidFill>
                  <a:schemeClr val="bg1"/>
                </a:solidFill>
              </a:rPr>
              <a:t>, </a:t>
            </a:r>
            <a:r>
              <a:rPr lang="en-US" b="1" dirty="0">
                <a:solidFill>
                  <a:schemeClr val="bg1"/>
                </a:solidFill>
              </a:rPr>
              <a:t>liferay-portal-tomcat-jre-6.1.2-ce-ga3-20131212143815859 </a:t>
            </a:r>
            <a:endParaRPr lang="en-US" b="1" dirty="0" smtClean="0">
              <a:solidFill>
                <a:schemeClr val="bg1"/>
              </a:solidFill>
            </a:endParaRPr>
          </a:p>
          <a:p>
            <a:pPr marL="0" indent="0">
              <a:buNone/>
            </a:pPr>
            <a:endParaRPr lang="en-US" b="1" dirty="0" smtClean="0">
              <a:solidFill>
                <a:schemeClr val="bg1"/>
              </a:solidFill>
            </a:endParaRPr>
          </a:p>
          <a:p>
            <a:r>
              <a:rPr lang="en-US" b="1" dirty="0" smtClean="0">
                <a:solidFill>
                  <a:schemeClr val="bg1"/>
                </a:solidFill>
              </a:rPr>
              <a:t> </a:t>
            </a:r>
            <a:r>
              <a:rPr lang="en-US" dirty="0" smtClean="0">
                <a:solidFill>
                  <a:schemeClr val="bg1"/>
                </a:solidFill>
              </a:rPr>
              <a:t>In eclipse, Windows -&gt; preferences -&gt; </a:t>
            </a:r>
            <a:r>
              <a:rPr lang="en-US" dirty="0" err="1" smtClean="0">
                <a:solidFill>
                  <a:schemeClr val="bg1"/>
                </a:solidFill>
              </a:rPr>
              <a:t>liferay</a:t>
            </a:r>
            <a:r>
              <a:rPr lang="en-US" dirty="0">
                <a:solidFill>
                  <a:schemeClr val="bg1"/>
                </a:solidFill>
              </a:rPr>
              <a:t> </a:t>
            </a:r>
            <a:r>
              <a:rPr lang="en-US" dirty="0" smtClean="0">
                <a:solidFill>
                  <a:schemeClr val="bg1"/>
                </a:solidFill>
              </a:rPr>
              <a:t>-&gt; installed plugin SDK, add the downloaded SDK</a:t>
            </a:r>
          </a:p>
          <a:p>
            <a:pPr marL="0" indent="0">
              <a:buNone/>
            </a:pPr>
            <a:endParaRPr lang="en-US" dirty="0" smtClean="0">
              <a:solidFill>
                <a:schemeClr val="bg1"/>
              </a:solidFill>
            </a:endParaRPr>
          </a:p>
          <a:p>
            <a:r>
              <a:rPr lang="en-US" b="1" dirty="0">
                <a:solidFill>
                  <a:schemeClr val="bg1"/>
                </a:solidFill>
              </a:rPr>
              <a:t> </a:t>
            </a:r>
            <a:r>
              <a:rPr lang="en-US" dirty="0" smtClean="0">
                <a:solidFill>
                  <a:schemeClr val="bg1"/>
                </a:solidFill>
              </a:rPr>
              <a:t>To set the </a:t>
            </a:r>
            <a:r>
              <a:rPr lang="en-US" dirty="0" err="1" smtClean="0">
                <a:solidFill>
                  <a:schemeClr val="bg1"/>
                </a:solidFill>
              </a:rPr>
              <a:t>liferay</a:t>
            </a:r>
            <a:r>
              <a:rPr lang="en-US" dirty="0" smtClean="0">
                <a:solidFill>
                  <a:schemeClr val="bg1"/>
                </a:solidFill>
              </a:rPr>
              <a:t> server runtime </a:t>
            </a:r>
            <a:r>
              <a:rPr lang="en-US" dirty="0" err="1" smtClean="0">
                <a:solidFill>
                  <a:schemeClr val="bg1"/>
                </a:solidFill>
              </a:rPr>
              <a:t>envinronment</a:t>
            </a:r>
            <a:endParaRPr lang="en-US" dirty="0" smtClean="0">
              <a:solidFill>
                <a:schemeClr val="bg1"/>
              </a:solidFill>
            </a:endParaRPr>
          </a:p>
          <a:p>
            <a:pPr lvl="2"/>
            <a:r>
              <a:rPr lang="en-US" dirty="0" smtClean="0">
                <a:solidFill>
                  <a:schemeClr val="bg1"/>
                </a:solidFill>
              </a:rPr>
              <a:t>Windows </a:t>
            </a:r>
            <a:r>
              <a:rPr lang="en-US" dirty="0">
                <a:solidFill>
                  <a:schemeClr val="bg1"/>
                </a:solidFill>
              </a:rPr>
              <a:t>-&gt; preferences </a:t>
            </a:r>
            <a:r>
              <a:rPr lang="en-US" dirty="0" smtClean="0">
                <a:solidFill>
                  <a:schemeClr val="bg1"/>
                </a:solidFill>
              </a:rPr>
              <a:t>-&gt; server -&gt; runtime environment -&gt; add -&gt; select </a:t>
            </a:r>
            <a:r>
              <a:rPr lang="en-US" dirty="0" err="1" smtClean="0">
                <a:solidFill>
                  <a:schemeClr val="bg1"/>
                </a:solidFill>
              </a:rPr>
              <a:t>Liferay</a:t>
            </a:r>
            <a:r>
              <a:rPr lang="en-US" dirty="0" smtClean="0">
                <a:solidFill>
                  <a:schemeClr val="bg1"/>
                </a:solidFill>
              </a:rPr>
              <a:t> Tomcat 7 and browse for </a:t>
            </a:r>
            <a:r>
              <a:rPr lang="en-US" b="1" dirty="0">
                <a:solidFill>
                  <a:schemeClr val="bg1"/>
                </a:solidFill>
              </a:rPr>
              <a:t>liferay-portal-tomcat-jre-6.1.2-ce-ga3-20131212143815859 </a:t>
            </a:r>
            <a:r>
              <a:rPr lang="en-US" dirty="0" smtClean="0">
                <a:solidFill>
                  <a:schemeClr val="bg1"/>
                </a:solidFill>
              </a:rPr>
              <a:t>in your machine.</a:t>
            </a:r>
            <a:endParaRPr lang="en-US" b="1" dirty="0">
              <a:solidFill>
                <a:schemeClr val="bg1"/>
              </a:solidFill>
            </a:endParaRPr>
          </a:p>
          <a:p>
            <a:pPr lvl="2"/>
            <a:endParaRPr lang="en-US" b="1" dirty="0" smtClean="0">
              <a:solidFill>
                <a:schemeClr val="bg1"/>
              </a:solidFill>
            </a:endParaRPr>
          </a:p>
          <a:p>
            <a:endParaRPr lang="en-US" dirty="0"/>
          </a:p>
        </p:txBody>
      </p:sp>
    </p:spTree>
    <p:extLst>
      <p:ext uri="{BB962C8B-B14F-4D97-AF65-F5344CB8AC3E}">
        <p14:creationId xmlns:p14="http://schemas.microsoft.com/office/powerpoint/2010/main" val="4222426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Installation</a:t>
            </a:r>
            <a:endParaRPr lang="en-US" dirty="0"/>
          </a:p>
        </p:txBody>
      </p:sp>
      <p:sp>
        <p:nvSpPr>
          <p:cNvPr id="3" name="Text Placeholder 2"/>
          <p:cNvSpPr>
            <a:spLocks noGrp="1"/>
          </p:cNvSpPr>
          <p:nvPr>
            <p:ph type="body" sz="quarter" idx="10"/>
          </p:nvPr>
        </p:nvSpPr>
        <p:spPr>
          <a:xfrm>
            <a:off x="481012" y="1210614"/>
            <a:ext cx="8224838" cy="1816541"/>
          </a:xfrm>
        </p:spPr>
        <p:txBody>
          <a:bodyPr/>
          <a:lstStyle/>
          <a:p>
            <a:pPr marL="0" indent="0">
              <a:buNone/>
            </a:pPr>
            <a:endParaRPr lang="en-US" dirty="0">
              <a:solidFill>
                <a:schemeClr val="bg1"/>
              </a:solidFill>
            </a:endParaRPr>
          </a:p>
          <a:p>
            <a:r>
              <a:rPr lang="en-US" dirty="0" smtClean="0">
                <a:solidFill>
                  <a:schemeClr val="bg1"/>
                </a:solidFill>
              </a:rPr>
              <a:t>Start the </a:t>
            </a:r>
            <a:r>
              <a:rPr lang="en-US" dirty="0" err="1" smtClean="0">
                <a:solidFill>
                  <a:schemeClr val="bg1"/>
                </a:solidFill>
              </a:rPr>
              <a:t>liferay</a:t>
            </a:r>
            <a:r>
              <a:rPr lang="en-US" dirty="0" smtClean="0">
                <a:solidFill>
                  <a:schemeClr val="bg1"/>
                </a:solidFill>
              </a:rPr>
              <a:t> tomcat server</a:t>
            </a:r>
          </a:p>
          <a:p>
            <a:r>
              <a:rPr lang="en-US" dirty="0" smtClean="0">
                <a:solidFill>
                  <a:schemeClr val="bg1"/>
                </a:solidFill>
              </a:rPr>
              <a:t>Right click on server, open a </a:t>
            </a:r>
            <a:r>
              <a:rPr lang="en-US" dirty="0" err="1" smtClean="0">
                <a:solidFill>
                  <a:schemeClr val="bg1"/>
                </a:solidFill>
              </a:rPr>
              <a:t>lifera</a:t>
            </a:r>
            <a:r>
              <a:rPr lang="en-US" dirty="0" err="1" smtClean="0">
                <a:solidFill>
                  <a:schemeClr val="bg1"/>
                </a:solidFill>
              </a:rPr>
              <a:t>y</a:t>
            </a:r>
            <a:r>
              <a:rPr lang="en-US" dirty="0" smtClean="0">
                <a:solidFill>
                  <a:schemeClr val="bg1"/>
                </a:solidFill>
              </a:rPr>
              <a:t> home page. Sign-in and give required information.</a:t>
            </a:r>
          </a:p>
          <a:p>
            <a:endParaRPr lang="en-US" dirty="0" smtClean="0">
              <a:solidFill>
                <a:schemeClr val="bg1"/>
              </a:solidFill>
            </a:endParaRPr>
          </a:p>
          <a:p>
            <a:endParaRPr lang="en-US" dirty="0"/>
          </a:p>
        </p:txBody>
      </p:sp>
      <p:pic>
        <p:nvPicPr>
          <p:cNvPr id="1026" name="Picture 2" descr="C:\Users\ad00431454\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102" y="2395471"/>
            <a:ext cx="4692444" cy="357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583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 Features</a:t>
            </a:r>
            <a:endParaRPr lang="en-US" dirty="0"/>
          </a:p>
        </p:txBody>
      </p:sp>
      <p:sp>
        <p:nvSpPr>
          <p:cNvPr id="3" name="Text Placeholder 2"/>
          <p:cNvSpPr>
            <a:spLocks noGrp="1"/>
          </p:cNvSpPr>
          <p:nvPr>
            <p:ph type="body" sz="quarter" idx="10"/>
          </p:nvPr>
        </p:nvSpPr>
        <p:spPr>
          <a:xfrm>
            <a:off x="481012" y="1442434"/>
            <a:ext cx="8224838" cy="4431983"/>
          </a:xfrm>
        </p:spPr>
        <p:txBody>
          <a:bodyPr/>
          <a:lstStyle/>
          <a:p>
            <a:r>
              <a:rPr lang="en-US" dirty="0">
                <a:solidFill>
                  <a:schemeClr val="bg1"/>
                </a:solidFill>
              </a:rPr>
              <a:t>Liferay comes with certain portlets</a:t>
            </a:r>
            <a:r>
              <a:rPr lang="en-US" dirty="0">
                <a:solidFill>
                  <a:schemeClr val="bg1"/>
                </a:solidFill>
              </a:rPr>
              <a:t> preinstalled</a:t>
            </a:r>
            <a:r>
              <a:rPr lang="en-US" dirty="0" smtClean="0">
                <a:solidFill>
                  <a:schemeClr val="bg1"/>
                </a:solidFill>
              </a:rPr>
              <a:t>.</a:t>
            </a:r>
            <a:r>
              <a:rPr lang="en-US" dirty="0">
                <a:solidFill>
                  <a:schemeClr val="bg1"/>
                </a:solidFill>
              </a:rPr>
              <a:t> </a:t>
            </a:r>
            <a:r>
              <a:rPr lang="en-US" dirty="0">
                <a:solidFill>
                  <a:schemeClr val="bg1"/>
                </a:solidFill>
              </a:rPr>
              <a:t>These comprise the core functionality of the portal system. </a:t>
            </a:r>
            <a:r>
              <a:rPr lang="en-US" dirty="0">
                <a:solidFill>
                  <a:schemeClr val="bg1"/>
                </a:solidFill>
              </a:rPr>
              <a:t>They </a:t>
            </a:r>
            <a:r>
              <a:rPr lang="en-US" dirty="0" smtClean="0">
                <a:solidFill>
                  <a:schemeClr val="bg1"/>
                </a:solidFill>
              </a:rPr>
              <a:t>include: </a:t>
            </a:r>
          </a:p>
          <a:p>
            <a:pPr lvl="2"/>
            <a:r>
              <a:rPr lang="en-US" dirty="0" smtClean="0">
                <a:solidFill>
                  <a:schemeClr val="bg1"/>
                </a:solidFill>
              </a:rPr>
              <a:t>Alerts </a:t>
            </a:r>
            <a:r>
              <a:rPr lang="en-US" dirty="0">
                <a:solidFill>
                  <a:schemeClr val="bg1"/>
                </a:solidFill>
              </a:rPr>
              <a:t>and Announcements</a:t>
            </a:r>
          </a:p>
          <a:p>
            <a:pPr lvl="2"/>
            <a:r>
              <a:rPr lang="en-US" dirty="0" smtClean="0">
                <a:solidFill>
                  <a:schemeClr val="bg1"/>
                </a:solidFill>
              </a:rPr>
              <a:t>Asset </a:t>
            </a:r>
            <a:r>
              <a:rPr lang="en-US" dirty="0">
                <a:solidFill>
                  <a:schemeClr val="bg1"/>
                </a:solidFill>
              </a:rPr>
              <a:t>Publishing</a:t>
            </a:r>
          </a:p>
          <a:p>
            <a:pPr lvl="2"/>
            <a:r>
              <a:rPr lang="en-US" dirty="0" smtClean="0">
                <a:solidFill>
                  <a:schemeClr val="bg1"/>
                </a:solidFill>
              </a:rPr>
              <a:t>Calendar</a:t>
            </a:r>
            <a:endParaRPr lang="en-US" dirty="0">
              <a:solidFill>
                <a:schemeClr val="bg1"/>
              </a:solidFill>
            </a:endParaRPr>
          </a:p>
          <a:p>
            <a:pPr lvl="2"/>
            <a:r>
              <a:rPr lang="en-US" dirty="0" smtClean="0">
                <a:solidFill>
                  <a:schemeClr val="bg1"/>
                </a:solidFill>
              </a:rPr>
              <a:t>Nested </a:t>
            </a:r>
            <a:r>
              <a:rPr lang="en-US" dirty="0">
                <a:solidFill>
                  <a:schemeClr val="bg1"/>
                </a:solidFill>
              </a:rPr>
              <a:t>Portlets</a:t>
            </a:r>
          </a:p>
          <a:p>
            <a:pPr lvl="2"/>
            <a:r>
              <a:rPr lang="en-US" dirty="0">
                <a:solidFill>
                  <a:schemeClr val="bg1"/>
                </a:solidFill>
              </a:rPr>
              <a:t>Page Ratings &amp; Flags</a:t>
            </a:r>
          </a:p>
          <a:p>
            <a:pPr lvl="2"/>
            <a:r>
              <a:rPr lang="en-US" dirty="0" smtClean="0">
                <a:solidFill>
                  <a:schemeClr val="bg1"/>
                </a:solidFill>
              </a:rPr>
              <a:t>Software </a:t>
            </a:r>
            <a:r>
              <a:rPr lang="en-US" dirty="0">
                <a:solidFill>
                  <a:schemeClr val="bg1"/>
                </a:solidFill>
              </a:rPr>
              <a:t>Catalog</a:t>
            </a:r>
          </a:p>
          <a:p>
            <a:pPr lvl="2"/>
            <a:r>
              <a:rPr lang="en-US" dirty="0">
                <a:solidFill>
                  <a:schemeClr val="bg1"/>
                </a:solidFill>
              </a:rPr>
              <a:t>Tags and Categories</a:t>
            </a:r>
          </a:p>
          <a:p>
            <a:pPr lvl="2"/>
            <a:r>
              <a:rPr lang="en-US" dirty="0" smtClean="0">
                <a:solidFill>
                  <a:schemeClr val="bg1"/>
                </a:solidFill>
              </a:rPr>
              <a:t>Web </a:t>
            </a:r>
            <a:r>
              <a:rPr lang="en-US" dirty="0">
                <a:solidFill>
                  <a:schemeClr val="bg1"/>
                </a:solidFill>
              </a:rPr>
              <a:t>Content</a:t>
            </a:r>
          </a:p>
          <a:p>
            <a:pPr lvl="2"/>
            <a:r>
              <a:rPr lang="en-US" dirty="0">
                <a:solidFill>
                  <a:schemeClr val="bg1"/>
                </a:solidFill>
              </a:rPr>
              <a:t>Web Form </a:t>
            </a:r>
            <a:r>
              <a:rPr lang="en-US" dirty="0" smtClean="0">
                <a:solidFill>
                  <a:schemeClr val="bg1"/>
                </a:solidFill>
              </a:rPr>
              <a:t>Builder, etc..</a:t>
            </a:r>
            <a:endParaRPr lang="en-US" dirty="0">
              <a:solidFill>
                <a:schemeClr val="bg1"/>
              </a:solidFill>
            </a:endParaRPr>
          </a:p>
          <a:p>
            <a:r>
              <a:rPr lang="en-US" dirty="0"/>
              <a:t> </a:t>
            </a:r>
            <a:r>
              <a:rPr lang="en-US" dirty="0" smtClean="0">
                <a:solidFill>
                  <a:schemeClr val="bg1"/>
                </a:solidFill>
              </a:rPr>
              <a:t>In </a:t>
            </a:r>
            <a:r>
              <a:rPr lang="en-US" dirty="0" err="1" smtClean="0">
                <a:solidFill>
                  <a:schemeClr val="bg1"/>
                </a:solidFill>
              </a:rPr>
              <a:t>Liferay</a:t>
            </a:r>
            <a:r>
              <a:rPr lang="en-US" dirty="0">
                <a:solidFill>
                  <a:schemeClr val="bg1"/>
                </a:solidFill>
              </a:rPr>
              <a:t> </a:t>
            </a:r>
            <a:r>
              <a:rPr lang="en-US" dirty="0" smtClean="0">
                <a:solidFill>
                  <a:schemeClr val="bg1"/>
                </a:solidFill>
              </a:rPr>
              <a:t>portal, we can easily </a:t>
            </a:r>
          </a:p>
          <a:p>
            <a:pPr marL="0" indent="0">
              <a:buNone/>
            </a:pPr>
            <a:r>
              <a:rPr lang="en-US" dirty="0" smtClean="0">
                <a:solidFill>
                  <a:schemeClr val="bg1"/>
                </a:solidFill>
              </a:rPr>
              <a:t> create users, organizations,</a:t>
            </a:r>
          </a:p>
          <a:p>
            <a:pPr marL="0" indent="0">
              <a:buNone/>
            </a:pPr>
            <a:r>
              <a:rPr lang="en-US" dirty="0" smtClean="0">
                <a:solidFill>
                  <a:schemeClr val="bg1"/>
                </a:solidFill>
              </a:rPr>
              <a:t> sub organizations, roles and user</a:t>
            </a:r>
          </a:p>
          <a:p>
            <a:pPr marL="0" indent="0">
              <a:buNone/>
            </a:pPr>
            <a:r>
              <a:rPr lang="en-US" dirty="0" smtClean="0">
                <a:solidFill>
                  <a:schemeClr val="bg1"/>
                </a:solidFill>
              </a:rPr>
              <a:t> groups.</a:t>
            </a:r>
          </a:p>
          <a:p>
            <a:endParaRPr lang="en-US" dirty="0" smtClean="0">
              <a:solidFill>
                <a:schemeClr val="bg1"/>
              </a:solidFill>
            </a:endParaRPr>
          </a:p>
        </p:txBody>
      </p:sp>
      <p:pic>
        <p:nvPicPr>
          <p:cNvPr id="2050" name="Picture 2" descr="C:\Users\ad00431454\Deskto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666" y="2047742"/>
            <a:ext cx="4185634" cy="3129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759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 Features</a:t>
            </a:r>
            <a:endParaRPr lang="en-US" dirty="0"/>
          </a:p>
        </p:txBody>
      </p:sp>
      <p:sp>
        <p:nvSpPr>
          <p:cNvPr id="3" name="Text Placeholder 2"/>
          <p:cNvSpPr>
            <a:spLocks noGrp="1"/>
          </p:cNvSpPr>
          <p:nvPr>
            <p:ph type="body" sz="quarter" idx="10"/>
          </p:nvPr>
        </p:nvSpPr>
        <p:spPr>
          <a:xfrm>
            <a:off x="481012" y="1442434"/>
            <a:ext cx="8224838" cy="830997"/>
          </a:xfrm>
        </p:spPr>
        <p:txBody>
          <a:bodyPr/>
          <a:lstStyle/>
          <a:p>
            <a:pPr lvl="2">
              <a:buFont typeface="Arial" pitchFamily="34" charset="0"/>
              <a:buChar char="•"/>
            </a:pPr>
            <a:r>
              <a:rPr lang="en-US" dirty="0" smtClean="0">
                <a:solidFill>
                  <a:schemeClr val="bg1"/>
                </a:solidFill>
              </a:rPr>
              <a:t> Every user will have public pages (can be viewed by anyone without authentication), private pages(needs authentication)</a:t>
            </a:r>
          </a:p>
          <a:p>
            <a:pPr marL="292100" lvl="2" indent="0">
              <a:buNone/>
            </a:pPr>
            <a:endParaRPr lang="en-US" dirty="0">
              <a:solidFill>
                <a:schemeClr val="bg1"/>
              </a:solidFill>
            </a:endParaRPr>
          </a:p>
        </p:txBody>
      </p:sp>
      <p:pic>
        <p:nvPicPr>
          <p:cNvPr id="3074" name="Picture 2" descr="C:\Users\ad00431454\Desktop\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860" y="2601532"/>
            <a:ext cx="3333410" cy="302653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d00431454\Desktop\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4726" y="2601532"/>
            <a:ext cx="4159878" cy="3026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270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647421"/>
          </a:xfrm>
        </p:spPr>
        <p:txBody>
          <a:bodyPr/>
          <a:lstStyle/>
          <a:p>
            <a:pPr marL="342900" indent="-342900">
              <a:lnSpc>
                <a:spcPct val="150000"/>
              </a:lnSpc>
            </a:pPr>
            <a:r>
              <a:rPr lang="en-US" dirty="0" err="1" smtClean="0"/>
              <a:t>Liferay</a:t>
            </a:r>
            <a:r>
              <a:rPr lang="en-US" dirty="0" smtClean="0"/>
              <a:t> Project</a:t>
            </a:r>
            <a:endParaRPr lang="en-US" dirty="0"/>
          </a:p>
        </p:txBody>
      </p:sp>
      <p:sp>
        <p:nvSpPr>
          <p:cNvPr id="3" name="Text Placeholder 2"/>
          <p:cNvSpPr>
            <a:spLocks noGrp="1"/>
          </p:cNvSpPr>
          <p:nvPr>
            <p:ph type="body" sz="quarter" idx="10"/>
          </p:nvPr>
        </p:nvSpPr>
        <p:spPr>
          <a:xfrm>
            <a:off x="334861" y="1455313"/>
            <a:ext cx="4468959" cy="2215991"/>
          </a:xfrm>
        </p:spPr>
        <p:txBody>
          <a:bodyPr/>
          <a:lstStyle/>
          <a:p>
            <a:pPr>
              <a:buFont typeface="Arial" pitchFamily="34" charset="0"/>
              <a:buChar char="•"/>
            </a:pPr>
            <a:r>
              <a:rPr lang="en-US" dirty="0" smtClean="0">
                <a:solidFill>
                  <a:schemeClr val="bg1"/>
                </a:solidFill>
              </a:rPr>
              <a:t>Create a </a:t>
            </a:r>
            <a:r>
              <a:rPr lang="en-US" dirty="0" err="1" smtClean="0">
                <a:solidFill>
                  <a:schemeClr val="bg1"/>
                </a:solidFill>
              </a:rPr>
              <a:t>Liferay</a:t>
            </a:r>
            <a:r>
              <a:rPr lang="en-US" dirty="0" smtClean="0">
                <a:solidFill>
                  <a:schemeClr val="bg1"/>
                </a:solidFill>
              </a:rPr>
              <a:t> Project in Eclipse. </a:t>
            </a:r>
          </a:p>
          <a:p>
            <a:pPr>
              <a:buFont typeface="Arial" pitchFamily="34" charset="0"/>
              <a:buChar char="•"/>
            </a:pPr>
            <a:r>
              <a:rPr lang="en-US" dirty="0" smtClean="0">
                <a:solidFill>
                  <a:schemeClr val="bg1"/>
                </a:solidFill>
              </a:rPr>
              <a:t>Select </a:t>
            </a:r>
            <a:r>
              <a:rPr lang="en-US" dirty="0" err="1" smtClean="0">
                <a:solidFill>
                  <a:schemeClr val="bg1"/>
                </a:solidFill>
              </a:rPr>
              <a:t>Portlet</a:t>
            </a:r>
            <a:r>
              <a:rPr lang="en-US" dirty="0" smtClean="0">
                <a:solidFill>
                  <a:schemeClr val="bg1"/>
                </a:solidFill>
              </a:rPr>
              <a:t>, and </a:t>
            </a:r>
            <a:r>
              <a:rPr lang="en-US" dirty="0" err="1" smtClean="0">
                <a:solidFill>
                  <a:schemeClr val="bg1"/>
                </a:solidFill>
              </a:rPr>
              <a:t>Liferay</a:t>
            </a:r>
            <a:r>
              <a:rPr lang="en-US" dirty="0">
                <a:solidFill>
                  <a:schemeClr val="bg1"/>
                </a:solidFill>
              </a:rPr>
              <a:t> </a:t>
            </a:r>
            <a:r>
              <a:rPr lang="en-US" dirty="0" smtClean="0">
                <a:solidFill>
                  <a:schemeClr val="bg1"/>
                </a:solidFill>
              </a:rPr>
              <a:t>MVC</a:t>
            </a:r>
          </a:p>
          <a:p>
            <a:pPr lvl="0">
              <a:buFont typeface="Arial" pitchFamily="34" charset="0"/>
              <a:buChar char="•"/>
            </a:pPr>
            <a:r>
              <a:rPr lang="en-US" dirty="0" smtClean="0">
                <a:solidFill>
                  <a:schemeClr val="bg1"/>
                </a:solidFill>
              </a:rPr>
              <a:t> </a:t>
            </a:r>
            <a:r>
              <a:rPr lang="en-US" dirty="0">
                <a:solidFill>
                  <a:schemeClr val="bg1"/>
                </a:solidFill>
              </a:rPr>
              <a:t>We will get the project in package explorer(</a:t>
            </a:r>
            <a:r>
              <a:rPr lang="en-US" dirty="0">
                <a:solidFill>
                  <a:schemeClr val="bg1"/>
                </a:solidFill>
              </a:rPr>
              <a:t>liferay</a:t>
            </a:r>
            <a:r>
              <a:rPr lang="en-US" dirty="0">
                <a:solidFill>
                  <a:schemeClr val="bg1"/>
                </a:solidFill>
              </a:rPr>
              <a:t> view</a:t>
            </a:r>
            <a:r>
              <a:rPr lang="en-US" dirty="0" smtClean="0">
                <a:solidFill>
                  <a:schemeClr val="bg1"/>
                </a:solidFill>
              </a:rPr>
              <a:t>)</a:t>
            </a:r>
          </a:p>
          <a:p>
            <a:pPr lvl="0">
              <a:buFont typeface="Arial" pitchFamily="34" charset="0"/>
              <a:buChar char="•"/>
            </a:pPr>
            <a:r>
              <a:rPr lang="en-US" dirty="0" smtClean="0">
                <a:solidFill>
                  <a:schemeClr val="bg1"/>
                </a:solidFill>
              </a:rPr>
              <a:t>It will contain </a:t>
            </a:r>
            <a:r>
              <a:rPr lang="en-US" dirty="0" err="1" smtClean="0">
                <a:solidFill>
                  <a:schemeClr val="bg1"/>
                </a:solidFill>
              </a:rPr>
              <a:t>docroot</a:t>
            </a:r>
            <a:r>
              <a:rPr lang="en-US" dirty="0" smtClean="0">
                <a:solidFill>
                  <a:schemeClr val="bg1"/>
                </a:solidFill>
              </a:rPr>
              <a:t> folder, </a:t>
            </a:r>
            <a:r>
              <a:rPr lang="en-US" dirty="0" err="1" smtClean="0">
                <a:solidFill>
                  <a:schemeClr val="bg1"/>
                </a:solidFill>
              </a:rPr>
              <a:t>jre</a:t>
            </a:r>
            <a:r>
              <a:rPr lang="en-US" dirty="0" smtClean="0">
                <a:solidFill>
                  <a:schemeClr val="bg1"/>
                </a:solidFill>
              </a:rPr>
              <a:t> libraries,  </a:t>
            </a:r>
            <a:r>
              <a:rPr lang="en-US" dirty="0" err="1" smtClean="0">
                <a:solidFill>
                  <a:schemeClr val="bg1"/>
                </a:solidFill>
              </a:rPr>
              <a:t>Liferay</a:t>
            </a:r>
            <a:r>
              <a:rPr lang="en-US" dirty="0" smtClean="0">
                <a:solidFill>
                  <a:schemeClr val="bg1"/>
                </a:solidFill>
              </a:rPr>
              <a:t>  </a:t>
            </a:r>
            <a:r>
              <a:rPr lang="en-US" dirty="0" err="1" smtClean="0">
                <a:solidFill>
                  <a:schemeClr val="bg1"/>
                </a:solidFill>
              </a:rPr>
              <a:t>portlet</a:t>
            </a:r>
            <a:r>
              <a:rPr lang="en-US" dirty="0" smtClean="0">
                <a:solidFill>
                  <a:schemeClr val="bg1"/>
                </a:solidFill>
              </a:rPr>
              <a:t> plugin API etc..</a:t>
            </a:r>
          </a:p>
          <a:p>
            <a:pPr lvl="0">
              <a:buFont typeface="Arial" pitchFamily="34" charset="0"/>
              <a:buChar char="•"/>
            </a:pPr>
            <a:endParaRPr lang="en-US" dirty="0">
              <a:solidFill>
                <a:schemeClr val="bg1"/>
              </a:solidFill>
            </a:endParaRPr>
          </a:p>
          <a:p>
            <a:pPr>
              <a:buFont typeface="Arial" pitchFamily="34" charset="0"/>
              <a:buChar char="•"/>
            </a:pPr>
            <a:endParaRPr lang="en-US" dirty="0" smtClean="0">
              <a:solidFill>
                <a:schemeClr val="bg1"/>
              </a:solidFill>
            </a:endParaRPr>
          </a:p>
        </p:txBody>
      </p:sp>
      <p:pic>
        <p:nvPicPr>
          <p:cNvPr id="7" name="Picture 6" descr="C:\Users\ad00431454\Desktop\1.PNG"/>
          <p:cNvPicPr/>
          <p:nvPr/>
        </p:nvPicPr>
        <p:blipFill>
          <a:blip r:embed="rId2">
            <a:extLst>
              <a:ext uri="{28A0092B-C50C-407E-A947-70E740481C1C}">
                <a14:useLocalDpi xmlns:a14="http://schemas.microsoft.com/office/drawing/2010/main" val="0"/>
              </a:ext>
            </a:extLst>
          </a:blip>
          <a:srcRect/>
          <a:stretch>
            <a:fillRect/>
          </a:stretch>
        </p:blipFill>
        <p:spPr bwMode="auto">
          <a:xfrm>
            <a:off x="4832699" y="1030309"/>
            <a:ext cx="3834783" cy="4997003"/>
          </a:xfrm>
          <a:prstGeom prst="rect">
            <a:avLst/>
          </a:prstGeom>
          <a:noFill/>
          <a:ln>
            <a:noFill/>
          </a:ln>
        </p:spPr>
      </p:pic>
    </p:spTree>
    <p:extLst>
      <p:ext uri="{BB962C8B-B14F-4D97-AF65-F5344CB8AC3E}">
        <p14:creationId xmlns:p14="http://schemas.microsoft.com/office/powerpoint/2010/main" val="580036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6.potx" id="{6ACBD4B3-A66C-4815-8E28-90331BB9745D}" vid="{7C5506E5-C65E-4798-9CF8-59A9802C7E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3A14-0F09-4A5A-AEC4-1E6EBA155821}">
  <ds:schemaRefs>
    <ds:schemaRef ds:uri="4d6ad1ba-d08e-4b75-8db3-2812d04b0920"/>
    <ds:schemaRef ds:uri="http://purl.org/dc/dcmitype/"/>
    <ds:schemaRef ds:uri="http://purl.org/dc/elements/1.1/"/>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362</Words>
  <Application>Microsoft Office PowerPoint</Application>
  <PresentationFormat>On-screen Show (4:3)</PresentationFormat>
  <Paragraphs>72</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Blank</vt:lpstr>
      <vt:lpstr>Tech Mahindra</vt:lpstr>
      <vt:lpstr>Liferay portal</vt:lpstr>
      <vt:lpstr>Agenda</vt:lpstr>
      <vt:lpstr>Introduction</vt:lpstr>
      <vt:lpstr>Installation</vt:lpstr>
      <vt:lpstr>Installation</vt:lpstr>
      <vt:lpstr> Features</vt:lpstr>
      <vt:lpstr> Features</vt:lpstr>
      <vt:lpstr>Liferay Project</vt:lpstr>
      <vt:lpstr>Liferay Project</vt:lpstr>
      <vt:lpstr>Liferay Project</vt:lpstr>
      <vt:lpstr>Liferay Project</vt:lpstr>
      <vt:lpstr>Liferay Project</vt:lpstr>
      <vt:lpstr>Liferay Project</vt:lpstr>
      <vt:lpstr>Demo</vt:lpstr>
      <vt:lpstr>Thank you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2016-08-05T07:05:45Z</dcterms:created>
  <dcterms:modified xsi:type="dcterms:W3CDTF">2016-08-24T07:23:43Z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